
<file path=[Content_Types].xml><?xml version="1.0" encoding="utf-8"?>
<Types xmlns="http://schemas.openxmlformats.org/package/2006/content-types">
  <Default Extension="jpeg" ContentType="image/jpeg"/>
  <Default Extension="jpg" ContentType="image/jp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51"/>
  </p:notesMasterIdLst>
  <p:sldIdLst>
    <p:sldId id="256" r:id="rId2"/>
    <p:sldId id="257" r:id="rId3"/>
    <p:sldId id="326" r:id="rId4"/>
    <p:sldId id="261" r:id="rId5"/>
    <p:sldId id="323" r:id="rId6"/>
    <p:sldId id="258" r:id="rId7"/>
    <p:sldId id="325" r:id="rId8"/>
    <p:sldId id="262" r:id="rId9"/>
    <p:sldId id="267" r:id="rId10"/>
    <p:sldId id="269" r:id="rId11"/>
    <p:sldId id="303" r:id="rId12"/>
    <p:sldId id="329" r:id="rId13"/>
    <p:sldId id="297" r:id="rId14"/>
    <p:sldId id="292" r:id="rId15"/>
    <p:sldId id="277" r:id="rId16"/>
    <p:sldId id="316" r:id="rId17"/>
    <p:sldId id="278" r:id="rId18"/>
    <p:sldId id="287" r:id="rId19"/>
    <p:sldId id="327" r:id="rId20"/>
    <p:sldId id="285" r:id="rId21"/>
    <p:sldId id="286" r:id="rId22"/>
    <p:sldId id="328" r:id="rId23"/>
    <p:sldId id="263" r:id="rId24"/>
    <p:sldId id="318" r:id="rId25"/>
    <p:sldId id="319" r:id="rId26"/>
    <p:sldId id="288" r:id="rId27"/>
    <p:sldId id="289" r:id="rId28"/>
    <p:sldId id="293" r:id="rId29"/>
    <p:sldId id="294" r:id="rId30"/>
    <p:sldId id="290" r:id="rId31"/>
    <p:sldId id="291" r:id="rId32"/>
    <p:sldId id="265" r:id="rId33"/>
    <p:sldId id="314" r:id="rId34"/>
    <p:sldId id="266" r:id="rId35"/>
    <p:sldId id="268" r:id="rId36"/>
    <p:sldId id="298" r:id="rId37"/>
    <p:sldId id="295" r:id="rId38"/>
    <p:sldId id="301" r:id="rId39"/>
    <p:sldId id="272" r:id="rId40"/>
    <p:sldId id="296" r:id="rId41"/>
    <p:sldId id="302" r:id="rId42"/>
    <p:sldId id="271" r:id="rId43"/>
    <p:sldId id="300" r:id="rId44"/>
    <p:sldId id="299" r:id="rId45"/>
    <p:sldId id="317" r:id="rId46"/>
    <p:sldId id="280" r:id="rId47"/>
    <p:sldId id="322" r:id="rId48"/>
    <p:sldId id="320" r:id="rId49"/>
    <p:sldId id="315" r:id="rId50"/>
  </p:sldIdLst>
  <p:sldSz cx="12192000" cy="6858000"/>
  <p:notesSz cx="12192000" cy="6858000"/>
  <p:defaultTextStyle>
    <a:defPPr>
      <a:defRPr kern="0"/>
    </a:defPPr>
  </p:defaultTextStyle>
  <p:extLst>
    <p:ext uri="{521415D9-36F7-43E2-AB2F-B90AF26B5E84}">
      <p14:sectionLst xmlns:p14="http://schemas.microsoft.com/office/powerpoint/2010/main">
        <p14:section name="Default Section" id="{C21FCB04-6757-4683-B41D-BB4116CBF3B3}">
          <p14:sldIdLst>
            <p14:sldId id="256"/>
            <p14:sldId id="257"/>
            <p14:sldId id="326"/>
            <p14:sldId id="261"/>
            <p14:sldId id="323"/>
            <p14:sldId id="258"/>
            <p14:sldId id="325"/>
          </p14:sldIdLst>
        </p14:section>
        <p14:section name="Untitled Section" id="{BC343A13-A596-43FE-8EE3-A0DA7911AA5A}">
          <p14:sldIdLst>
            <p14:sldId id="262"/>
            <p14:sldId id="267"/>
            <p14:sldId id="269"/>
            <p14:sldId id="303"/>
            <p14:sldId id="329"/>
            <p14:sldId id="297"/>
            <p14:sldId id="292"/>
            <p14:sldId id="277"/>
            <p14:sldId id="316"/>
            <p14:sldId id="278"/>
            <p14:sldId id="287"/>
            <p14:sldId id="327"/>
            <p14:sldId id="285"/>
            <p14:sldId id="286"/>
            <p14:sldId id="328"/>
            <p14:sldId id="263"/>
            <p14:sldId id="318"/>
            <p14:sldId id="319"/>
            <p14:sldId id="288"/>
            <p14:sldId id="289"/>
            <p14:sldId id="293"/>
            <p14:sldId id="294"/>
            <p14:sldId id="290"/>
            <p14:sldId id="291"/>
            <p14:sldId id="265"/>
            <p14:sldId id="314"/>
            <p14:sldId id="266"/>
            <p14:sldId id="268"/>
            <p14:sldId id="298"/>
            <p14:sldId id="295"/>
            <p14:sldId id="301"/>
            <p14:sldId id="272"/>
            <p14:sldId id="296"/>
            <p14:sldId id="302"/>
            <p14:sldId id="271"/>
            <p14:sldId id="300"/>
            <p14:sldId id="299"/>
            <p14:sldId id="317"/>
            <p14:sldId id="280"/>
            <p14:sldId id="322"/>
            <p14:sldId id="320"/>
            <p14:sldId id="315"/>
          </p14:sldIdLst>
        </p14:section>
      </p14:sectionLst>
    </p:ex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89FD7"/>
    <a:srgbClr val="F1795A"/>
    <a:srgbClr val="D1E0FF"/>
    <a:srgbClr val="D1E0FD"/>
    <a:srgbClr val="FA6970"/>
    <a:srgbClr val="FACA39"/>
    <a:srgbClr val="FFA6E9"/>
    <a:srgbClr val="FCD35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0FE97BC-D2DD-447A-A67A-BEB610B465A3}" v="158" dt="2023-03-20T20:57:09.614"/>
  </p1510:revLst>
</p1510:revInfo>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74C1A8A3-306A-4EB7-A6B1-4F7E0EB9C5D6}" styleName="Medium Style 3 - Accent 5">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5"/>
          </a:solidFill>
        </a:fill>
      </a:tcStyle>
    </a:lastCol>
    <a:firstCol>
      <a:tcTxStyle b="on">
        <a:fontRef idx="minor">
          <a:scrgbClr r="0" g="0" b="0"/>
        </a:fontRef>
        <a:schemeClr val="lt1"/>
      </a:tcTxStyle>
      <a:tcStyle>
        <a:tcBdr/>
        <a:fill>
          <a:solidFill>
            <a:schemeClr val="accent5"/>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5"/>
          </a:solidFill>
        </a:fill>
      </a:tcStyle>
    </a:firstRow>
  </a:tblStyle>
  <a:tblStyle styleId="{EB9631B5-78F2-41C9-869B-9F39066F8104}" styleName="Medium Style 3 - Accent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EB344D84-9AFB-497E-A393-DC336BA19D2E}" styleName="Medium Style 3 - Accent 3">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3"/>
          </a:solidFill>
        </a:fill>
      </a:tcStyle>
    </a:lastCol>
    <a:firstCol>
      <a:tcTxStyle b="on">
        <a:fontRef idx="minor">
          <a:scrgbClr r="0" g="0" b="0"/>
        </a:fontRef>
        <a:schemeClr val="lt1"/>
      </a:tcTxStyle>
      <a:tcStyle>
        <a:tcBdr/>
        <a:fill>
          <a:solidFill>
            <a:schemeClr val="accent3"/>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3"/>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46F890A9-2807-4EBB-B81D-B2AA78EC7F39}" styleName="Dark Style 2 - Accent 5/Accent 6">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5">
              <a:tint val="20000"/>
            </a:schemeClr>
          </a:solidFill>
        </a:fill>
      </a:tcStyle>
    </a:lastRow>
    <a:firstRow>
      <a:tcTxStyle b="on">
        <a:fontRef idx="minor">
          <a:scrgbClr r="0" g="0" b="0"/>
        </a:fontRef>
        <a:schemeClr val="lt1"/>
      </a:tcTxStyle>
      <a:tcStyle>
        <a:tcBdr/>
        <a:fill>
          <a:solidFill>
            <a:schemeClr val="accent6"/>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725" y="62"/>
      </p:cViewPr>
      <p:guideLst>
        <p:guide orient="horz" pos="2880"/>
        <p:guide pos="216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viewProps" Target="viewProps.xml"/><Relationship Id="rId5" Type="http://schemas.openxmlformats.org/officeDocument/2006/relationships/slide" Target="slides/slide4.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microsoft.com/office/2016/11/relationships/changesInfo" Target="changesInfos/changesInfo1.xml"/><Relationship Id="rId8" Type="http://schemas.openxmlformats.org/officeDocument/2006/relationships/slide" Target="slides/slide7.xml"/><Relationship Id="rId51" Type="http://schemas.openxmlformats.org/officeDocument/2006/relationships/notesMaster" Target="notesMasters/notes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microsoft.com/office/2015/10/relationships/revisionInfo" Target="revisionInfo.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Danielle Wilson" userId="S::dwilson@sites-sw.com::3107f124-5ac9-4c71-8cec-b5377b5f5c17" providerId="AD" clId="Web-{DFF7F9B9-8D3F-7FA2-3772-C73BFDDB5B32}"/>
    <pc:docChg chg="modSld">
      <pc:chgData name="Danielle Wilson" userId="S::dwilson@sites-sw.com::3107f124-5ac9-4c71-8cec-b5377b5f5c17" providerId="AD" clId="Web-{DFF7F9B9-8D3F-7FA2-3772-C73BFDDB5B32}" dt="2023-02-13T22:54:28.735" v="3" actId="14100"/>
      <pc:docMkLst>
        <pc:docMk/>
      </pc:docMkLst>
      <pc:sldChg chg="modSp">
        <pc:chgData name="Danielle Wilson" userId="S::dwilson@sites-sw.com::3107f124-5ac9-4c71-8cec-b5377b5f5c17" providerId="AD" clId="Web-{DFF7F9B9-8D3F-7FA2-3772-C73BFDDB5B32}" dt="2023-02-13T22:54:09.985" v="1" actId="14100"/>
        <pc:sldMkLst>
          <pc:docMk/>
          <pc:sldMk cId="0" sldId="256"/>
        </pc:sldMkLst>
        <pc:spChg chg="mod">
          <ac:chgData name="Danielle Wilson" userId="S::dwilson@sites-sw.com::3107f124-5ac9-4c71-8cec-b5377b5f5c17" providerId="AD" clId="Web-{DFF7F9B9-8D3F-7FA2-3772-C73BFDDB5B32}" dt="2023-02-13T22:54:07.516" v="0" actId="14100"/>
          <ac:spMkLst>
            <pc:docMk/>
            <pc:sldMk cId="0" sldId="256"/>
            <ac:spMk id="3" creationId="{00000000-0000-0000-0000-000000000000}"/>
          </ac:spMkLst>
        </pc:spChg>
        <pc:spChg chg="mod">
          <ac:chgData name="Danielle Wilson" userId="S::dwilson@sites-sw.com::3107f124-5ac9-4c71-8cec-b5377b5f5c17" providerId="AD" clId="Web-{DFF7F9B9-8D3F-7FA2-3772-C73BFDDB5B32}" dt="2023-02-13T22:54:09.985" v="1" actId="14100"/>
          <ac:spMkLst>
            <pc:docMk/>
            <pc:sldMk cId="0" sldId="256"/>
            <ac:spMk id="4" creationId="{00000000-0000-0000-0000-000000000000}"/>
          </ac:spMkLst>
        </pc:spChg>
      </pc:sldChg>
      <pc:sldChg chg="modSp">
        <pc:chgData name="Danielle Wilson" userId="S::dwilson@sites-sw.com::3107f124-5ac9-4c71-8cec-b5377b5f5c17" providerId="AD" clId="Web-{DFF7F9B9-8D3F-7FA2-3772-C73BFDDB5B32}" dt="2023-02-13T22:54:23.001" v="2" actId="14100"/>
        <pc:sldMkLst>
          <pc:docMk/>
          <pc:sldMk cId="0" sldId="261"/>
        </pc:sldMkLst>
        <pc:spChg chg="mod">
          <ac:chgData name="Danielle Wilson" userId="S::dwilson@sites-sw.com::3107f124-5ac9-4c71-8cec-b5377b5f5c17" providerId="AD" clId="Web-{DFF7F9B9-8D3F-7FA2-3772-C73BFDDB5B32}" dt="2023-02-13T22:54:23.001" v="2" actId="14100"/>
          <ac:spMkLst>
            <pc:docMk/>
            <pc:sldMk cId="0" sldId="261"/>
            <ac:spMk id="2" creationId="{00000000-0000-0000-0000-000000000000}"/>
          </ac:spMkLst>
        </pc:spChg>
      </pc:sldChg>
      <pc:sldChg chg="modSp">
        <pc:chgData name="Danielle Wilson" userId="S::dwilson@sites-sw.com::3107f124-5ac9-4c71-8cec-b5377b5f5c17" providerId="AD" clId="Web-{DFF7F9B9-8D3F-7FA2-3772-C73BFDDB5B32}" dt="2023-02-13T22:54:28.735" v="3" actId="14100"/>
        <pc:sldMkLst>
          <pc:docMk/>
          <pc:sldMk cId="0" sldId="262"/>
        </pc:sldMkLst>
        <pc:spChg chg="mod">
          <ac:chgData name="Danielle Wilson" userId="S::dwilson@sites-sw.com::3107f124-5ac9-4c71-8cec-b5377b5f5c17" providerId="AD" clId="Web-{DFF7F9B9-8D3F-7FA2-3772-C73BFDDB5B32}" dt="2023-02-13T22:54:28.735" v="3" actId="14100"/>
          <ac:spMkLst>
            <pc:docMk/>
            <pc:sldMk cId="0" sldId="262"/>
            <ac:spMk id="6" creationId="{00000000-0000-0000-0000-000000000000}"/>
          </ac:spMkLst>
        </pc:spChg>
      </pc:sldChg>
    </pc:docChg>
  </pc:docChgLst>
  <pc:docChgLst>
    <pc:chgData name="Danielle Wilson" userId="3107f124-5ac9-4c71-8cec-b5377b5f5c17" providerId="ADAL" clId="{16677B9C-8D55-4BE2-84EB-891F7093E7D0}"/>
    <pc:docChg chg="custSel addSld delSld modSld sldOrd addSection modSection">
      <pc:chgData name="Danielle Wilson" userId="3107f124-5ac9-4c71-8cec-b5377b5f5c17" providerId="ADAL" clId="{16677B9C-8D55-4BE2-84EB-891F7093E7D0}" dt="2023-02-15T21:05:47.692" v="157" actId="20577"/>
      <pc:docMkLst>
        <pc:docMk/>
      </pc:docMkLst>
      <pc:sldChg chg="delSp modSp mod">
        <pc:chgData name="Danielle Wilson" userId="3107f124-5ac9-4c71-8cec-b5377b5f5c17" providerId="ADAL" clId="{16677B9C-8D55-4BE2-84EB-891F7093E7D0}" dt="2023-02-14T17:45:55.782" v="50" actId="1076"/>
        <pc:sldMkLst>
          <pc:docMk/>
          <pc:sldMk cId="0" sldId="256"/>
        </pc:sldMkLst>
        <pc:spChg chg="mod">
          <ac:chgData name="Danielle Wilson" userId="3107f124-5ac9-4c71-8cec-b5377b5f5c17" providerId="ADAL" clId="{16677B9C-8D55-4BE2-84EB-891F7093E7D0}" dt="2023-02-14T17:45:55.782" v="50" actId="1076"/>
          <ac:spMkLst>
            <pc:docMk/>
            <pc:sldMk cId="0" sldId="256"/>
            <ac:spMk id="5" creationId="{00000000-0000-0000-0000-000000000000}"/>
          </ac:spMkLst>
        </pc:spChg>
        <pc:spChg chg="del">
          <ac:chgData name="Danielle Wilson" userId="3107f124-5ac9-4c71-8cec-b5377b5f5c17" providerId="ADAL" clId="{16677B9C-8D55-4BE2-84EB-891F7093E7D0}" dt="2023-02-14T17:45:12.530" v="3" actId="478"/>
          <ac:spMkLst>
            <pc:docMk/>
            <pc:sldMk cId="0" sldId="256"/>
            <ac:spMk id="6" creationId="{00000000-0000-0000-0000-000000000000}"/>
          </ac:spMkLst>
        </pc:spChg>
        <pc:spChg chg="del">
          <ac:chgData name="Danielle Wilson" userId="3107f124-5ac9-4c71-8cec-b5377b5f5c17" providerId="ADAL" clId="{16677B9C-8D55-4BE2-84EB-891F7093E7D0}" dt="2023-02-14T17:45:13.806" v="4" actId="478"/>
          <ac:spMkLst>
            <pc:docMk/>
            <pc:sldMk cId="0" sldId="256"/>
            <ac:spMk id="7" creationId="{00000000-0000-0000-0000-000000000000}"/>
          </ac:spMkLst>
        </pc:spChg>
      </pc:sldChg>
      <pc:sldChg chg="modSp mod">
        <pc:chgData name="Danielle Wilson" userId="3107f124-5ac9-4c71-8cec-b5377b5f5c17" providerId="ADAL" clId="{16677B9C-8D55-4BE2-84EB-891F7093E7D0}" dt="2023-02-15T15:23:04.780" v="79" actId="114"/>
        <pc:sldMkLst>
          <pc:docMk/>
          <pc:sldMk cId="0" sldId="263"/>
        </pc:sldMkLst>
        <pc:spChg chg="mod">
          <ac:chgData name="Danielle Wilson" userId="3107f124-5ac9-4c71-8cec-b5377b5f5c17" providerId="ADAL" clId="{16677B9C-8D55-4BE2-84EB-891F7093E7D0}" dt="2023-02-15T14:48:05.824" v="52" actId="108"/>
          <ac:spMkLst>
            <pc:docMk/>
            <pc:sldMk cId="0" sldId="263"/>
            <ac:spMk id="37" creationId="{00000000-0000-0000-0000-000000000000}"/>
          </ac:spMkLst>
        </pc:spChg>
        <pc:spChg chg="mod">
          <ac:chgData name="Danielle Wilson" userId="3107f124-5ac9-4c71-8cec-b5377b5f5c17" providerId="ADAL" clId="{16677B9C-8D55-4BE2-84EB-891F7093E7D0}" dt="2023-02-15T15:23:04.780" v="79" actId="114"/>
          <ac:spMkLst>
            <pc:docMk/>
            <pc:sldMk cId="0" sldId="263"/>
            <ac:spMk id="40" creationId="{6C0E5262-E0A3-EE66-9503-47BAB75B7BE8}"/>
          </ac:spMkLst>
        </pc:spChg>
      </pc:sldChg>
      <pc:sldChg chg="addSp delSp modSp mod">
        <pc:chgData name="Danielle Wilson" userId="3107f124-5ac9-4c71-8cec-b5377b5f5c17" providerId="ADAL" clId="{16677B9C-8D55-4BE2-84EB-891F7093E7D0}" dt="2023-02-15T15:26:30.350" v="109" actId="1076"/>
        <pc:sldMkLst>
          <pc:docMk/>
          <pc:sldMk cId="0" sldId="266"/>
        </pc:sldMkLst>
        <pc:spChg chg="mod">
          <ac:chgData name="Danielle Wilson" userId="3107f124-5ac9-4c71-8cec-b5377b5f5c17" providerId="ADAL" clId="{16677B9C-8D55-4BE2-84EB-891F7093E7D0}" dt="2023-02-15T15:25:31.867" v="96" actId="1076"/>
          <ac:spMkLst>
            <pc:docMk/>
            <pc:sldMk cId="0" sldId="266"/>
            <ac:spMk id="7" creationId="{00000000-0000-0000-0000-000000000000}"/>
          </ac:spMkLst>
        </pc:spChg>
        <pc:spChg chg="del">
          <ac:chgData name="Danielle Wilson" userId="3107f124-5ac9-4c71-8cec-b5377b5f5c17" providerId="ADAL" clId="{16677B9C-8D55-4BE2-84EB-891F7093E7D0}" dt="2023-02-15T15:25:14.635" v="91" actId="478"/>
          <ac:spMkLst>
            <pc:docMk/>
            <pc:sldMk cId="0" sldId="266"/>
            <ac:spMk id="8" creationId="{00000000-0000-0000-0000-000000000000}"/>
          </ac:spMkLst>
        </pc:spChg>
        <pc:spChg chg="add mod">
          <ac:chgData name="Danielle Wilson" userId="3107f124-5ac9-4c71-8cec-b5377b5f5c17" providerId="ADAL" clId="{16677B9C-8D55-4BE2-84EB-891F7093E7D0}" dt="2023-02-15T15:26:26.468" v="108" actId="1076"/>
          <ac:spMkLst>
            <pc:docMk/>
            <pc:sldMk cId="0" sldId="266"/>
            <ac:spMk id="10" creationId="{E22BAE9A-F5C0-168F-6241-70E5981FC7A9}"/>
          </ac:spMkLst>
        </pc:spChg>
        <pc:picChg chg="mod">
          <ac:chgData name="Danielle Wilson" userId="3107f124-5ac9-4c71-8cec-b5377b5f5c17" providerId="ADAL" clId="{16677B9C-8D55-4BE2-84EB-891F7093E7D0}" dt="2023-02-15T15:26:30.350" v="109" actId="1076"/>
          <ac:picMkLst>
            <pc:docMk/>
            <pc:sldMk cId="0" sldId="266"/>
            <ac:picMk id="9" creationId="{00000000-0000-0000-0000-000000000000}"/>
          </ac:picMkLst>
        </pc:picChg>
      </pc:sldChg>
      <pc:sldChg chg="delSp mod">
        <pc:chgData name="Danielle Wilson" userId="3107f124-5ac9-4c71-8cec-b5377b5f5c17" providerId="ADAL" clId="{16677B9C-8D55-4BE2-84EB-891F7093E7D0}" dt="2023-02-15T15:24:34.654" v="90" actId="478"/>
        <pc:sldMkLst>
          <pc:docMk/>
          <pc:sldMk cId="0" sldId="268"/>
        </pc:sldMkLst>
        <pc:spChg chg="del">
          <ac:chgData name="Danielle Wilson" userId="3107f124-5ac9-4c71-8cec-b5377b5f5c17" providerId="ADAL" clId="{16677B9C-8D55-4BE2-84EB-891F7093E7D0}" dt="2023-02-15T15:24:28.931" v="88" actId="478"/>
          <ac:spMkLst>
            <pc:docMk/>
            <pc:sldMk cId="0" sldId="268"/>
            <ac:spMk id="13" creationId="{00000000-0000-0000-0000-000000000000}"/>
          </ac:spMkLst>
        </pc:spChg>
        <pc:spChg chg="del">
          <ac:chgData name="Danielle Wilson" userId="3107f124-5ac9-4c71-8cec-b5377b5f5c17" providerId="ADAL" clId="{16677B9C-8D55-4BE2-84EB-891F7093E7D0}" dt="2023-02-15T15:24:31.804" v="89" actId="478"/>
          <ac:spMkLst>
            <pc:docMk/>
            <pc:sldMk cId="0" sldId="268"/>
            <ac:spMk id="14" creationId="{00000000-0000-0000-0000-000000000000}"/>
          </ac:spMkLst>
        </pc:spChg>
        <pc:spChg chg="del">
          <ac:chgData name="Danielle Wilson" userId="3107f124-5ac9-4c71-8cec-b5377b5f5c17" providerId="ADAL" clId="{16677B9C-8D55-4BE2-84EB-891F7093E7D0}" dt="2023-02-15T15:24:34.654" v="90" actId="478"/>
          <ac:spMkLst>
            <pc:docMk/>
            <pc:sldMk cId="0" sldId="268"/>
            <ac:spMk id="15" creationId="{00000000-0000-0000-0000-000000000000}"/>
          </ac:spMkLst>
        </pc:spChg>
      </pc:sldChg>
      <pc:sldChg chg="addSp modSp mod">
        <pc:chgData name="Danielle Wilson" userId="3107f124-5ac9-4c71-8cec-b5377b5f5c17" providerId="ADAL" clId="{16677B9C-8D55-4BE2-84EB-891F7093E7D0}" dt="2023-02-15T15:27:01.745" v="118" actId="1076"/>
        <pc:sldMkLst>
          <pc:docMk/>
          <pc:sldMk cId="0" sldId="280"/>
        </pc:sldMkLst>
        <pc:spChg chg="mod">
          <ac:chgData name="Danielle Wilson" userId="3107f124-5ac9-4c71-8cec-b5377b5f5c17" providerId="ADAL" clId="{16677B9C-8D55-4BE2-84EB-891F7093E7D0}" dt="2023-02-15T15:27:01.745" v="118" actId="1076"/>
          <ac:spMkLst>
            <pc:docMk/>
            <pc:sldMk cId="0" sldId="280"/>
            <ac:spMk id="41" creationId="{C0464A0B-5D03-F2B9-A004-BC1E7DEAF896}"/>
          </ac:spMkLst>
        </pc:spChg>
        <pc:picChg chg="add mod">
          <ac:chgData name="Danielle Wilson" userId="3107f124-5ac9-4c71-8cec-b5377b5f5c17" providerId="ADAL" clId="{16677B9C-8D55-4BE2-84EB-891F7093E7D0}" dt="2023-02-15T15:26:58.251" v="117" actId="14100"/>
          <ac:picMkLst>
            <pc:docMk/>
            <pc:sldMk cId="0" sldId="280"/>
            <ac:picMk id="7" creationId="{CF975401-D4A3-D7A0-72DB-236B84DE83D2}"/>
          </ac:picMkLst>
        </pc:picChg>
        <pc:picChg chg="mod">
          <ac:chgData name="Danielle Wilson" userId="3107f124-5ac9-4c71-8cec-b5377b5f5c17" providerId="ADAL" clId="{16677B9C-8D55-4BE2-84EB-891F7093E7D0}" dt="2023-02-15T15:26:53.386" v="115" actId="1076"/>
          <ac:picMkLst>
            <pc:docMk/>
            <pc:sldMk cId="0" sldId="280"/>
            <ac:picMk id="8" creationId="{EA6EACBF-D8F0-E86E-B795-A1CCC8705D0E}"/>
          </ac:picMkLst>
        </pc:picChg>
      </pc:sldChg>
      <pc:sldChg chg="ord">
        <pc:chgData name="Danielle Wilson" userId="3107f124-5ac9-4c71-8cec-b5377b5f5c17" providerId="ADAL" clId="{16677B9C-8D55-4BE2-84EB-891F7093E7D0}" dt="2023-02-15T15:00:22.199" v="74"/>
        <pc:sldMkLst>
          <pc:docMk/>
          <pc:sldMk cId="0" sldId="281"/>
        </pc:sldMkLst>
      </pc:sldChg>
      <pc:sldChg chg="ord">
        <pc:chgData name="Danielle Wilson" userId="3107f124-5ac9-4c71-8cec-b5377b5f5c17" providerId="ADAL" clId="{16677B9C-8D55-4BE2-84EB-891F7093E7D0}" dt="2023-02-15T15:00:22.199" v="74"/>
        <pc:sldMkLst>
          <pc:docMk/>
          <pc:sldMk cId="0" sldId="282"/>
        </pc:sldMkLst>
      </pc:sldChg>
      <pc:sldChg chg="modSp mod">
        <pc:chgData name="Danielle Wilson" userId="3107f124-5ac9-4c71-8cec-b5377b5f5c17" providerId="ADAL" clId="{16677B9C-8D55-4BE2-84EB-891F7093E7D0}" dt="2023-02-15T14:59:36.219" v="72" actId="14100"/>
        <pc:sldMkLst>
          <pc:docMk/>
          <pc:sldMk cId="2613319128" sldId="317"/>
        </pc:sldMkLst>
        <pc:picChg chg="mod">
          <ac:chgData name="Danielle Wilson" userId="3107f124-5ac9-4c71-8cec-b5377b5f5c17" providerId="ADAL" clId="{16677B9C-8D55-4BE2-84EB-891F7093E7D0}" dt="2023-02-15T14:59:36.219" v="72" actId="14100"/>
          <ac:picMkLst>
            <pc:docMk/>
            <pc:sldMk cId="2613319128" sldId="317"/>
            <ac:picMk id="72" creationId="{0E423F31-0B25-8DCD-1086-D4FFC0367B3C}"/>
          </ac:picMkLst>
        </pc:picChg>
      </pc:sldChg>
      <pc:sldChg chg="delSp modSp mod">
        <pc:chgData name="Danielle Wilson" userId="3107f124-5ac9-4c71-8cec-b5377b5f5c17" providerId="ADAL" clId="{16677B9C-8D55-4BE2-84EB-891F7093E7D0}" dt="2023-02-15T15:23:51.791" v="87" actId="20577"/>
        <pc:sldMkLst>
          <pc:docMk/>
          <pc:sldMk cId="375962017" sldId="318"/>
        </pc:sldMkLst>
        <pc:spChg chg="del">
          <ac:chgData name="Danielle Wilson" userId="3107f124-5ac9-4c71-8cec-b5377b5f5c17" providerId="ADAL" clId="{16677B9C-8D55-4BE2-84EB-891F7093E7D0}" dt="2023-02-15T15:23:26.270" v="81" actId="478"/>
          <ac:spMkLst>
            <pc:docMk/>
            <pc:sldMk cId="375962017" sldId="318"/>
            <ac:spMk id="32" creationId="{00000000-0000-0000-0000-000000000000}"/>
          </ac:spMkLst>
        </pc:spChg>
        <pc:spChg chg="del">
          <ac:chgData name="Danielle Wilson" userId="3107f124-5ac9-4c71-8cec-b5377b5f5c17" providerId="ADAL" clId="{16677B9C-8D55-4BE2-84EB-891F7093E7D0}" dt="2023-02-15T15:23:33.344" v="82" actId="478"/>
          <ac:spMkLst>
            <pc:docMk/>
            <pc:sldMk cId="375962017" sldId="318"/>
            <ac:spMk id="33" creationId="{00000000-0000-0000-0000-000000000000}"/>
          </ac:spMkLst>
        </pc:spChg>
        <pc:spChg chg="del">
          <ac:chgData name="Danielle Wilson" userId="3107f124-5ac9-4c71-8cec-b5377b5f5c17" providerId="ADAL" clId="{16677B9C-8D55-4BE2-84EB-891F7093E7D0}" dt="2023-02-15T15:23:36.100" v="83" actId="478"/>
          <ac:spMkLst>
            <pc:docMk/>
            <pc:sldMk cId="375962017" sldId="318"/>
            <ac:spMk id="34" creationId="{00000000-0000-0000-0000-000000000000}"/>
          </ac:spMkLst>
        </pc:spChg>
        <pc:spChg chg="del">
          <ac:chgData name="Danielle Wilson" userId="3107f124-5ac9-4c71-8cec-b5377b5f5c17" providerId="ADAL" clId="{16677B9C-8D55-4BE2-84EB-891F7093E7D0}" dt="2023-02-15T15:23:40.218" v="84" actId="478"/>
          <ac:spMkLst>
            <pc:docMk/>
            <pc:sldMk cId="375962017" sldId="318"/>
            <ac:spMk id="35" creationId="{00000000-0000-0000-0000-000000000000}"/>
          </ac:spMkLst>
        </pc:spChg>
        <pc:spChg chg="mod">
          <ac:chgData name="Danielle Wilson" userId="3107f124-5ac9-4c71-8cec-b5377b5f5c17" providerId="ADAL" clId="{16677B9C-8D55-4BE2-84EB-891F7093E7D0}" dt="2023-02-15T14:48:10.711" v="53" actId="108"/>
          <ac:spMkLst>
            <pc:docMk/>
            <pc:sldMk cId="375962017" sldId="318"/>
            <ac:spMk id="37" creationId="{00000000-0000-0000-0000-000000000000}"/>
          </ac:spMkLst>
        </pc:spChg>
        <pc:spChg chg="mod">
          <ac:chgData name="Danielle Wilson" userId="3107f124-5ac9-4c71-8cec-b5377b5f5c17" providerId="ADAL" clId="{16677B9C-8D55-4BE2-84EB-891F7093E7D0}" dt="2023-02-15T15:23:51.791" v="87" actId="20577"/>
          <ac:spMkLst>
            <pc:docMk/>
            <pc:sldMk cId="375962017" sldId="318"/>
            <ac:spMk id="38" creationId="{00000000-0000-0000-0000-000000000000}"/>
          </ac:spMkLst>
        </pc:spChg>
      </pc:sldChg>
      <pc:sldChg chg="modSp mod">
        <pc:chgData name="Danielle Wilson" userId="3107f124-5ac9-4c71-8cec-b5377b5f5c17" providerId="ADAL" clId="{16677B9C-8D55-4BE2-84EB-891F7093E7D0}" dt="2023-02-15T14:48:21.323" v="54" actId="108"/>
        <pc:sldMkLst>
          <pc:docMk/>
          <pc:sldMk cId="1947464678" sldId="319"/>
        </pc:sldMkLst>
        <pc:spChg chg="mod">
          <ac:chgData name="Danielle Wilson" userId="3107f124-5ac9-4c71-8cec-b5377b5f5c17" providerId="ADAL" clId="{16677B9C-8D55-4BE2-84EB-891F7093E7D0}" dt="2023-02-15T14:48:21.323" v="54" actId="108"/>
          <ac:spMkLst>
            <pc:docMk/>
            <pc:sldMk cId="1947464678" sldId="319"/>
            <ac:spMk id="37" creationId="{00000000-0000-0000-0000-000000000000}"/>
          </ac:spMkLst>
        </pc:spChg>
      </pc:sldChg>
      <pc:sldChg chg="del">
        <pc:chgData name="Danielle Wilson" userId="3107f124-5ac9-4c71-8cec-b5377b5f5c17" providerId="ADAL" clId="{16677B9C-8D55-4BE2-84EB-891F7093E7D0}" dt="2023-02-15T15:27:04.405" v="119" actId="2696"/>
        <pc:sldMkLst>
          <pc:docMk/>
          <pc:sldMk cId="1986045114" sldId="321"/>
        </pc:sldMkLst>
      </pc:sldChg>
      <pc:sldChg chg="addSp delSp modSp add mod ord">
        <pc:chgData name="Danielle Wilson" userId="3107f124-5ac9-4c71-8cec-b5377b5f5c17" providerId="ADAL" clId="{16677B9C-8D55-4BE2-84EB-891F7093E7D0}" dt="2023-02-15T15:22:26.755" v="76"/>
        <pc:sldMkLst>
          <pc:docMk/>
          <pc:sldMk cId="1898542594" sldId="323"/>
        </pc:sldMkLst>
        <pc:spChg chg="mod">
          <ac:chgData name="Danielle Wilson" userId="3107f124-5ac9-4c71-8cec-b5377b5f5c17" providerId="ADAL" clId="{16677B9C-8D55-4BE2-84EB-891F7093E7D0}" dt="2023-02-15T14:49:47.541" v="58" actId="20577"/>
          <ac:spMkLst>
            <pc:docMk/>
            <pc:sldMk cId="1898542594" sldId="323"/>
            <ac:spMk id="8" creationId="{00000000-0000-0000-0000-000000000000}"/>
          </ac:spMkLst>
        </pc:spChg>
        <pc:spChg chg="del mod">
          <ac:chgData name="Danielle Wilson" userId="3107f124-5ac9-4c71-8cec-b5377b5f5c17" providerId="ADAL" clId="{16677B9C-8D55-4BE2-84EB-891F7093E7D0}" dt="2023-02-15T14:50:07.844" v="64" actId="478"/>
          <ac:spMkLst>
            <pc:docMk/>
            <pc:sldMk cId="1898542594" sldId="323"/>
            <ac:spMk id="10" creationId="{00000000-0000-0000-0000-000000000000}"/>
          </ac:spMkLst>
        </pc:spChg>
        <pc:picChg chg="del">
          <ac:chgData name="Danielle Wilson" userId="3107f124-5ac9-4c71-8cec-b5377b5f5c17" providerId="ADAL" clId="{16677B9C-8D55-4BE2-84EB-891F7093E7D0}" dt="2023-02-15T14:49:50.512" v="59" actId="478"/>
          <ac:picMkLst>
            <pc:docMk/>
            <pc:sldMk cId="1898542594" sldId="323"/>
            <ac:picMk id="11" creationId="{E218BB0A-E8D1-4232-6996-A952C493EC57}"/>
          </ac:picMkLst>
        </pc:picChg>
        <pc:picChg chg="del">
          <ac:chgData name="Danielle Wilson" userId="3107f124-5ac9-4c71-8cec-b5377b5f5c17" providerId="ADAL" clId="{16677B9C-8D55-4BE2-84EB-891F7093E7D0}" dt="2023-02-15T14:49:52.178" v="60" actId="478"/>
          <ac:picMkLst>
            <pc:docMk/>
            <pc:sldMk cId="1898542594" sldId="323"/>
            <ac:picMk id="12" creationId="{22A289F0-940C-722C-7AF7-A3D9B43B7373}"/>
          </ac:picMkLst>
        </pc:picChg>
        <pc:picChg chg="del">
          <ac:chgData name="Danielle Wilson" userId="3107f124-5ac9-4c71-8cec-b5377b5f5c17" providerId="ADAL" clId="{16677B9C-8D55-4BE2-84EB-891F7093E7D0}" dt="2023-02-15T14:49:53.694" v="61" actId="478"/>
          <ac:picMkLst>
            <pc:docMk/>
            <pc:sldMk cId="1898542594" sldId="323"/>
            <ac:picMk id="13" creationId="{91B57322-4EFB-92A7-D4F1-748E3E8DC9BA}"/>
          </ac:picMkLst>
        </pc:picChg>
        <pc:picChg chg="del">
          <ac:chgData name="Danielle Wilson" userId="3107f124-5ac9-4c71-8cec-b5377b5f5c17" providerId="ADAL" clId="{16677B9C-8D55-4BE2-84EB-891F7093E7D0}" dt="2023-02-15T14:49:55.406" v="62" actId="478"/>
          <ac:picMkLst>
            <pc:docMk/>
            <pc:sldMk cId="1898542594" sldId="323"/>
            <ac:picMk id="14" creationId="{5F601155-A16C-4065-78C3-BC794D6AF8CB}"/>
          </ac:picMkLst>
        </pc:picChg>
        <pc:picChg chg="add mod modCrop">
          <ac:chgData name="Danielle Wilson" userId="3107f124-5ac9-4c71-8cec-b5377b5f5c17" providerId="ADAL" clId="{16677B9C-8D55-4BE2-84EB-891F7093E7D0}" dt="2023-02-15T14:58:52.390" v="71" actId="1076"/>
          <ac:picMkLst>
            <pc:docMk/>
            <pc:sldMk cId="1898542594" sldId="323"/>
            <ac:picMk id="15" creationId="{E969AC90-7DC0-AD3B-F96D-0D6632CB314D}"/>
          </ac:picMkLst>
        </pc:picChg>
      </pc:sldChg>
      <pc:sldChg chg="modSp add mod">
        <pc:chgData name="Danielle Wilson" userId="3107f124-5ac9-4c71-8cec-b5377b5f5c17" providerId="ADAL" clId="{16677B9C-8D55-4BE2-84EB-891F7093E7D0}" dt="2023-02-15T21:05:47.692" v="157" actId="20577"/>
        <pc:sldMkLst>
          <pc:docMk/>
          <pc:sldMk cId="1087821493" sldId="324"/>
        </pc:sldMkLst>
        <pc:spChg chg="mod">
          <ac:chgData name="Danielle Wilson" userId="3107f124-5ac9-4c71-8cec-b5377b5f5c17" providerId="ADAL" clId="{16677B9C-8D55-4BE2-84EB-891F7093E7D0}" dt="2023-02-15T21:05:47.692" v="157" actId="20577"/>
          <ac:spMkLst>
            <pc:docMk/>
            <pc:sldMk cId="1087821493" sldId="324"/>
            <ac:spMk id="8" creationId="{00000000-0000-0000-0000-000000000000}"/>
          </ac:spMkLst>
        </pc:spChg>
      </pc:sldChg>
      <pc:sldChg chg="modSp add del mod ord">
        <pc:chgData name="Danielle Wilson" userId="3107f124-5ac9-4c71-8cec-b5377b5f5c17" providerId="ADAL" clId="{16677B9C-8D55-4BE2-84EB-891F7093E7D0}" dt="2023-02-15T21:05:34.598" v="136" actId="2696"/>
        <pc:sldMkLst>
          <pc:docMk/>
          <pc:sldMk cId="3297834701" sldId="324"/>
        </pc:sldMkLst>
        <pc:spChg chg="mod">
          <ac:chgData name="Danielle Wilson" userId="3107f124-5ac9-4c71-8cec-b5377b5f5c17" providerId="ADAL" clId="{16677B9C-8D55-4BE2-84EB-891F7093E7D0}" dt="2023-02-15T21:05:11.163" v="134" actId="20577"/>
          <ac:spMkLst>
            <pc:docMk/>
            <pc:sldMk cId="3297834701" sldId="324"/>
            <ac:spMk id="7" creationId="{00000000-0000-0000-0000-000000000000}"/>
          </ac:spMkLst>
        </pc:spChg>
      </pc:sldChg>
    </pc:docChg>
  </pc:docChgLst>
  <pc:docChgLst>
    <pc:chgData name="Danielle Wilson" userId="3107f124-5ac9-4c71-8cec-b5377b5f5c17" providerId="ADAL" clId="{80FE97BC-D2DD-447A-A67A-BEB610B465A3}"/>
    <pc:docChg chg="undo custSel addSld delSld modSld sldOrd modSection">
      <pc:chgData name="Danielle Wilson" userId="3107f124-5ac9-4c71-8cec-b5377b5f5c17" providerId="ADAL" clId="{80FE97BC-D2DD-447A-A67A-BEB610B465A3}" dt="2023-03-21T23:05:14.541" v="1796"/>
      <pc:docMkLst>
        <pc:docMk/>
      </pc:docMkLst>
      <pc:sldChg chg="addSp delSp modSp mod">
        <pc:chgData name="Danielle Wilson" userId="3107f124-5ac9-4c71-8cec-b5377b5f5c17" providerId="ADAL" clId="{80FE97BC-D2DD-447A-A67A-BEB610B465A3}" dt="2023-03-16T17:15:27.294" v="862" actId="114"/>
        <pc:sldMkLst>
          <pc:docMk/>
          <pc:sldMk cId="0" sldId="256"/>
        </pc:sldMkLst>
        <pc:spChg chg="del mod">
          <ac:chgData name="Danielle Wilson" userId="3107f124-5ac9-4c71-8cec-b5377b5f5c17" providerId="ADAL" clId="{80FE97BC-D2DD-447A-A67A-BEB610B465A3}" dt="2023-03-16T16:35:06.021" v="78" actId="478"/>
          <ac:spMkLst>
            <pc:docMk/>
            <pc:sldMk cId="0" sldId="256"/>
            <ac:spMk id="3" creationId="{00000000-0000-0000-0000-000000000000}"/>
          </ac:spMkLst>
        </pc:spChg>
        <pc:spChg chg="mod">
          <ac:chgData name="Danielle Wilson" userId="3107f124-5ac9-4c71-8cec-b5377b5f5c17" providerId="ADAL" clId="{80FE97BC-D2DD-447A-A67A-BEB610B465A3}" dt="2023-03-16T16:42:53.674" v="177" actId="1035"/>
          <ac:spMkLst>
            <pc:docMk/>
            <pc:sldMk cId="0" sldId="256"/>
            <ac:spMk id="4" creationId="{00000000-0000-0000-0000-000000000000}"/>
          </ac:spMkLst>
        </pc:spChg>
        <pc:spChg chg="mod">
          <ac:chgData name="Danielle Wilson" userId="3107f124-5ac9-4c71-8cec-b5377b5f5c17" providerId="ADAL" clId="{80FE97BC-D2DD-447A-A67A-BEB610B465A3}" dt="2023-03-16T16:42:53.674" v="177" actId="1035"/>
          <ac:spMkLst>
            <pc:docMk/>
            <pc:sldMk cId="0" sldId="256"/>
            <ac:spMk id="5" creationId="{00000000-0000-0000-0000-000000000000}"/>
          </ac:spMkLst>
        </pc:spChg>
        <pc:spChg chg="add mod">
          <ac:chgData name="Danielle Wilson" userId="3107f124-5ac9-4c71-8cec-b5377b5f5c17" providerId="ADAL" clId="{80FE97BC-D2DD-447A-A67A-BEB610B465A3}" dt="2023-03-16T17:15:27.294" v="862" actId="114"/>
          <ac:spMkLst>
            <pc:docMk/>
            <pc:sldMk cId="0" sldId="256"/>
            <ac:spMk id="6" creationId="{E5E7F3FF-EB45-C978-33DC-789DC39EF17A}"/>
          </ac:spMkLst>
        </pc:spChg>
        <pc:spChg chg="add del mod">
          <ac:chgData name="Danielle Wilson" userId="3107f124-5ac9-4c71-8cec-b5377b5f5c17" providerId="ADAL" clId="{80FE97BC-D2DD-447A-A67A-BEB610B465A3}" dt="2023-03-16T16:35:08.333" v="79" actId="478"/>
          <ac:spMkLst>
            <pc:docMk/>
            <pc:sldMk cId="0" sldId="256"/>
            <ac:spMk id="9" creationId="{C94585A1-98DB-F3A2-0014-27FBCFD422DE}"/>
          </ac:spMkLst>
        </pc:spChg>
        <pc:spChg chg="add mod ord">
          <ac:chgData name="Danielle Wilson" userId="3107f124-5ac9-4c71-8cec-b5377b5f5c17" providerId="ADAL" clId="{80FE97BC-D2DD-447A-A67A-BEB610B465A3}" dt="2023-03-16T16:42:53.674" v="177" actId="1035"/>
          <ac:spMkLst>
            <pc:docMk/>
            <pc:sldMk cId="0" sldId="256"/>
            <ac:spMk id="10" creationId="{77E9D974-C057-4293-7262-BC66E4F28B38}"/>
          </ac:spMkLst>
        </pc:spChg>
        <pc:spChg chg="add del mod">
          <ac:chgData name="Danielle Wilson" userId="3107f124-5ac9-4c71-8cec-b5377b5f5c17" providerId="ADAL" clId="{80FE97BC-D2DD-447A-A67A-BEB610B465A3}" dt="2023-03-16T16:42:17.697" v="141"/>
          <ac:spMkLst>
            <pc:docMk/>
            <pc:sldMk cId="0" sldId="256"/>
            <ac:spMk id="11" creationId="{7FA90DCB-B904-01F6-BEA1-5DB6F59D5D1B}"/>
          </ac:spMkLst>
        </pc:spChg>
        <pc:picChg chg="mod">
          <ac:chgData name="Danielle Wilson" userId="3107f124-5ac9-4c71-8cec-b5377b5f5c17" providerId="ADAL" clId="{80FE97BC-D2DD-447A-A67A-BEB610B465A3}" dt="2023-03-16T16:42:39.350" v="159" actId="1038"/>
          <ac:picMkLst>
            <pc:docMk/>
            <pc:sldMk cId="0" sldId="256"/>
            <ac:picMk id="2" creationId="{00000000-0000-0000-0000-000000000000}"/>
          </ac:picMkLst>
        </pc:picChg>
        <pc:picChg chg="mod">
          <ac:chgData name="Danielle Wilson" userId="3107f124-5ac9-4c71-8cec-b5377b5f5c17" providerId="ADAL" clId="{80FE97BC-D2DD-447A-A67A-BEB610B465A3}" dt="2023-03-16T16:42:53.674" v="177" actId="1035"/>
          <ac:picMkLst>
            <pc:docMk/>
            <pc:sldMk cId="0" sldId="256"/>
            <ac:picMk id="8" creationId="{00000000-0000-0000-0000-000000000000}"/>
          </ac:picMkLst>
        </pc:picChg>
      </pc:sldChg>
      <pc:sldChg chg="modSp mod">
        <pc:chgData name="Danielle Wilson" userId="3107f124-5ac9-4c71-8cec-b5377b5f5c17" providerId="ADAL" clId="{80FE97BC-D2DD-447A-A67A-BEB610B465A3}" dt="2023-03-16T17:15:54.633" v="887" actId="108"/>
        <pc:sldMkLst>
          <pc:docMk/>
          <pc:sldMk cId="0" sldId="257"/>
        </pc:sldMkLst>
        <pc:spChg chg="mod">
          <ac:chgData name="Danielle Wilson" userId="3107f124-5ac9-4c71-8cec-b5377b5f5c17" providerId="ADAL" clId="{80FE97BC-D2DD-447A-A67A-BEB610B465A3}" dt="2023-03-16T16:45:00.870" v="216" actId="14100"/>
          <ac:spMkLst>
            <pc:docMk/>
            <pc:sldMk cId="0" sldId="257"/>
            <ac:spMk id="3" creationId="{00000000-0000-0000-0000-000000000000}"/>
          </ac:spMkLst>
        </pc:spChg>
        <pc:spChg chg="mod">
          <ac:chgData name="Danielle Wilson" userId="3107f124-5ac9-4c71-8cec-b5377b5f5c17" providerId="ADAL" clId="{80FE97BC-D2DD-447A-A67A-BEB610B465A3}" dt="2023-03-16T17:15:54.633" v="887" actId="108"/>
          <ac:spMkLst>
            <pc:docMk/>
            <pc:sldMk cId="0" sldId="257"/>
            <ac:spMk id="9" creationId="{2C8C623E-697E-D098-432F-C0A8C66F68E3}"/>
          </ac:spMkLst>
        </pc:spChg>
      </pc:sldChg>
      <pc:sldChg chg="delSp modSp mod">
        <pc:chgData name="Danielle Wilson" userId="3107f124-5ac9-4c71-8cec-b5377b5f5c17" providerId="ADAL" clId="{80FE97BC-D2DD-447A-A67A-BEB610B465A3}" dt="2023-03-16T16:45:41.699" v="225" actId="14100"/>
        <pc:sldMkLst>
          <pc:docMk/>
          <pc:sldMk cId="0" sldId="258"/>
        </pc:sldMkLst>
        <pc:spChg chg="del">
          <ac:chgData name="Danielle Wilson" userId="3107f124-5ac9-4c71-8cec-b5377b5f5c17" providerId="ADAL" clId="{80FE97BC-D2DD-447A-A67A-BEB610B465A3}" dt="2023-03-16T16:45:35.534" v="223" actId="478"/>
          <ac:spMkLst>
            <pc:docMk/>
            <pc:sldMk cId="0" sldId="258"/>
            <ac:spMk id="6" creationId="{00000000-0000-0000-0000-000000000000}"/>
          </ac:spMkLst>
        </pc:spChg>
        <pc:spChg chg="mod">
          <ac:chgData name="Danielle Wilson" userId="3107f124-5ac9-4c71-8cec-b5377b5f5c17" providerId="ADAL" clId="{80FE97BC-D2DD-447A-A67A-BEB610B465A3}" dt="2023-03-16T16:45:41.699" v="225" actId="14100"/>
          <ac:spMkLst>
            <pc:docMk/>
            <pc:sldMk cId="0" sldId="258"/>
            <ac:spMk id="7" creationId="{00000000-0000-0000-0000-000000000000}"/>
          </ac:spMkLst>
        </pc:spChg>
      </pc:sldChg>
      <pc:sldChg chg="del">
        <pc:chgData name="Danielle Wilson" userId="3107f124-5ac9-4c71-8cec-b5377b5f5c17" providerId="ADAL" clId="{80FE97BC-D2DD-447A-A67A-BEB610B465A3}" dt="2023-03-16T17:31:49.791" v="1261" actId="2696"/>
        <pc:sldMkLst>
          <pc:docMk/>
          <pc:sldMk cId="0" sldId="259"/>
        </pc:sldMkLst>
      </pc:sldChg>
      <pc:sldChg chg="del">
        <pc:chgData name="Danielle Wilson" userId="3107f124-5ac9-4c71-8cec-b5377b5f5c17" providerId="ADAL" clId="{80FE97BC-D2DD-447A-A67A-BEB610B465A3}" dt="2023-03-16T17:31:49.791" v="1261" actId="2696"/>
        <pc:sldMkLst>
          <pc:docMk/>
          <pc:sldMk cId="0" sldId="260"/>
        </pc:sldMkLst>
      </pc:sldChg>
      <pc:sldChg chg="addSp delSp modSp mod">
        <pc:chgData name="Danielle Wilson" userId="3107f124-5ac9-4c71-8cec-b5377b5f5c17" providerId="ADAL" clId="{80FE97BC-D2DD-447A-A67A-BEB610B465A3}" dt="2023-03-16T17:22:00.207" v="1260" actId="20577"/>
        <pc:sldMkLst>
          <pc:docMk/>
          <pc:sldMk cId="0" sldId="261"/>
        </pc:sldMkLst>
        <pc:spChg chg="mod">
          <ac:chgData name="Danielle Wilson" userId="3107f124-5ac9-4c71-8cec-b5377b5f5c17" providerId="ADAL" clId="{80FE97BC-D2DD-447A-A67A-BEB610B465A3}" dt="2023-03-16T17:13:51.986" v="784" actId="14100"/>
          <ac:spMkLst>
            <pc:docMk/>
            <pc:sldMk cId="0" sldId="261"/>
            <ac:spMk id="2" creationId="{00000000-0000-0000-0000-000000000000}"/>
          </ac:spMkLst>
        </pc:spChg>
        <pc:spChg chg="del mod">
          <ac:chgData name="Danielle Wilson" userId="3107f124-5ac9-4c71-8cec-b5377b5f5c17" providerId="ADAL" clId="{80FE97BC-D2DD-447A-A67A-BEB610B465A3}" dt="2023-03-16T17:14:03.485" v="790" actId="478"/>
          <ac:spMkLst>
            <pc:docMk/>
            <pc:sldMk cId="0" sldId="261"/>
            <ac:spMk id="3" creationId="{00000000-0000-0000-0000-000000000000}"/>
          </ac:spMkLst>
        </pc:spChg>
        <pc:spChg chg="add mod">
          <ac:chgData name="Danielle Wilson" userId="3107f124-5ac9-4c71-8cec-b5377b5f5c17" providerId="ADAL" clId="{80FE97BC-D2DD-447A-A67A-BEB610B465A3}" dt="2023-03-16T17:19:25.419" v="1076" actId="14100"/>
          <ac:spMkLst>
            <pc:docMk/>
            <pc:sldMk cId="0" sldId="261"/>
            <ac:spMk id="4" creationId="{395E82D8-3B54-49DB-6CC4-D452CC70AE37}"/>
          </ac:spMkLst>
        </pc:spChg>
        <pc:spChg chg="add del mod">
          <ac:chgData name="Danielle Wilson" userId="3107f124-5ac9-4c71-8cec-b5377b5f5c17" providerId="ADAL" clId="{80FE97BC-D2DD-447A-A67A-BEB610B465A3}" dt="2023-03-16T17:14:34.339" v="800" actId="478"/>
          <ac:spMkLst>
            <pc:docMk/>
            <pc:sldMk cId="0" sldId="261"/>
            <ac:spMk id="7" creationId="{12DF0F51-7805-854D-5FC0-64E775B74B26}"/>
          </ac:spMkLst>
        </pc:spChg>
        <pc:spChg chg="del">
          <ac:chgData name="Danielle Wilson" userId="3107f124-5ac9-4c71-8cec-b5377b5f5c17" providerId="ADAL" clId="{80FE97BC-D2DD-447A-A67A-BEB610B465A3}" dt="2023-03-16T16:45:11.609" v="218" actId="478"/>
          <ac:spMkLst>
            <pc:docMk/>
            <pc:sldMk cId="0" sldId="261"/>
            <ac:spMk id="11" creationId="{00000000-0000-0000-0000-000000000000}"/>
          </ac:spMkLst>
        </pc:spChg>
        <pc:spChg chg="mod">
          <ac:chgData name="Danielle Wilson" userId="3107f124-5ac9-4c71-8cec-b5377b5f5c17" providerId="ADAL" clId="{80FE97BC-D2DD-447A-A67A-BEB610B465A3}" dt="2023-03-16T16:45:13.897" v="219" actId="14100"/>
          <ac:spMkLst>
            <pc:docMk/>
            <pc:sldMk cId="0" sldId="261"/>
            <ac:spMk id="12" creationId="{00000000-0000-0000-0000-000000000000}"/>
          </ac:spMkLst>
        </pc:spChg>
        <pc:spChg chg="add mod">
          <ac:chgData name="Danielle Wilson" userId="3107f124-5ac9-4c71-8cec-b5377b5f5c17" providerId="ADAL" clId="{80FE97BC-D2DD-447A-A67A-BEB610B465A3}" dt="2023-03-16T17:19:27.999" v="1077" actId="14100"/>
          <ac:spMkLst>
            <pc:docMk/>
            <pc:sldMk cId="0" sldId="261"/>
            <ac:spMk id="13" creationId="{43E6FF84-00C2-017B-43AA-19CFAE5D8BF4}"/>
          </ac:spMkLst>
        </pc:spChg>
        <pc:spChg chg="add mod">
          <ac:chgData name="Danielle Wilson" userId="3107f124-5ac9-4c71-8cec-b5377b5f5c17" providerId="ADAL" clId="{80FE97BC-D2DD-447A-A67A-BEB610B465A3}" dt="2023-03-16T17:19:30.439" v="1078" actId="14100"/>
          <ac:spMkLst>
            <pc:docMk/>
            <pc:sldMk cId="0" sldId="261"/>
            <ac:spMk id="15" creationId="{A2C60A00-5E30-75AE-1699-B25C7B45625E}"/>
          </ac:spMkLst>
        </pc:spChg>
        <pc:spChg chg="add mod">
          <ac:chgData name="Danielle Wilson" userId="3107f124-5ac9-4c71-8cec-b5377b5f5c17" providerId="ADAL" clId="{80FE97BC-D2DD-447A-A67A-BEB610B465A3}" dt="2023-03-16T17:19:50.462" v="1086" actId="2710"/>
          <ac:spMkLst>
            <pc:docMk/>
            <pc:sldMk cId="0" sldId="261"/>
            <ac:spMk id="18" creationId="{B9DD2820-1543-BA7B-4FC5-42A2C300F71A}"/>
          </ac:spMkLst>
        </pc:spChg>
        <pc:spChg chg="add del mod">
          <ac:chgData name="Danielle Wilson" userId="3107f124-5ac9-4c71-8cec-b5377b5f5c17" providerId="ADAL" clId="{80FE97BC-D2DD-447A-A67A-BEB610B465A3}" dt="2023-03-16T17:20:42.539" v="1166" actId="20577"/>
          <ac:spMkLst>
            <pc:docMk/>
            <pc:sldMk cId="0" sldId="261"/>
            <ac:spMk id="19" creationId="{6EB8F6D5-C563-EB04-879D-B5B0D7092F02}"/>
          </ac:spMkLst>
        </pc:spChg>
        <pc:spChg chg="add mod">
          <ac:chgData name="Danielle Wilson" userId="3107f124-5ac9-4c71-8cec-b5377b5f5c17" providerId="ADAL" clId="{80FE97BC-D2DD-447A-A67A-BEB610B465A3}" dt="2023-03-16T17:22:00.207" v="1260" actId="20577"/>
          <ac:spMkLst>
            <pc:docMk/>
            <pc:sldMk cId="0" sldId="261"/>
            <ac:spMk id="20" creationId="{2C84BB92-3C2D-F15E-26C7-329FCA1CA59F}"/>
          </ac:spMkLst>
        </pc:spChg>
        <pc:picChg chg="del">
          <ac:chgData name="Danielle Wilson" userId="3107f124-5ac9-4c71-8cec-b5377b5f5c17" providerId="ADAL" clId="{80FE97BC-D2DD-447A-A67A-BEB610B465A3}" dt="2023-03-16T17:13:53.297" v="785" actId="478"/>
          <ac:picMkLst>
            <pc:docMk/>
            <pc:sldMk cId="0" sldId="261"/>
            <ac:picMk id="5" creationId="{00000000-0000-0000-0000-000000000000}"/>
          </ac:picMkLst>
        </pc:picChg>
        <pc:picChg chg="del">
          <ac:chgData name="Danielle Wilson" userId="3107f124-5ac9-4c71-8cec-b5377b5f5c17" providerId="ADAL" clId="{80FE97BC-D2DD-447A-A67A-BEB610B465A3}" dt="2023-03-16T17:13:55.535" v="787" actId="478"/>
          <ac:picMkLst>
            <pc:docMk/>
            <pc:sldMk cId="0" sldId="261"/>
            <ac:picMk id="6" creationId="{00000000-0000-0000-0000-000000000000}"/>
          </ac:picMkLst>
        </pc:picChg>
        <pc:picChg chg="del">
          <ac:chgData name="Danielle Wilson" userId="3107f124-5ac9-4c71-8cec-b5377b5f5c17" providerId="ADAL" clId="{80FE97BC-D2DD-447A-A67A-BEB610B465A3}" dt="2023-03-16T17:13:56.075" v="788" actId="478"/>
          <ac:picMkLst>
            <pc:docMk/>
            <pc:sldMk cId="0" sldId="261"/>
            <ac:picMk id="14" creationId="{779E17F7-1DA4-F398-6DF0-C209378279BA}"/>
          </ac:picMkLst>
        </pc:picChg>
        <pc:picChg chg="del">
          <ac:chgData name="Danielle Wilson" userId="3107f124-5ac9-4c71-8cec-b5377b5f5c17" providerId="ADAL" clId="{80FE97BC-D2DD-447A-A67A-BEB610B465A3}" dt="2023-03-16T17:13:54.775" v="786" actId="478"/>
          <ac:picMkLst>
            <pc:docMk/>
            <pc:sldMk cId="0" sldId="261"/>
            <ac:picMk id="16" creationId="{3169A711-5578-2F33-6114-82AC7983443E}"/>
          </ac:picMkLst>
        </pc:picChg>
      </pc:sldChg>
      <pc:sldChg chg="modSp mod">
        <pc:chgData name="Danielle Wilson" userId="3107f124-5ac9-4c71-8cec-b5377b5f5c17" providerId="ADAL" clId="{80FE97BC-D2DD-447A-A67A-BEB610B465A3}" dt="2023-03-16T16:46:02.589" v="232" actId="14100"/>
        <pc:sldMkLst>
          <pc:docMk/>
          <pc:sldMk cId="0" sldId="262"/>
        </pc:sldMkLst>
        <pc:spChg chg="mod">
          <ac:chgData name="Danielle Wilson" userId="3107f124-5ac9-4c71-8cec-b5377b5f5c17" providerId="ADAL" clId="{80FE97BC-D2DD-447A-A67A-BEB610B465A3}" dt="2023-03-16T16:46:02.589" v="232" actId="14100"/>
          <ac:spMkLst>
            <pc:docMk/>
            <pc:sldMk cId="0" sldId="262"/>
            <ac:spMk id="3" creationId="{00000000-0000-0000-0000-000000000000}"/>
          </ac:spMkLst>
        </pc:spChg>
      </pc:sldChg>
      <pc:sldChg chg="delSp modSp mod ord">
        <pc:chgData name="Danielle Wilson" userId="3107f124-5ac9-4c71-8cec-b5377b5f5c17" providerId="ADAL" clId="{80FE97BC-D2DD-447A-A67A-BEB610B465A3}" dt="2023-03-20T20:49:23.193" v="1750"/>
        <pc:sldMkLst>
          <pc:docMk/>
          <pc:sldMk cId="0" sldId="263"/>
        </pc:sldMkLst>
        <pc:spChg chg="del">
          <ac:chgData name="Danielle Wilson" userId="3107f124-5ac9-4c71-8cec-b5377b5f5c17" providerId="ADAL" clId="{80FE97BC-D2DD-447A-A67A-BEB610B465A3}" dt="2023-03-16T16:46:07.630" v="233" actId="478"/>
          <ac:spMkLst>
            <pc:docMk/>
            <pc:sldMk cId="0" sldId="263"/>
            <ac:spMk id="5" creationId="{00000000-0000-0000-0000-000000000000}"/>
          </ac:spMkLst>
        </pc:spChg>
        <pc:spChg chg="mod">
          <ac:chgData name="Danielle Wilson" userId="3107f124-5ac9-4c71-8cec-b5377b5f5c17" providerId="ADAL" clId="{80FE97BC-D2DD-447A-A67A-BEB610B465A3}" dt="2023-03-16T16:46:10.961" v="235" actId="14100"/>
          <ac:spMkLst>
            <pc:docMk/>
            <pc:sldMk cId="0" sldId="263"/>
            <ac:spMk id="6" creationId="{00000000-0000-0000-0000-000000000000}"/>
          </ac:spMkLst>
        </pc:spChg>
      </pc:sldChg>
      <pc:sldChg chg="addSp delSp modSp mod ord">
        <pc:chgData name="Danielle Wilson" userId="3107f124-5ac9-4c71-8cec-b5377b5f5c17" providerId="ADAL" clId="{80FE97BC-D2DD-447A-A67A-BEB610B465A3}" dt="2023-03-20T20:54:26.586" v="1779"/>
        <pc:sldMkLst>
          <pc:docMk/>
          <pc:sldMk cId="0" sldId="265"/>
        </pc:sldMkLst>
        <pc:spChg chg="del">
          <ac:chgData name="Danielle Wilson" userId="3107f124-5ac9-4c71-8cec-b5377b5f5c17" providerId="ADAL" clId="{80FE97BC-D2DD-447A-A67A-BEB610B465A3}" dt="2023-03-16T16:47:28.203" v="253" actId="478"/>
          <ac:spMkLst>
            <pc:docMk/>
            <pc:sldMk cId="0" sldId="265"/>
            <ac:spMk id="5" creationId="{00000000-0000-0000-0000-000000000000}"/>
          </ac:spMkLst>
        </pc:spChg>
        <pc:spChg chg="del">
          <ac:chgData name="Danielle Wilson" userId="3107f124-5ac9-4c71-8cec-b5377b5f5c17" providerId="ADAL" clId="{80FE97BC-D2DD-447A-A67A-BEB610B465A3}" dt="2023-03-16T16:47:30.152" v="254" actId="478"/>
          <ac:spMkLst>
            <pc:docMk/>
            <pc:sldMk cId="0" sldId="265"/>
            <ac:spMk id="6" creationId="{00000000-0000-0000-0000-000000000000}"/>
          </ac:spMkLst>
        </pc:spChg>
        <pc:spChg chg="add mod">
          <ac:chgData name="Danielle Wilson" userId="3107f124-5ac9-4c71-8cec-b5377b5f5c17" providerId="ADAL" clId="{80FE97BC-D2DD-447A-A67A-BEB610B465A3}" dt="2023-03-16T16:47:30.782" v="255"/>
          <ac:spMkLst>
            <pc:docMk/>
            <pc:sldMk cId="0" sldId="265"/>
            <ac:spMk id="7" creationId="{BA842AF5-B117-AD81-EB0B-5AA88673FBA1}"/>
          </ac:spMkLst>
        </pc:spChg>
        <pc:spChg chg="mod">
          <ac:chgData name="Danielle Wilson" userId="3107f124-5ac9-4c71-8cec-b5377b5f5c17" providerId="ADAL" clId="{80FE97BC-D2DD-447A-A67A-BEB610B465A3}" dt="2023-03-16T16:55:48.771" v="344" actId="207"/>
          <ac:spMkLst>
            <pc:docMk/>
            <pc:sldMk cId="0" sldId="265"/>
            <ac:spMk id="10" creationId="{00000000-0000-0000-0000-000000000000}"/>
          </ac:spMkLst>
        </pc:spChg>
      </pc:sldChg>
      <pc:sldChg chg="addSp delSp modSp mod ord">
        <pc:chgData name="Danielle Wilson" userId="3107f124-5ac9-4c71-8cec-b5377b5f5c17" providerId="ADAL" clId="{80FE97BC-D2DD-447A-A67A-BEB610B465A3}" dt="2023-03-20T20:54:26.586" v="1779"/>
        <pc:sldMkLst>
          <pc:docMk/>
          <pc:sldMk cId="0" sldId="266"/>
        </pc:sldMkLst>
        <pc:spChg chg="del">
          <ac:chgData name="Danielle Wilson" userId="3107f124-5ac9-4c71-8cec-b5377b5f5c17" providerId="ADAL" clId="{80FE97BC-D2DD-447A-A67A-BEB610B465A3}" dt="2023-03-16T16:47:46.479" v="259" actId="478"/>
          <ac:spMkLst>
            <pc:docMk/>
            <pc:sldMk cId="0" sldId="266"/>
            <ac:spMk id="5" creationId="{00000000-0000-0000-0000-000000000000}"/>
          </ac:spMkLst>
        </pc:spChg>
        <pc:spChg chg="del">
          <ac:chgData name="Danielle Wilson" userId="3107f124-5ac9-4c71-8cec-b5377b5f5c17" providerId="ADAL" clId="{80FE97BC-D2DD-447A-A67A-BEB610B465A3}" dt="2023-03-16T16:47:46.479" v="259" actId="478"/>
          <ac:spMkLst>
            <pc:docMk/>
            <pc:sldMk cId="0" sldId="266"/>
            <ac:spMk id="6" creationId="{00000000-0000-0000-0000-000000000000}"/>
          </ac:spMkLst>
        </pc:spChg>
        <pc:spChg chg="mod">
          <ac:chgData name="Danielle Wilson" userId="3107f124-5ac9-4c71-8cec-b5377b5f5c17" providerId="ADAL" clId="{80FE97BC-D2DD-447A-A67A-BEB610B465A3}" dt="2023-03-16T16:55:58.051" v="346" actId="207"/>
          <ac:spMkLst>
            <pc:docMk/>
            <pc:sldMk cId="0" sldId="266"/>
            <ac:spMk id="7" creationId="{00000000-0000-0000-0000-000000000000}"/>
          </ac:spMkLst>
        </pc:spChg>
        <pc:spChg chg="add mod">
          <ac:chgData name="Danielle Wilson" userId="3107f124-5ac9-4c71-8cec-b5377b5f5c17" providerId="ADAL" clId="{80FE97BC-D2DD-447A-A67A-BEB610B465A3}" dt="2023-03-16T16:47:46.809" v="260"/>
          <ac:spMkLst>
            <pc:docMk/>
            <pc:sldMk cId="0" sldId="266"/>
            <ac:spMk id="8" creationId="{A6A7D4F0-890E-1C33-8CBC-0A04E7CFEB2C}"/>
          </ac:spMkLst>
        </pc:spChg>
      </pc:sldChg>
      <pc:sldChg chg="addSp delSp modSp mod">
        <pc:chgData name="Danielle Wilson" userId="3107f124-5ac9-4c71-8cec-b5377b5f5c17" providerId="ADAL" clId="{80FE97BC-D2DD-447A-A67A-BEB610B465A3}" dt="2023-03-16T16:47:56.249" v="263"/>
        <pc:sldMkLst>
          <pc:docMk/>
          <pc:sldMk cId="0" sldId="267"/>
        </pc:sldMkLst>
        <pc:spChg chg="del mod">
          <ac:chgData name="Danielle Wilson" userId="3107f124-5ac9-4c71-8cec-b5377b5f5c17" providerId="ADAL" clId="{80FE97BC-D2DD-447A-A67A-BEB610B465A3}" dt="2023-03-16T16:47:55.807" v="262" actId="478"/>
          <ac:spMkLst>
            <pc:docMk/>
            <pc:sldMk cId="0" sldId="267"/>
            <ac:spMk id="3" creationId="{00000000-0000-0000-0000-000000000000}"/>
          </ac:spMkLst>
        </pc:spChg>
        <pc:spChg chg="add mod">
          <ac:chgData name="Danielle Wilson" userId="3107f124-5ac9-4c71-8cec-b5377b5f5c17" providerId="ADAL" clId="{80FE97BC-D2DD-447A-A67A-BEB610B465A3}" dt="2023-03-16T16:47:56.249" v="263"/>
          <ac:spMkLst>
            <pc:docMk/>
            <pc:sldMk cId="0" sldId="267"/>
            <ac:spMk id="8" creationId="{C01172F4-B304-23D7-0353-7EC8DC8ED1AE}"/>
          </ac:spMkLst>
        </pc:spChg>
      </pc:sldChg>
      <pc:sldChg chg="addSp delSp modSp mod ord">
        <pc:chgData name="Danielle Wilson" userId="3107f124-5ac9-4c71-8cec-b5377b5f5c17" providerId="ADAL" clId="{80FE97BC-D2DD-447A-A67A-BEB610B465A3}" dt="2023-03-20T20:54:49.587" v="1781"/>
        <pc:sldMkLst>
          <pc:docMk/>
          <pc:sldMk cId="0" sldId="268"/>
        </pc:sldMkLst>
        <pc:spChg chg="del">
          <ac:chgData name="Danielle Wilson" userId="3107f124-5ac9-4c71-8cec-b5377b5f5c17" providerId="ADAL" clId="{80FE97BC-D2DD-447A-A67A-BEB610B465A3}" dt="2023-03-16T16:48:01.445" v="264" actId="478"/>
          <ac:spMkLst>
            <pc:docMk/>
            <pc:sldMk cId="0" sldId="268"/>
            <ac:spMk id="8" creationId="{00000000-0000-0000-0000-000000000000}"/>
          </ac:spMkLst>
        </pc:spChg>
        <pc:spChg chg="del">
          <ac:chgData name="Danielle Wilson" userId="3107f124-5ac9-4c71-8cec-b5377b5f5c17" providerId="ADAL" clId="{80FE97BC-D2DD-447A-A67A-BEB610B465A3}" dt="2023-03-16T16:48:01.445" v="264" actId="478"/>
          <ac:spMkLst>
            <pc:docMk/>
            <pc:sldMk cId="0" sldId="268"/>
            <ac:spMk id="9" creationId="{00000000-0000-0000-0000-000000000000}"/>
          </ac:spMkLst>
        </pc:spChg>
        <pc:spChg chg="add mod">
          <ac:chgData name="Danielle Wilson" userId="3107f124-5ac9-4c71-8cec-b5377b5f5c17" providerId="ADAL" clId="{80FE97BC-D2DD-447A-A67A-BEB610B465A3}" dt="2023-03-16T16:48:01.903" v="265"/>
          <ac:spMkLst>
            <pc:docMk/>
            <pc:sldMk cId="0" sldId="268"/>
            <ac:spMk id="13" creationId="{8FE38CB1-982E-CBBF-30FF-AAE355AE59C2}"/>
          </ac:spMkLst>
        </pc:spChg>
        <pc:spChg chg="mod">
          <ac:chgData name="Danielle Wilson" userId="3107f124-5ac9-4c71-8cec-b5377b5f5c17" providerId="ADAL" clId="{80FE97BC-D2DD-447A-A67A-BEB610B465A3}" dt="2023-03-16T16:56:10.278" v="347" actId="207"/>
          <ac:spMkLst>
            <pc:docMk/>
            <pc:sldMk cId="0" sldId="268"/>
            <ac:spMk id="16" creationId="{00000000-0000-0000-0000-000000000000}"/>
          </ac:spMkLst>
        </pc:spChg>
      </pc:sldChg>
      <pc:sldChg chg="addSp delSp modSp mod">
        <pc:chgData name="Danielle Wilson" userId="3107f124-5ac9-4c71-8cec-b5377b5f5c17" providerId="ADAL" clId="{80FE97BC-D2DD-447A-A67A-BEB610B465A3}" dt="2023-03-16T16:56:14.295" v="348" actId="207"/>
        <pc:sldMkLst>
          <pc:docMk/>
          <pc:sldMk cId="0" sldId="269"/>
        </pc:sldMkLst>
        <pc:spChg chg="del">
          <ac:chgData name="Danielle Wilson" userId="3107f124-5ac9-4c71-8cec-b5377b5f5c17" providerId="ADAL" clId="{80FE97BC-D2DD-447A-A67A-BEB610B465A3}" dt="2023-03-16T16:48:06.623" v="266" actId="478"/>
          <ac:spMkLst>
            <pc:docMk/>
            <pc:sldMk cId="0" sldId="269"/>
            <ac:spMk id="5" creationId="{00000000-0000-0000-0000-000000000000}"/>
          </ac:spMkLst>
        </pc:spChg>
        <pc:spChg chg="del">
          <ac:chgData name="Danielle Wilson" userId="3107f124-5ac9-4c71-8cec-b5377b5f5c17" providerId="ADAL" clId="{80FE97BC-D2DD-447A-A67A-BEB610B465A3}" dt="2023-03-16T16:48:06.623" v="266" actId="478"/>
          <ac:spMkLst>
            <pc:docMk/>
            <pc:sldMk cId="0" sldId="269"/>
            <ac:spMk id="6" creationId="{00000000-0000-0000-0000-000000000000}"/>
          </ac:spMkLst>
        </pc:spChg>
        <pc:spChg chg="mod">
          <ac:chgData name="Danielle Wilson" userId="3107f124-5ac9-4c71-8cec-b5377b5f5c17" providerId="ADAL" clId="{80FE97BC-D2DD-447A-A67A-BEB610B465A3}" dt="2023-03-16T16:56:14.295" v="348" actId="207"/>
          <ac:spMkLst>
            <pc:docMk/>
            <pc:sldMk cId="0" sldId="269"/>
            <ac:spMk id="7" creationId="{00000000-0000-0000-0000-000000000000}"/>
          </ac:spMkLst>
        </pc:spChg>
        <pc:spChg chg="add mod">
          <ac:chgData name="Danielle Wilson" userId="3107f124-5ac9-4c71-8cec-b5377b5f5c17" providerId="ADAL" clId="{80FE97BC-D2DD-447A-A67A-BEB610B465A3}" dt="2023-03-16T16:48:06.951" v="267"/>
          <ac:spMkLst>
            <pc:docMk/>
            <pc:sldMk cId="0" sldId="269"/>
            <ac:spMk id="9" creationId="{AF29661D-38C4-0A13-BC8C-1BDC3849BC5C}"/>
          </ac:spMkLst>
        </pc:spChg>
      </pc:sldChg>
      <pc:sldChg chg="addSp delSp modSp mod ord">
        <pc:chgData name="Danielle Wilson" userId="3107f124-5ac9-4c71-8cec-b5377b5f5c17" providerId="ADAL" clId="{80FE97BC-D2DD-447A-A67A-BEB610B465A3}" dt="2023-03-20T20:58:25.566" v="1788"/>
        <pc:sldMkLst>
          <pc:docMk/>
          <pc:sldMk cId="0" sldId="271"/>
        </pc:sldMkLst>
        <pc:spChg chg="del">
          <ac:chgData name="Danielle Wilson" userId="3107f124-5ac9-4c71-8cec-b5377b5f5c17" providerId="ADAL" clId="{80FE97BC-D2DD-447A-A67A-BEB610B465A3}" dt="2023-03-16T16:48:42.814" v="279" actId="478"/>
          <ac:spMkLst>
            <pc:docMk/>
            <pc:sldMk cId="0" sldId="271"/>
            <ac:spMk id="5" creationId="{00000000-0000-0000-0000-000000000000}"/>
          </ac:spMkLst>
        </pc:spChg>
        <pc:spChg chg="del">
          <ac:chgData name="Danielle Wilson" userId="3107f124-5ac9-4c71-8cec-b5377b5f5c17" providerId="ADAL" clId="{80FE97BC-D2DD-447A-A67A-BEB610B465A3}" dt="2023-03-16T16:48:42.814" v="279" actId="478"/>
          <ac:spMkLst>
            <pc:docMk/>
            <pc:sldMk cId="0" sldId="271"/>
            <ac:spMk id="6" creationId="{00000000-0000-0000-0000-000000000000}"/>
          </ac:spMkLst>
        </pc:spChg>
        <pc:spChg chg="mod">
          <ac:chgData name="Danielle Wilson" userId="3107f124-5ac9-4c71-8cec-b5377b5f5c17" providerId="ADAL" clId="{80FE97BC-D2DD-447A-A67A-BEB610B465A3}" dt="2023-03-16T16:56:47.720" v="356" actId="207"/>
          <ac:spMkLst>
            <pc:docMk/>
            <pc:sldMk cId="0" sldId="271"/>
            <ac:spMk id="7" creationId="{00000000-0000-0000-0000-000000000000}"/>
          </ac:spMkLst>
        </pc:spChg>
        <pc:spChg chg="add mod">
          <ac:chgData name="Danielle Wilson" userId="3107f124-5ac9-4c71-8cec-b5377b5f5c17" providerId="ADAL" clId="{80FE97BC-D2DD-447A-A67A-BEB610B465A3}" dt="2023-03-16T16:48:43.348" v="280"/>
          <ac:spMkLst>
            <pc:docMk/>
            <pc:sldMk cId="0" sldId="271"/>
            <ac:spMk id="8" creationId="{24F8062A-6027-C16A-51F9-E9446F2D5242}"/>
          </ac:spMkLst>
        </pc:spChg>
      </pc:sldChg>
      <pc:sldChg chg="addSp delSp modSp mod ord">
        <pc:chgData name="Danielle Wilson" userId="3107f124-5ac9-4c71-8cec-b5377b5f5c17" providerId="ADAL" clId="{80FE97BC-D2DD-447A-A67A-BEB610B465A3}" dt="2023-03-20T20:58:25.566" v="1788"/>
        <pc:sldMkLst>
          <pc:docMk/>
          <pc:sldMk cId="0" sldId="272"/>
        </pc:sldMkLst>
        <pc:spChg chg="del">
          <ac:chgData name="Danielle Wilson" userId="3107f124-5ac9-4c71-8cec-b5377b5f5c17" providerId="ADAL" clId="{80FE97BC-D2DD-447A-A67A-BEB610B465A3}" dt="2023-03-16T16:48:31.189" v="275" actId="478"/>
          <ac:spMkLst>
            <pc:docMk/>
            <pc:sldMk cId="0" sldId="272"/>
            <ac:spMk id="5" creationId="{00000000-0000-0000-0000-000000000000}"/>
          </ac:spMkLst>
        </pc:spChg>
        <pc:spChg chg="del">
          <ac:chgData name="Danielle Wilson" userId="3107f124-5ac9-4c71-8cec-b5377b5f5c17" providerId="ADAL" clId="{80FE97BC-D2DD-447A-A67A-BEB610B465A3}" dt="2023-03-16T16:48:31.189" v="275" actId="478"/>
          <ac:spMkLst>
            <pc:docMk/>
            <pc:sldMk cId="0" sldId="272"/>
            <ac:spMk id="6" creationId="{00000000-0000-0000-0000-000000000000}"/>
          </ac:spMkLst>
        </pc:spChg>
        <pc:spChg chg="mod">
          <ac:chgData name="Danielle Wilson" userId="3107f124-5ac9-4c71-8cec-b5377b5f5c17" providerId="ADAL" clId="{80FE97BC-D2DD-447A-A67A-BEB610B465A3}" dt="2023-03-16T16:56:36.539" v="353" actId="207"/>
          <ac:spMkLst>
            <pc:docMk/>
            <pc:sldMk cId="0" sldId="272"/>
            <ac:spMk id="7" creationId="{00000000-0000-0000-0000-000000000000}"/>
          </ac:spMkLst>
        </pc:spChg>
        <pc:spChg chg="add mod">
          <ac:chgData name="Danielle Wilson" userId="3107f124-5ac9-4c71-8cec-b5377b5f5c17" providerId="ADAL" clId="{80FE97BC-D2DD-447A-A67A-BEB610B465A3}" dt="2023-03-16T16:48:31.430" v="276"/>
          <ac:spMkLst>
            <pc:docMk/>
            <pc:sldMk cId="0" sldId="272"/>
            <ac:spMk id="9" creationId="{7697D81F-1BD8-6267-1A74-9D37B18AF94F}"/>
          </ac:spMkLst>
        </pc:spChg>
      </pc:sldChg>
      <pc:sldChg chg="addSp delSp modSp del mod">
        <pc:chgData name="Danielle Wilson" userId="3107f124-5ac9-4c71-8cec-b5377b5f5c17" providerId="ADAL" clId="{80FE97BC-D2DD-447A-A67A-BEB610B465A3}" dt="2023-03-20T20:59:34.251" v="1791" actId="2696"/>
        <pc:sldMkLst>
          <pc:docMk/>
          <pc:sldMk cId="0" sldId="276"/>
        </pc:sldMkLst>
        <pc:spChg chg="del">
          <ac:chgData name="Danielle Wilson" userId="3107f124-5ac9-4c71-8cec-b5377b5f5c17" providerId="ADAL" clId="{80FE97BC-D2DD-447A-A67A-BEB610B465A3}" dt="2023-03-16T16:49:13.045" v="289" actId="478"/>
          <ac:spMkLst>
            <pc:docMk/>
            <pc:sldMk cId="0" sldId="276"/>
            <ac:spMk id="3" creationId="{00000000-0000-0000-0000-000000000000}"/>
          </ac:spMkLst>
        </pc:spChg>
        <pc:spChg chg="del">
          <ac:chgData name="Danielle Wilson" userId="3107f124-5ac9-4c71-8cec-b5377b5f5c17" providerId="ADAL" clId="{80FE97BC-D2DD-447A-A67A-BEB610B465A3}" dt="2023-03-16T16:49:13.045" v="289" actId="478"/>
          <ac:spMkLst>
            <pc:docMk/>
            <pc:sldMk cId="0" sldId="276"/>
            <ac:spMk id="4" creationId="{00000000-0000-0000-0000-000000000000}"/>
          </ac:spMkLst>
        </pc:spChg>
        <pc:spChg chg="add mod">
          <ac:chgData name="Danielle Wilson" userId="3107f124-5ac9-4c71-8cec-b5377b5f5c17" providerId="ADAL" clId="{80FE97BC-D2DD-447A-A67A-BEB610B465A3}" dt="2023-03-16T16:49:13.258" v="290"/>
          <ac:spMkLst>
            <pc:docMk/>
            <pc:sldMk cId="0" sldId="276"/>
            <ac:spMk id="9" creationId="{D38D7544-06D2-9FDC-2551-56DB58BEDD33}"/>
          </ac:spMkLst>
        </pc:spChg>
      </pc:sldChg>
      <pc:sldChg chg="addSp delSp modSp mod">
        <pc:chgData name="Danielle Wilson" userId="3107f124-5ac9-4c71-8cec-b5377b5f5c17" providerId="ADAL" clId="{80FE97BC-D2DD-447A-A67A-BEB610B465A3}" dt="2023-03-16T16:57:00.147" v="359" actId="207"/>
        <pc:sldMkLst>
          <pc:docMk/>
          <pc:sldMk cId="0" sldId="277"/>
        </pc:sldMkLst>
        <pc:spChg chg="del">
          <ac:chgData name="Danielle Wilson" userId="3107f124-5ac9-4c71-8cec-b5377b5f5c17" providerId="ADAL" clId="{80FE97BC-D2DD-447A-A67A-BEB610B465A3}" dt="2023-03-16T16:49:17.960" v="291" actId="478"/>
          <ac:spMkLst>
            <pc:docMk/>
            <pc:sldMk cId="0" sldId="277"/>
            <ac:spMk id="5" creationId="{00000000-0000-0000-0000-000000000000}"/>
          </ac:spMkLst>
        </pc:spChg>
        <pc:spChg chg="del">
          <ac:chgData name="Danielle Wilson" userId="3107f124-5ac9-4c71-8cec-b5377b5f5c17" providerId="ADAL" clId="{80FE97BC-D2DD-447A-A67A-BEB610B465A3}" dt="2023-03-16T16:49:17.960" v="291" actId="478"/>
          <ac:spMkLst>
            <pc:docMk/>
            <pc:sldMk cId="0" sldId="277"/>
            <ac:spMk id="6" creationId="{00000000-0000-0000-0000-000000000000}"/>
          </ac:spMkLst>
        </pc:spChg>
        <pc:spChg chg="mod">
          <ac:chgData name="Danielle Wilson" userId="3107f124-5ac9-4c71-8cec-b5377b5f5c17" providerId="ADAL" clId="{80FE97BC-D2DD-447A-A67A-BEB610B465A3}" dt="2023-03-16T16:57:00.147" v="359" actId="207"/>
          <ac:spMkLst>
            <pc:docMk/>
            <pc:sldMk cId="0" sldId="277"/>
            <ac:spMk id="7" creationId="{00000000-0000-0000-0000-000000000000}"/>
          </ac:spMkLst>
        </pc:spChg>
        <pc:spChg chg="add mod">
          <ac:chgData name="Danielle Wilson" userId="3107f124-5ac9-4c71-8cec-b5377b5f5c17" providerId="ADAL" clId="{80FE97BC-D2DD-447A-A67A-BEB610B465A3}" dt="2023-03-16T16:49:18.359" v="292"/>
          <ac:spMkLst>
            <pc:docMk/>
            <pc:sldMk cId="0" sldId="277"/>
            <ac:spMk id="8" creationId="{D6640C23-8CA0-5842-C0B0-37CD40ABFE73}"/>
          </ac:spMkLst>
        </pc:spChg>
        <pc:spChg chg="del">
          <ac:chgData name="Danielle Wilson" userId="3107f124-5ac9-4c71-8cec-b5377b5f5c17" providerId="ADAL" clId="{80FE97BC-D2DD-447A-A67A-BEB610B465A3}" dt="2023-03-16T16:51:17.151" v="307" actId="478"/>
          <ac:spMkLst>
            <pc:docMk/>
            <pc:sldMk cId="0" sldId="277"/>
            <ac:spMk id="9" creationId="{00000000-0000-0000-0000-000000000000}"/>
          </ac:spMkLst>
        </pc:spChg>
        <pc:spChg chg="del">
          <ac:chgData name="Danielle Wilson" userId="3107f124-5ac9-4c71-8cec-b5377b5f5c17" providerId="ADAL" clId="{80FE97BC-D2DD-447A-A67A-BEB610B465A3}" dt="2023-03-16T16:51:19.466" v="308" actId="478"/>
          <ac:spMkLst>
            <pc:docMk/>
            <pc:sldMk cId="0" sldId="277"/>
            <ac:spMk id="10" creationId="{02C871E1-3818-4ABF-B6D0-1C0D5FE1FCA1}"/>
          </ac:spMkLst>
        </pc:spChg>
        <pc:spChg chg="add del mod">
          <ac:chgData name="Danielle Wilson" userId="3107f124-5ac9-4c71-8cec-b5377b5f5c17" providerId="ADAL" clId="{80FE97BC-D2DD-447A-A67A-BEB610B465A3}" dt="2023-03-16T16:51:21.484" v="309" actId="478"/>
          <ac:spMkLst>
            <pc:docMk/>
            <pc:sldMk cId="0" sldId="277"/>
            <ac:spMk id="14" creationId="{51279D10-5924-60E1-705B-EBF3B63BB965}"/>
          </ac:spMkLst>
        </pc:spChg>
        <pc:picChg chg="del">
          <ac:chgData name="Danielle Wilson" userId="3107f124-5ac9-4c71-8cec-b5377b5f5c17" providerId="ADAL" clId="{80FE97BC-D2DD-447A-A67A-BEB610B465A3}" dt="2023-03-16T16:51:14.601" v="305" actId="478"/>
          <ac:picMkLst>
            <pc:docMk/>
            <pc:sldMk cId="0" sldId="277"/>
            <ac:picMk id="11" creationId="{DFA4EFC5-C6D2-8A61-E4F4-0E58E2F33F73}"/>
          </ac:picMkLst>
        </pc:picChg>
        <pc:picChg chg="del">
          <ac:chgData name="Danielle Wilson" userId="3107f124-5ac9-4c71-8cec-b5377b5f5c17" providerId="ADAL" clId="{80FE97BC-D2DD-447A-A67A-BEB610B465A3}" dt="2023-03-16T16:51:15.579" v="306" actId="478"/>
          <ac:picMkLst>
            <pc:docMk/>
            <pc:sldMk cId="0" sldId="277"/>
            <ac:picMk id="12" creationId="{E8F18E4F-9F3C-A7FE-6406-6C25C765ECF6}"/>
          </ac:picMkLst>
        </pc:picChg>
        <pc:picChg chg="add mod">
          <ac:chgData name="Danielle Wilson" userId="3107f124-5ac9-4c71-8cec-b5377b5f5c17" providerId="ADAL" clId="{80FE97BC-D2DD-447A-A67A-BEB610B465A3}" dt="2023-03-16T16:51:50.478" v="315" actId="1076"/>
          <ac:picMkLst>
            <pc:docMk/>
            <pc:sldMk cId="0" sldId="277"/>
            <ac:picMk id="1026" creationId="{28A676C7-4D41-0B6F-AA70-42782DDFD5BA}"/>
          </ac:picMkLst>
        </pc:picChg>
        <pc:picChg chg="add mod">
          <ac:chgData name="Danielle Wilson" userId="3107f124-5ac9-4c71-8cec-b5377b5f5c17" providerId="ADAL" clId="{80FE97BC-D2DD-447A-A67A-BEB610B465A3}" dt="2023-03-16T16:52:09.342" v="320" actId="1076"/>
          <ac:picMkLst>
            <pc:docMk/>
            <pc:sldMk cId="0" sldId="277"/>
            <ac:picMk id="1027" creationId="{701C763B-7DCB-76FF-D84C-9CDC1AD63411}"/>
          </ac:picMkLst>
        </pc:picChg>
      </pc:sldChg>
      <pc:sldChg chg="addSp delSp modSp mod">
        <pc:chgData name="Danielle Wilson" userId="3107f124-5ac9-4c71-8cec-b5377b5f5c17" providerId="ADAL" clId="{80FE97BC-D2DD-447A-A67A-BEB610B465A3}" dt="2023-03-16T16:58:09.586" v="430"/>
        <pc:sldMkLst>
          <pc:docMk/>
          <pc:sldMk cId="0" sldId="278"/>
        </pc:sldMkLst>
        <pc:spChg chg="del">
          <ac:chgData name="Danielle Wilson" userId="3107f124-5ac9-4c71-8cec-b5377b5f5c17" providerId="ADAL" clId="{80FE97BC-D2DD-447A-A67A-BEB610B465A3}" dt="2023-03-16T16:58:09.104" v="429" actId="478"/>
          <ac:spMkLst>
            <pc:docMk/>
            <pc:sldMk cId="0" sldId="278"/>
            <ac:spMk id="3" creationId="{00000000-0000-0000-0000-000000000000}"/>
          </ac:spMkLst>
        </pc:spChg>
        <pc:spChg chg="add mod">
          <ac:chgData name="Danielle Wilson" userId="3107f124-5ac9-4c71-8cec-b5377b5f5c17" providerId="ADAL" clId="{80FE97BC-D2DD-447A-A67A-BEB610B465A3}" dt="2023-03-16T16:58:09.586" v="430"/>
          <ac:spMkLst>
            <pc:docMk/>
            <pc:sldMk cId="0" sldId="278"/>
            <ac:spMk id="8" creationId="{80A0E11C-0CC8-20CC-113A-FFF9399770CF}"/>
          </ac:spMkLst>
        </pc:spChg>
      </pc:sldChg>
      <pc:sldChg chg="addSp delSp modSp mod ord">
        <pc:chgData name="Danielle Wilson" userId="3107f124-5ac9-4c71-8cec-b5377b5f5c17" providerId="ADAL" clId="{80FE97BC-D2DD-447A-A67A-BEB610B465A3}" dt="2023-03-20T21:00:11.887" v="1794"/>
        <pc:sldMkLst>
          <pc:docMk/>
          <pc:sldMk cId="0" sldId="280"/>
        </pc:sldMkLst>
        <pc:spChg chg="del">
          <ac:chgData name="Danielle Wilson" userId="3107f124-5ac9-4c71-8cec-b5377b5f5c17" providerId="ADAL" clId="{80FE97BC-D2DD-447A-A67A-BEB610B465A3}" dt="2023-03-16T16:58:35.193" v="435" actId="478"/>
          <ac:spMkLst>
            <pc:docMk/>
            <pc:sldMk cId="0" sldId="280"/>
            <ac:spMk id="5" creationId="{00000000-0000-0000-0000-000000000000}"/>
          </ac:spMkLst>
        </pc:spChg>
        <pc:spChg chg="del">
          <ac:chgData name="Danielle Wilson" userId="3107f124-5ac9-4c71-8cec-b5377b5f5c17" providerId="ADAL" clId="{80FE97BC-D2DD-447A-A67A-BEB610B465A3}" dt="2023-03-16T16:58:35.193" v="435" actId="478"/>
          <ac:spMkLst>
            <pc:docMk/>
            <pc:sldMk cId="0" sldId="280"/>
            <ac:spMk id="6" creationId="{00000000-0000-0000-0000-000000000000}"/>
          </ac:spMkLst>
        </pc:spChg>
        <pc:spChg chg="add mod">
          <ac:chgData name="Danielle Wilson" userId="3107f124-5ac9-4c71-8cec-b5377b5f5c17" providerId="ADAL" clId="{80FE97BC-D2DD-447A-A67A-BEB610B465A3}" dt="2023-03-16T16:58:35.523" v="436"/>
          <ac:spMkLst>
            <pc:docMk/>
            <pc:sldMk cId="0" sldId="280"/>
            <ac:spMk id="9" creationId="{ADA9FB4C-5A84-DCF4-9C7D-4BE0B32944B5}"/>
          </ac:spMkLst>
        </pc:spChg>
        <pc:spChg chg="mod">
          <ac:chgData name="Danielle Wilson" userId="3107f124-5ac9-4c71-8cec-b5377b5f5c17" providerId="ADAL" clId="{80FE97BC-D2DD-447A-A67A-BEB610B465A3}" dt="2023-03-16T16:57:35.088" v="368" actId="207"/>
          <ac:spMkLst>
            <pc:docMk/>
            <pc:sldMk cId="0" sldId="280"/>
            <ac:spMk id="41" creationId="{C0464A0B-5D03-F2B9-A004-BC1E7DEAF896}"/>
          </ac:spMkLst>
        </pc:spChg>
      </pc:sldChg>
      <pc:sldChg chg="del">
        <pc:chgData name="Danielle Wilson" userId="3107f124-5ac9-4c71-8cec-b5377b5f5c17" providerId="ADAL" clId="{80FE97BC-D2DD-447A-A67A-BEB610B465A3}" dt="2023-03-16T17:31:49.791" v="1261" actId="2696"/>
        <pc:sldMkLst>
          <pc:docMk/>
          <pc:sldMk cId="0" sldId="281"/>
        </pc:sldMkLst>
      </pc:sldChg>
      <pc:sldChg chg="del">
        <pc:chgData name="Danielle Wilson" userId="3107f124-5ac9-4c71-8cec-b5377b5f5c17" providerId="ADAL" clId="{80FE97BC-D2DD-447A-A67A-BEB610B465A3}" dt="2023-03-16T17:31:49.791" v="1261" actId="2696"/>
        <pc:sldMkLst>
          <pc:docMk/>
          <pc:sldMk cId="0" sldId="282"/>
        </pc:sldMkLst>
      </pc:sldChg>
      <pc:sldChg chg="addSp delSp modSp del mod">
        <pc:chgData name="Danielle Wilson" userId="3107f124-5ac9-4c71-8cec-b5377b5f5c17" providerId="ADAL" clId="{80FE97BC-D2DD-447A-A67A-BEB610B465A3}" dt="2023-03-16T17:47:05.043" v="1670" actId="2696"/>
        <pc:sldMkLst>
          <pc:docMk/>
          <pc:sldMk cId="0" sldId="283"/>
        </pc:sldMkLst>
        <pc:spChg chg="del">
          <ac:chgData name="Danielle Wilson" userId="3107f124-5ac9-4c71-8cec-b5377b5f5c17" providerId="ADAL" clId="{80FE97BC-D2DD-447A-A67A-BEB610B465A3}" dt="2023-03-16T16:58:51.619" v="441" actId="478"/>
          <ac:spMkLst>
            <pc:docMk/>
            <pc:sldMk cId="0" sldId="283"/>
            <ac:spMk id="3" creationId="{00000000-0000-0000-0000-000000000000}"/>
          </ac:spMkLst>
        </pc:spChg>
        <pc:spChg chg="mod">
          <ac:chgData name="Danielle Wilson" userId="3107f124-5ac9-4c71-8cec-b5377b5f5c17" providerId="ADAL" clId="{80FE97BC-D2DD-447A-A67A-BEB610B465A3}" dt="2023-03-16T17:35:19.737" v="1410" actId="1076"/>
          <ac:spMkLst>
            <pc:docMk/>
            <pc:sldMk cId="0" sldId="283"/>
            <ac:spMk id="5" creationId="{00000000-0000-0000-0000-000000000000}"/>
          </ac:spMkLst>
        </pc:spChg>
        <pc:spChg chg="del">
          <ac:chgData name="Danielle Wilson" userId="3107f124-5ac9-4c71-8cec-b5377b5f5c17" providerId="ADAL" clId="{80FE97BC-D2DD-447A-A67A-BEB610B465A3}" dt="2023-03-16T17:05:48.098" v="729" actId="478"/>
          <ac:spMkLst>
            <pc:docMk/>
            <pc:sldMk cId="0" sldId="283"/>
            <ac:spMk id="6" creationId="{00000000-0000-0000-0000-000000000000}"/>
          </ac:spMkLst>
        </pc:spChg>
        <pc:spChg chg="mod">
          <ac:chgData name="Danielle Wilson" userId="3107f124-5ac9-4c71-8cec-b5377b5f5c17" providerId="ADAL" clId="{80FE97BC-D2DD-447A-A67A-BEB610B465A3}" dt="2023-03-16T17:35:19.737" v="1410" actId="1076"/>
          <ac:spMkLst>
            <pc:docMk/>
            <pc:sldMk cId="0" sldId="283"/>
            <ac:spMk id="7" creationId="{00000000-0000-0000-0000-000000000000}"/>
          </ac:spMkLst>
        </pc:spChg>
        <pc:spChg chg="add mod">
          <ac:chgData name="Danielle Wilson" userId="3107f124-5ac9-4c71-8cec-b5377b5f5c17" providerId="ADAL" clId="{80FE97BC-D2DD-447A-A67A-BEB610B465A3}" dt="2023-03-16T16:58:51.923" v="442"/>
          <ac:spMkLst>
            <pc:docMk/>
            <pc:sldMk cId="0" sldId="283"/>
            <ac:spMk id="8" creationId="{BFE326A4-DD1D-83A2-A29A-8039F5F4EC79}"/>
          </ac:spMkLst>
        </pc:spChg>
        <pc:spChg chg="add del mod">
          <ac:chgData name="Danielle Wilson" userId="3107f124-5ac9-4c71-8cec-b5377b5f5c17" providerId="ADAL" clId="{80FE97BC-D2DD-447A-A67A-BEB610B465A3}" dt="2023-03-16T17:05:52.918" v="730" actId="478"/>
          <ac:spMkLst>
            <pc:docMk/>
            <pc:sldMk cId="0" sldId="283"/>
            <ac:spMk id="10" creationId="{9C22F72A-6472-8716-D79F-C65A0795BF7B}"/>
          </ac:spMkLst>
        </pc:spChg>
        <pc:picChg chg="del">
          <ac:chgData name="Danielle Wilson" userId="3107f124-5ac9-4c71-8cec-b5377b5f5c17" providerId="ADAL" clId="{80FE97BC-D2DD-447A-A67A-BEB610B465A3}" dt="2023-03-16T17:33:59.449" v="1377" actId="478"/>
          <ac:picMkLst>
            <pc:docMk/>
            <pc:sldMk cId="0" sldId="283"/>
            <ac:picMk id="4" creationId="{00000000-0000-0000-0000-000000000000}"/>
          </ac:picMkLst>
        </pc:picChg>
      </pc:sldChg>
      <pc:sldChg chg="del">
        <pc:chgData name="Danielle Wilson" userId="3107f124-5ac9-4c71-8cec-b5377b5f5c17" providerId="ADAL" clId="{80FE97BC-D2DD-447A-A67A-BEB610B465A3}" dt="2023-03-16T17:31:49.791" v="1261" actId="2696"/>
        <pc:sldMkLst>
          <pc:docMk/>
          <pc:sldMk cId="0" sldId="284"/>
        </pc:sldMkLst>
      </pc:sldChg>
      <pc:sldChg chg="addSp delSp modSp mod">
        <pc:chgData name="Danielle Wilson" userId="3107f124-5ac9-4c71-8cec-b5377b5f5c17" providerId="ADAL" clId="{80FE97BC-D2DD-447A-A67A-BEB610B465A3}" dt="2023-03-16T17:33:38.619" v="1376" actId="1038"/>
        <pc:sldMkLst>
          <pc:docMk/>
          <pc:sldMk cId="0" sldId="285"/>
        </pc:sldMkLst>
        <pc:spChg chg="mod">
          <ac:chgData name="Danielle Wilson" userId="3107f124-5ac9-4c71-8cec-b5377b5f5c17" providerId="ADAL" clId="{80FE97BC-D2DD-447A-A67A-BEB610B465A3}" dt="2023-03-16T17:32:03.772" v="1262" actId="1076"/>
          <ac:spMkLst>
            <pc:docMk/>
            <pc:sldMk cId="0" sldId="285"/>
            <ac:spMk id="3" creationId="{00000000-0000-0000-0000-000000000000}"/>
          </ac:spMkLst>
        </pc:spChg>
        <pc:spChg chg="del">
          <ac:chgData name="Danielle Wilson" userId="3107f124-5ac9-4c71-8cec-b5377b5f5c17" providerId="ADAL" clId="{80FE97BC-D2DD-447A-A67A-BEB610B465A3}" dt="2023-03-16T16:59:43.441" v="474" actId="478"/>
          <ac:spMkLst>
            <pc:docMk/>
            <pc:sldMk cId="0" sldId="285"/>
            <ac:spMk id="4" creationId="{00000000-0000-0000-0000-000000000000}"/>
          </ac:spMkLst>
        </pc:spChg>
        <pc:spChg chg="mod">
          <ac:chgData name="Danielle Wilson" userId="3107f124-5ac9-4c71-8cec-b5377b5f5c17" providerId="ADAL" clId="{80FE97BC-D2DD-447A-A67A-BEB610B465A3}" dt="2023-03-16T17:32:03.772" v="1262" actId="1076"/>
          <ac:spMkLst>
            <pc:docMk/>
            <pc:sldMk cId="0" sldId="285"/>
            <ac:spMk id="5" creationId="{00000000-0000-0000-0000-000000000000}"/>
          </ac:spMkLst>
        </pc:spChg>
        <pc:spChg chg="add mod">
          <ac:chgData name="Danielle Wilson" userId="3107f124-5ac9-4c71-8cec-b5377b5f5c17" providerId="ADAL" clId="{80FE97BC-D2DD-447A-A67A-BEB610B465A3}" dt="2023-03-16T16:58:56.186" v="444"/>
          <ac:spMkLst>
            <pc:docMk/>
            <pc:sldMk cId="0" sldId="285"/>
            <ac:spMk id="6" creationId="{6FBD0CA1-A952-DCA7-23D6-2D3FB785D70D}"/>
          </ac:spMkLst>
        </pc:spChg>
        <pc:spChg chg="del">
          <ac:chgData name="Danielle Wilson" userId="3107f124-5ac9-4c71-8cec-b5377b5f5c17" providerId="ADAL" clId="{80FE97BC-D2DD-447A-A67A-BEB610B465A3}" dt="2023-03-16T16:58:55.763" v="443" actId="478"/>
          <ac:spMkLst>
            <pc:docMk/>
            <pc:sldMk cId="0" sldId="285"/>
            <ac:spMk id="10" creationId="{00000000-0000-0000-0000-000000000000}"/>
          </ac:spMkLst>
        </pc:spChg>
        <pc:spChg chg="add del mod">
          <ac:chgData name="Danielle Wilson" userId="3107f124-5ac9-4c71-8cec-b5377b5f5c17" providerId="ADAL" clId="{80FE97BC-D2DD-447A-A67A-BEB610B465A3}" dt="2023-03-16T17:00:02.243" v="488" actId="478"/>
          <ac:spMkLst>
            <pc:docMk/>
            <pc:sldMk cId="0" sldId="285"/>
            <ac:spMk id="12" creationId="{36DAAF7C-CD6C-997B-378D-2C16332423B6}"/>
          </ac:spMkLst>
        </pc:spChg>
        <pc:spChg chg="add mod">
          <ac:chgData name="Danielle Wilson" userId="3107f124-5ac9-4c71-8cec-b5377b5f5c17" providerId="ADAL" clId="{80FE97BC-D2DD-447A-A67A-BEB610B465A3}" dt="2023-03-16T17:33:38.619" v="1376" actId="1038"/>
          <ac:spMkLst>
            <pc:docMk/>
            <pc:sldMk cId="0" sldId="285"/>
            <ac:spMk id="15" creationId="{301791F1-54F7-680C-0DDE-7C3F367D68B8}"/>
          </ac:spMkLst>
        </pc:spChg>
        <pc:spChg chg="add mod">
          <ac:chgData name="Danielle Wilson" userId="3107f124-5ac9-4c71-8cec-b5377b5f5c17" providerId="ADAL" clId="{80FE97BC-D2DD-447A-A67A-BEB610B465A3}" dt="2023-03-16T17:33:38.619" v="1376" actId="1038"/>
          <ac:spMkLst>
            <pc:docMk/>
            <pc:sldMk cId="0" sldId="285"/>
            <ac:spMk id="16" creationId="{9DB6A551-E30C-A8BC-255F-736FEA421437}"/>
          </ac:spMkLst>
        </pc:spChg>
        <pc:spChg chg="add mod">
          <ac:chgData name="Danielle Wilson" userId="3107f124-5ac9-4c71-8cec-b5377b5f5c17" providerId="ADAL" clId="{80FE97BC-D2DD-447A-A67A-BEB610B465A3}" dt="2023-03-16T17:33:38.619" v="1376" actId="1038"/>
          <ac:spMkLst>
            <pc:docMk/>
            <pc:sldMk cId="0" sldId="285"/>
            <ac:spMk id="17" creationId="{882844DA-2B91-9313-26BE-7DD4DCF1BF9F}"/>
          </ac:spMkLst>
        </pc:spChg>
        <pc:spChg chg="add del mod">
          <ac:chgData name="Danielle Wilson" userId="3107f124-5ac9-4c71-8cec-b5377b5f5c17" providerId="ADAL" clId="{80FE97BC-D2DD-447A-A67A-BEB610B465A3}" dt="2023-03-16T17:02:37.559" v="536" actId="478"/>
          <ac:spMkLst>
            <pc:docMk/>
            <pc:sldMk cId="0" sldId="285"/>
            <ac:spMk id="19" creationId="{D91ECB62-DD4A-2C7A-27CD-478991D1AC9C}"/>
          </ac:spMkLst>
        </pc:spChg>
        <pc:spChg chg="add mod">
          <ac:chgData name="Danielle Wilson" userId="3107f124-5ac9-4c71-8cec-b5377b5f5c17" providerId="ADAL" clId="{80FE97BC-D2DD-447A-A67A-BEB610B465A3}" dt="2023-03-16T17:33:38.619" v="1376" actId="1038"/>
          <ac:spMkLst>
            <pc:docMk/>
            <pc:sldMk cId="0" sldId="285"/>
            <ac:spMk id="20" creationId="{F9633383-F5C7-282E-B252-0E830A3CEC46}"/>
          </ac:spMkLst>
        </pc:spChg>
        <pc:spChg chg="add mod">
          <ac:chgData name="Danielle Wilson" userId="3107f124-5ac9-4c71-8cec-b5377b5f5c17" providerId="ADAL" clId="{80FE97BC-D2DD-447A-A67A-BEB610B465A3}" dt="2023-03-16T17:33:38.619" v="1376" actId="1038"/>
          <ac:spMkLst>
            <pc:docMk/>
            <pc:sldMk cId="0" sldId="285"/>
            <ac:spMk id="21" creationId="{15357F66-5E5E-7C88-83F0-F13543B8A6B9}"/>
          </ac:spMkLst>
        </pc:spChg>
        <pc:spChg chg="add mod">
          <ac:chgData name="Danielle Wilson" userId="3107f124-5ac9-4c71-8cec-b5377b5f5c17" providerId="ADAL" clId="{80FE97BC-D2DD-447A-A67A-BEB610B465A3}" dt="2023-03-16T17:33:38.619" v="1376" actId="1038"/>
          <ac:spMkLst>
            <pc:docMk/>
            <pc:sldMk cId="0" sldId="285"/>
            <ac:spMk id="22" creationId="{CD5A04DF-1332-0D55-7573-67F828C7E383}"/>
          </ac:spMkLst>
        </pc:spChg>
        <pc:picChg chg="del">
          <ac:chgData name="Danielle Wilson" userId="3107f124-5ac9-4c71-8cec-b5377b5f5c17" providerId="ADAL" clId="{80FE97BC-D2DD-447A-A67A-BEB610B465A3}" dt="2023-03-16T17:01:28.982" v="493" actId="478"/>
          <ac:picMkLst>
            <pc:docMk/>
            <pc:sldMk cId="0" sldId="285"/>
            <ac:picMk id="2" creationId="{00000000-0000-0000-0000-000000000000}"/>
          </ac:picMkLst>
        </pc:picChg>
        <pc:picChg chg="add mod">
          <ac:chgData name="Danielle Wilson" userId="3107f124-5ac9-4c71-8cec-b5377b5f5c17" providerId="ADAL" clId="{80FE97BC-D2DD-447A-A67A-BEB610B465A3}" dt="2023-03-16T17:33:38.619" v="1376" actId="1038"/>
          <ac:picMkLst>
            <pc:docMk/>
            <pc:sldMk cId="0" sldId="285"/>
            <ac:picMk id="14" creationId="{EDC01F98-FDD8-5099-5A23-D63F6ED70F94}"/>
          </ac:picMkLst>
        </pc:picChg>
      </pc:sldChg>
      <pc:sldChg chg="addSp delSp modSp mod">
        <pc:chgData name="Danielle Wilson" userId="3107f124-5ac9-4c71-8cec-b5377b5f5c17" providerId="ADAL" clId="{80FE97BC-D2DD-447A-A67A-BEB610B465A3}" dt="2023-03-16T16:59:34.212" v="473" actId="403"/>
        <pc:sldMkLst>
          <pc:docMk/>
          <pc:sldMk cId="0" sldId="286"/>
        </pc:sldMkLst>
        <pc:spChg chg="del">
          <ac:chgData name="Danielle Wilson" userId="3107f124-5ac9-4c71-8cec-b5377b5f5c17" providerId="ADAL" clId="{80FE97BC-D2DD-447A-A67A-BEB610B465A3}" dt="2023-03-16T16:59:01.553" v="445" actId="478"/>
          <ac:spMkLst>
            <pc:docMk/>
            <pc:sldMk cId="0" sldId="286"/>
            <ac:spMk id="3" creationId="{00000000-0000-0000-0000-000000000000}"/>
          </ac:spMkLst>
        </pc:spChg>
        <pc:spChg chg="add mod">
          <ac:chgData name="Danielle Wilson" userId="3107f124-5ac9-4c71-8cec-b5377b5f5c17" providerId="ADAL" clId="{80FE97BC-D2DD-447A-A67A-BEB610B465A3}" dt="2023-03-16T16:59:34.212" v="473" actId="403"/>
          <ac:spMkLst>
            <pc:docMk/>
            <pc:sldMk cId="0" sldId="286"/>
            <ac:spMk id="5" creationId="{720A2F45-8935-B3ED-5ABB-01826BC2775C}"/>
          </ac:spMkLst>
        </pc:spChg>
      </pc:sldChg>
      <pc:sldChg chg="addSp delSp modSp mod">
        <pc:chgData name="Danielle Wilson" userId="3107f124-5ac9-4c71-8cec-b5377b5f5c17" providerId="ADAL" clId="{80FE97BC-D2DD-447A-A67A-BEB610B465A3}" dt="2023-03-16T17:09:33.820" v="755" actId="207"/>
        <pc:sldMkLst>
          <pc:docMk/>
          <pc:sldMk cId="2601543769" sldId="287"/>
        </pc:sldMkLst>
        <pc:spChg chg="del">
          <ac:chgData name="Danielle Wilson" userId="3107f124-5ac9-4c71-8cec-b5377b5f5c17" providerId="ADAL" clId="{80FE97BC-D2DD-447A-A67A-BEB610B465A3}" dt="2023-03-16T16:58:24.724" v="431" actId="478"/>
          <ac:spMkLst>
            <pc:docMk/>
            <pc:sldMk cId="2601543769" sldId="287"/>
            <ac:spMk id="5" creationId="{00000000-0000-0000-0000-000000000000}"/>
          </ac:spMkLst>
        </pc:spChg>
        <pc:spChg chg="del">
          <ac:chgData name="Danielle Wilson" userId="3107f124-5ac9-4c71-8cec-b5377b5f5c17" providerId="ADAL" clId="{80FE97BC-D2DD-447A-A67A-BEB610B465A3}" dt="2023-03-16T16:58:24.724" v="431" actId="478"/>
          <ac:spMkLst>
            <pc:docMk/>
            <pc:sldMk cId="2601543769" sldId="287"/>
            <ac:spMk id="6" creationId="{00000000-0000-0000-0000-000000000000}"/>
          </ac:spMkLst>
        </pc:spChg>
        <pc:spChg chg="mod">
          <ac:chgData name="Danielle Wilson" userId="3107f124-5ac9-4c71-8cec-b5377b5f5c17" providerId="ADAL" clId="{80FE97BC-D2DD-447A-A67A-BEB610B465A3}" dt="2023-03-16T16:57:27.794" v="366" actId="207"/>
          <ac:spMkLst>
            <pc:docMk/>
            <pc:sldMk cId="2601543769" sldId="287"/>
            <ac:spMk id="7" creationId="{00000000-0000-0000-0000-000000000000}"/>
          </ac:spMkLst>
        </pc:spChg>
        <pc:spChg chg="add mod">
          <ac:chgData name="Danielle Wilson" userId="3107f124-5ac9-4c71-8cec-b5377b5f5c17" providerId="ADAL" clId="{80FE97BC-D2DD-447A-A67A-BEB610B465A3}" dt="2023-03-16T16:58:25.119" v="432"/>
          <ac:spMkLst>
            <pc:docMk/>
            <pc:sldMk cId="2601543769" sldId="287"/>
            <ac:spMk id="8" creationId="{A2C46EEF-34DC-F844-7FCD-3F09D78ED4C3}"/>
          </ac:spMkLst>
        </pc:spChg>
        <pc:spChg chg="mod">
          <ac:chgData name="Danielle Wilson" userId="3107f124-5ac9-4c71-8cec-b5377b5f5c17" providerId="ADAL" clId="{80FE97BC-D2DD-447A-A67A-BEB610B465A3}" dt="2023-03-16T17:09:33.820" v="755" actId="207"/>
          <ac:spMkLst>
            <pc:docMk/>
            <pc:sldMk cId="2601543769" sldId="287"/>
            <ac:spMk id="9" creationId="{44886E13-1C6F-0573-97FE-9551D363C2FA}"/>
          </ac:spMkLst>
        </pc:spChg>
      </pc:sldChg>
      <pc:sldChg chg="addSp delSp modSp mod ord">
        <pc:chgData name="Danielle Wilson" userId="3107f124-5ac9-4c71-8cec-b5377b5f5c17" providerId="ADAL" clId="{80FE97BC-D2DD-447A-A67A-BEB610B465A3}" dt="2023-03-20T20:51:04.858" v="1777"/>
        <pc:sldMkLst>
          <pc:docMk/>
          <pc:sldMk cId="2335790194" sldId="288"/>
        </pc:sldMkLst>
        <pc:spChg chg="mod">
          <ac:chgData name="Danielle Wilson" userId="3107f124-5ac9-4c71-8cec-b5377b5f5c17" providerId="ADAL" clId="{80FE97BC-D2DD-447A-A67A-BEB610B465A3}" dt="2023-03-16T16:55:06.555" v="339" actId="108"/>
          <ac:spMkLst>
            <pc:docMk/>
            <pc:sldMk cId="2335790194" sldId="288"/>
            <ac:spMk id="2" creationId="{DA10199F-71E5-0505-146D-5F41A1CD810B}"/>
          </ac:spMkLst>
        </pc:spChg>
        <pc:spChg chg="add del mod">
          <ac:chgData name="Danielle Wilson" userId="3107f124-5ac9-4c71-8cec-b5377b5f5c17" providerId="ADAL" clId="{80FE97BC-D2DD-447A-A67A-BEB610B465A3}" dt="2023-03-16T16:46:54.403" v="245" actId="22"/>
          <ac:spMkLst>
            <pc:docMk/>
            <pc:sldMk cId="2335790194" sldId="288"/>
            <ac:spMk id="10" creationId="{3BD226A9-B883-9E1B-D761-685948008B4A}"/>
          </ac:spMkLst>
        </pc:spChg>
        <pc:spChg chg="add mod">
          <ac:chgData name="Danielle Wilson" userId="3107f124-5ac9-4c71-8cec-b5377b5f5c17" providerId="ADAL" clId="{80FE97BC-D2DD-447A-A67A-BEB610B465A3}" dt="2023-03-16T16:47:08.335" v="247"/>
          <ac:spMkLst>
            <pc:docMk/>
            <pc:sldMk cId="2335790194" sldId="288"/>
            <ac:spMk id="11" creationId="{9643DB88-0CE1-C799-4F0D-8453ACE55FD8}"/>
          </ac:spMkLst>
        </pc:spChg>
      </pc:sldChg>
      <pc:sldChg chg="addSp modSp mod ord">
        <pc:chgData name="Danielle Wilson" userId="3107f124-5ac9-4c71-8cec-b5377b5f5c17" providerId="ADAL" clId="{80FE97BC-D2DD-447A-A67A-BEB610B465A3}" dt="2023-03-20T20:51:04.858" v="1777"/>
        <pc:sldMkLst>
          <pc:docMk/>
          <pc:sldMk cId="3670098914" sldId="289"/>
        </pc:sldMkLst>
        <pc:spChg chg="mod">
          <ac:chgData name="Danielle Wilson" userId="3107f124-5ac9-4c71-8cec-b5377b5f5c17" providerId="ADAL" clId="{80FE97BC-D2DD-447A-A67A-BEB610B465A3}" dt="2023-03-16T16:55:17.777" v="340" actId="108"/>
          <ac:spMkLst>
            <pc:docMk/>
            <pc:sldMk cId="3670098914" sldId="289"/>
            <ac:spMk id="2" creationId="{DA10199F-71E5-0505-146D-5F41A1CD810B}"/>
          </ac:spMkLst>
        </pc:spChg>
        <pc:spChg chg="add mod">
          <ac:chgData name="Danielle Wilson" userId="3107f124-5ac9-4c71-8cec-b5377b5f5c17" providerId="ADAL" clId="{80FE97BC-D2DD-447A-A67A-BEB610B465A3}" dt="2023-03-16T16:46:59.867" v="246"/>
          <ac:spMkLst>
            <pc:docMk/>
            <pc:sldMk cId="3670098914" sldId="289"/>
            <ac:spMk id="4" creationId="{33354219-FAF6-8437-597A-2708E5EB2A1B}"/>
          </ac:spMkLst>
        </pc:spChg>
      </pc:sldChg>
      <pc:sldChg chg="addSp modSp mod ord">
        <pc:chgData name="Danielle Wilson" userId="3107f124-5ac9-4c71-8cec-b5377b5f5c17" providerId="ADAL" clId="{80FE97BC-D2DD-447A-A67A-BEB610B465A3}" dt="2023-03-20T20:51:04.858" v="1777"/>
        <pc:sldMkLst>
          <pc:docMk/>
          <pc:sldMk cId="3265152725" sldId="290"/>
        </pc:sldMkLst>
        <pc:spChg chg="mod">
          <ac:chgData name="Danielle Wilson" userId="3107f124-5ac9-4c71-8cec-b5377b5f5c17" providerId="ADAL" clId="{80FE97BC-D2DD-447A-A67A-BEB610B465A3}" dt="2023-03-16T16:55:43.294" v="343" actId="207"/>
          <ac:spMkLst>
            <pc:docMk/>
            <pc:sldMk cId="3265152725" sldId="290"/>
            <ac:spMk id="2" creationId="{DA10199F-71E5-0505-146D-5F41A1CD810B}"/>
          </ac:spMkLst>
        </pc:spChg>
        <pc:spChg chg="add mod">
          <ac:chgData name="Danielle Wilson" userId="3107f124-5ac9-4c71-8cec-b5377b5f5c17" providerId="ADAL" clId="{80FE97BC-D2DD-447A-A67A-BEB610B465A3}" dt="2023-03-16T16:47:18.027" v="250"/>
          <ac:spMkLst>
            <pc:docMk/>
            <pc:sldMk cId="3265152725" sldId="290"/>
            <ac:spMk id="3" creationId="{AF7A4CFC-E426-B597-86AF-B4FD4880C7AB}"/>
          </ac:spMkLst>
        </pc:spChg>
      </pc:sldChg>
      <pc:sldChg chg="addSp delSp modSp mod ord">
        <pc:chgData name="Danielle Wilson" userId="3107f124-5ac9-4c71-8cec-b5377b5f5c17" providerId="ADAL" clId="{80FE97BC-D2DD-447A-A67A-BEB610B465A3}" dt="2023-03-20T20:54:26.586" v="1779"/>
        <pc:sldMkLst>
          <pc:docMk/>
          <pc:sldMk cId="4042820931" sldId="291"/>
        </pc:sldMkLst>
        <pc:spChg chg="add del mod">
          <ac:chgData name="Danielle Wilson" userId="3107f124-5ac9-4c71-8cec-b5377b5f5c17" providerId="ADAL" clId="{80FE97BC-D2DD-447A-A67A-BEB610B465A3}" dt="2023-03-16T16:47:23.986" v="252" actId="478"/>
          <ac:spMkLst>
            <pc:docMk/>
            <pc:sldMk cId="4042820931" sldId="291"/>
            <ac:spMk id="12" creationId="{1EBB89A3-7F01-4A2C-4980-EA13C2B92711}"/>
          </ac:spMkLst>
        </pc:spChg>
      </pc:sldChg>
      <pc:sldChg chg="addSp delSp modSp mod">
        <pc:chgData name="Danielle Wilson" userId="3107f124-5ac9-4c71-8cec-b5377b5f5c17" providerId="ADAL" clId="{80FE97BC-D2DD-447A-A67A-BEB610B465A3}" dt="2023-03-16T16:56:55.599" v="358" actId="207"/>
        <pc:sldMkLst>
          <pc:docMk/>
          <pc:sldMk cId="1680161186" sldId="292"/>
        </pc:sldMkLst>
        <pc:spChg chg="del">
          <ac:chgData name="Danielle Wilson" userId="3107f124-5ac9-4c71-8cec-b5377b5f5c17" providerId="ADAL" clId="{80FE97BC-D2DD-447A-A67A-BEB610B465A3}" dt="2023-03-16T16:49:05.189" v="287" actId="478"/>
          <ac:spMkLst>
            <pc:docMk/>
            <pc:sldMk cId="1680161186" sldId="292"/>
            <ac:spMk id="5" creationId="{00000000-0000-0000-0000-000000000000}"/>
          </ac:spMkLst>
        </pc:spChg>
        <pc:spChg chg="del">
          <ac:chgData name="Danielle Wilson" userId="3107f124-5ac9-4c71-8cec-b5377b5f5c17" providerId="ADAL" clId="{80FE97BC-D2DD-447A-A67A-BEB610B465A3}" dt="2023-03-16T16:49:05.189" v="287" actId="478"/>
          <ac:spMkLst>
            <pc:docMk/>
            <pc:sldMk cId="1680161186" sldId="292"/>
            <ac:spMk id="6" creationId="{00000000-0000-0000-0000-000000000000}"/>
          </ac:spMkLst>
        </pc:spChg>
        <pc:spChg chg="mod">
          <ac:chgData name="Danielle Wilson" userId="3107f124-5ac9-4c71-8cec-b5377b5f5c17" providerId="ADAL" clId="{80FE97BC-D2DD-447A-A67A-BEB610B465A3}" dt="2023-03-16T16:56:55.599" v="358" actId="207"/>
          <ac:spMkLst>
            <pc:docMk/>
            <pc:sldMk cId="1680161186" sldId="292"/>
            <ac:spMk id="7" creationId="{00000000-0000-0000-0000-000000000000}"/>
          </ac:spMkLst>
        </pc:spChg>
        <pc:spChg chg="add mod">
          <ac:chgData name="Danielle Wilson" userId="3107f124-5ac9-4c71-8cec-b5377b5f5c17" providerId="ADAL" clId="{80FE97BC-D2DD-447A-A67A-BEB610B465A3}" dt="2023-03-16T16:49:05.450" v="288"/>
          <ac:spMkLst>
            <pc:docMk/>
            <pc:sldMk cId="1680161186" sldId="292"/>
            <ac:spMk id="9" creationId="{DA6BACFF-E5F0-0E0D-33A3-E3275327BAB2}"/>
          </ac:spMkLst>
        </pc:spChg>
      </pc:sldChg>
      <pc:sldChg chg="addSp modSp mod ord">
        <pc:chgData name="Danielle Wilson" userId="3107f124-5ac9-4c71-8cec-b5377b5f5c17" providerId="ADAL" clId="{80FE97BC-D2DD-447A-A67A-BEB610B465A3}" dt="2023-03-20T20:51:04.858" v="1777"/>
        <pc:sldMkLst>
          <pc:docMk/>
          <pc:sldMk cId="120397615" sldId="293"/>
        </pc:sldMkLst>
        <pc:spChg chg="mod">
          <ac:chgData name="Danielle Wilson" userId="3107f124-5ac9-4c71-8cec-b5377b5f5c17" providerId="ADAL" clId="{80FE97BC-D2DD-447A-A67A-BEB610B465A3}" dt="2023-03-16T16:55:23.455" v="341" actId="108"/>
          <ac:spMkLst>
            <pc:docMk/>
            <pc:sldMk cId="120397615" sldId="293"/>
            <ac:spMk id="2" creationId="{DA10199F-71E5-0505-146D-5F41A1CD810B}"/>
          </ac:spMkLst>
        </pc:spChg>
        <pc:spChg chg="add mod">
          <ac:chgData name="Danielle Wilson" userId="3107f124-5ac9-4c71-8cec-b5377b5f5c17" providerId="ADAL" clId="{80FE97BC-D2DD-447A-A67A-BEB610B465A3}" dt="2023-03-16T16:47:13.933" v="248"/>
          <ac:spMkLst>
            <pc:docMk/>
            <pc:sldMk cId="120397615" sldId="293"/>
            <ac:spMk id="4" creationId="{CB5E21B5-38A5-B4E7-E863-A4A9F729E52D}"/>
          </ac:spMkLst>
        </pc:spChg>
      </pc:sldChg>
      <pc:sldChg chg="addSp modSp mod ord">
        <pc:chgData name="Danielle Wilson" userId="3107f124-5ac9-4c71-8cec-b5377b5f5c17" providerId="ADAL" clId="{80FE97BC-D2DD-447A-A67A-BEB610B465A3}" dt="2023-03-20T20:51:04.858" v="1777"/>
        <pc:sldMkLst>
          <pc:docMk/>
          <pc:sldMk cId="2548765953" sldId="294"/>
        </pc:sldMkLst>
        <pc:spChg chg="mod">
          <ac:chgData name="Danielle Wilson" userId="3107f124-5ac9-4c71-8cec-b5377b5f5c17" providerId="ADAL" clId="{80FE97BC-D2DD-447A-A67A-BEB610B465A3}" dt="2023-03-16T16:55:39.535" v="342" actId="207"/>
          <ac:spMkLst>
            <pc:docMk/>
            <pc:sldMk cId="2548765953" sldId="294"/>
            <ac:spMk id="2" creationId="{DA10199F-71E5-0505-146D-5F41A1CD810B}"/>
          </ac:spMkLst>
        </pc:spChg>
        <pc:spChg chg="add mod">
          <ac:chgData name="Danielle Wilson" userId="3107f124-5ac9-4c71-8cec-b5377b5f5c17" providerId="ADAL" clId="{80FE97BC-D2DD-447A-A67A-BEB610B465A3}" dt="2023-03-16T16:47:15.819" v="249"/>
          <ac:spMkLst>
            <pc:docMk/>
            <pc:sldMk cId="2548765953" sldId="294"/>
            <ac:spMk id="3" creationId="{A540CCBC-9316-E9FC-5008-DB3E76026D17}"/>
          </ac:spMkLst>
        </pc:spChg>
      </pc:sldChg>
      <pc:sldChg chg="addSp modSp mod ord">
        <pc:chgData name="Danielle Wilson" userId="3107f124-5ac9-4c71-8cec-b5377b5f5c17" providerId="ADAL" clId="{80FE97BC-D2DD-447A-A67A-BEB610B465A3}" dt="2023-03-20T20:58:25.566" v="1788"/>
        <pc:sldMkLst>
          <pc:docMk/>
          <pc:sldMk cId="2549490016" sldId="295"/>
        </pc:sldMkLst>
        <pc:spChg chg="add mod">
          <ac:chgData name="Danielle Wilson" userId="3107f124-5ac9-4c71-8cec-b5377b5f5c17" providerId="ADAL" clId="{80FE97BC-D2DD-447A-A67A-BEB610B465A3}" dt="2023-03-16T16:48:19.496" v="272"/>
          <ac:spMkLst>
            <pc:docMk/>
            <pc:sldMk cId="2549490016" sldId="295"/>
            <ac:spMk id="5" creationId="{C8D39BB6-56F7-2562-261D-DCECDE862133}"/>
          </ac:spMkLst>
        </pc:spChg>
        <pc:spChg chg="mod">
          <ac:chgData name="Danielle Wilson" userId="3107f124-5ac9-4c71-8cec-b5377b5f5c17" providerId="ADAL" clId="{80FE97BC-D2DD-447A-A67A-BEB610B465A3}" dt="2023-03-16T16:56:29.918" v="351" actId="207"/>
          <ac:spMkLst>
            <pc:docMk/>
            <pc:sldMk cId="2549490016" sldId="295"/>
            <ac:spMk id="7" creationId="{00000000-0000-0000-0000-000000000000}"/>
          </ac:spMkLst>
        </pc:spChg>
      </pc:sldChg>
      <pc:sldChg chg="modSp mod ord">
        <pc:chgData name="Danielle Wilson" userId="3107f124-5ac9-4c71-8cec-b5377b5f5c17" providerId="ADAL" clId="{80FE97BC-D2DD-447A-A67A-BEB610B465A3}" dt="2023-03-20T20:58:25.566" v="1788"/>
        <pc:sldMkLst>
          <pc:docMk/>
          <pc:sldMk cId="560731657" sldId="296"/>
        </pc:sldMkLst>
        <pc:spChg chg="mod">
          <ac:chgData name="Danielle Wilson" userId="3107f124-5ac9-4c71-8cec-b5377b5f5c17" providerId="ADAL" clId="{80FE97BC-D2DD-447A-A67A-BEB610B465A3}" dt="2023-03-16T16:56:39.698" v="354" actId="207"/>
          <ac:spMkLst>
            <pc:docMk/>
            <pc:sldMk cId="560731657" sldId="296"/>
            <ac:spMk id="7" creationId="{00000000-0000-0000-0000-000000000000}"/>
          </ac:spMkLst>
        </pc:spChg>
      </pc:sldChg>
      <pc:sldChg chg="addSp delSp modSp mod">
        <pc:chgData name="Danielle Wilson" userId="3107f124-5ac9-4c71-8cec-b5377b5f5c17" providerId="ADAL" clId="{80FE97BC-D2DD-447A-A67A-BEB610B465A3}" dt="2023-03-16T16:48:58.801" v="286"/>
        <pc:sldMkLst>
          <pc:docMk/>
          <pc:sldMk cId="3087545658" sldId="297"/>
        </pc:sldMkLst>
        <pc:spChg chg="add mod">
          <ac:chgData name="Danielle Wilson" userId="3107f124-5ac9-4c71-8cec-b5377b5f5c17" providerId="ADAL" clId="{80FE97BC-D2DD-447A-A67A-BEB610B465A3}" dt="2023-03-16T16:48:58.801" v="286"/>
          <ac:spMkLst>
            <pc:docMk/>
            <pc:sldMk cId="3087545658" sldId="297"/>
            <ac:spMk id="4" creationId="{C1634AE6-67DA-4A91-08DF-1FE82938743D}"/>
          </ac:spMkLst>
        </pc:spChg>
        <pc:spChg chg="del">
          <ac:chgData name="Danielle Wilson" userId="3107f124-5ac9-4c71-8cec-b5377b5f5c17" providerId="ADAL" clId="{80FE97BC-D2DD-447A-A67A-BEB610B465A3}" dt="2023-03-16T16:48:58.525" v="285" actId="478"/>
          <ac:spMkLst>
            <pc:docMk/>
            <pc:sldMk cId="3087545658" sldId="297"/>
            <ac:spMk id="5" creationId="{00000000-0000-0000-0000-000000000000}"/>
          </ac:spMkLst>
        </pc:spChg>
        <pc:spChg chg="del">
          <ac:chgData name="Danielle Wilson" userId="3107f124-5ac9-4c71-8cec-b5377b5f5c17" providerId="ADAL" clId="{80FE97BC-D2DD-447A-A67A-BEB610B465A3}" dt="2023-03-16T16:48:58.525" v="285" actId="478"/>
          <ac:spMkLst>
            <pc:docMk/>
            <pc:sldMk cId="3087545658" sldId="297"/>
            <ac:spMk id="6" creationId="{00000000-0000-0000-0000-000000000000}"/>
          </ac:spMkLst>
        </pc:spChg>
      </pc:sldChg>
      <pc:sldChg chg="addSp delSp modSp mod ord">
        <pc:chgData name="Danielle Wilson" userId="3107f124-5ac9-4c71-8cec-b5377b5f5c17" providerId="ADAL" clId="{80FE97BC-D2DD-447A-A67A-BEB610B465A3}" dt="2023-03-20T20:58:25.566" v="1788"/>
        <pc:sldMkLst>
          <pc:docMk/>
          <pc:sldMk cId="514450248" sldId="298"/>
        </pc:sldMkLst>
        <pc:spChg chg="del">
          <ac:chgData name="Danielle Wilson" userId="3107f124-5ac9-4c71-8cec-b5377b5f5c17" providerId="ADAL" clId="{80FE97BC-D2DD-447A-A67A-BEB610B465A3}" dt="2023-03-16T16:48:15.819" v="270" actId="478"/>
          <ac:spMkLst>
            <pc:docMk/>
            <pc:sldMk cId="514450248" sldId="298"/>
            <ac:spMk id="5" creationId="{00000000-0000-0000-0000-000000000000}"/>
          </ac:spMkLst>
        </pc:spChg>
        <pc:spChg chg="del">
          <ac:chgData name="Danielle Wilson" userId="3107f124-5ac9-4c71-8cec-b5377b5f5c17" providerId="ADAL" clId="{80FE97BC-D2DD-447A-A67A-BEB610B465A3}" dt="2023-03-16T16:48:15.819" v="270" actId="478"/>
          <ac:spMkLst>
            <pc:docMk/>
            <pc:sldMk cId="514450248" sldId="298"/>
            <ac:spMk id="6" creationId="{00000000-0000-0000-0000-000000000000}"/>
          </ac:spMkLst>
        </pc:spChg>
        <pc:spChg chg="mod">
          <ac:chgData name="Danielle Wilson" userId="3107f124-5ac9-4c71-8cec-b5377b5f5c17" providerId="ADAL" clId="{80FE97BC-D2DD-447A-A67A-BEB610B465A3}" dt="2023-03-16T16:56:21.564" v="350" actId="207"/>
          <ac:spMkLst>
            <pc:docMk/>
            <pc:sldMk cId="514450248" sldId="298"/>
            <ac:spMk id="7" creationId="{00000000-0000-0000-0000-000000000000}"/>
          </ac:spMkLst>
        </pc:spChg>
        <pc:spChg chg="add mod">
          <ac:chgData name="Danielle Wilson" userId="3107f124-5ac9-4c71-8cec-b5377b5f5c17" providerId="ADAL" clId="{80FE97BC-D2DD-447A-A67A-BEB610B465A3}" dt="2023-03-16T16:48:16.149" v="271"/>
          <ac:spMkLst>
            <pc:docMk/>
            <pc:sldMk cId="514450248" sldId="298"/>
            <ac:spMk id="9" creationId="{457064F8-5D21-ED71-CF72-615575C9027D}"/>
          </ac:spMkLst>
        </pc:spChg>
      </pc:sldChg>
      <pc:sldChg chg="addSp delSp modSp mod ord">
        <pc:chgData name="Danielle Wilson" userId="3107f124-5ac9-4c71-8cec-b5377b5f5c17" providerId="ADAL" clId="{80FE97BC-D2DD-447A-A67A-BEB610B465A3}" dt="2023-03-20T20:59:03.079" v="1790"/>
        <pc:sldMkLst>
          <pc:docMk/>
          <pc:sldMk cId="14235313" sldId="299"/>
        </pc:sldMkLst>
        <pc:spChg chg="add mod">
          <ac:chgData name="Danielle Wilson" userId="3107f124-5ac9-4c71-8cec-b5377b5f5c17" providerId="ADAL" clId="{80FE97BC-D2DD-447A-A67A-BEB610B465A3}" dt="2023-03-16T16:48:51.820" v="284"/>
          <ac:spMkLst>
            <pc:docMk/>
            <pc:sldMk cId="14235313" sldId="299"/>
            <ac:spMk id="4" creationId="{95A553E9-6D93-7DF6-B0E0-59DF1EEE8670}"/>
          </ac:spMkLst>
        </pc:spChg>
        <pc:spChg chg="del">
          <ac:chgData name="Danielle Wilson" userId="3107f124-5ac9-4c71-8cec-b5377b5f5c17" providerId="ADAL" clId="{80FE97BC-D2DD-447A-A67A-BEB610B465A3}" dt="2023-03-16T16:48:51.565" v="283" actId="478"/>
          <ac:spMkLst>
            <pc:docMk/>
            <pc:sldMk cId="14235313" sldId="299"/>
            <ac:spMk id="5" creationId="{00000000-0000-0000-0000-000000000000}"/>
          </ac:spMkLst>
        </pc:spChg>
        <pc:spChg chg="del">
          <ac:chgData name="Danielle Wilson" userId="3107f124-5ac9-4c71-8cec-b5377b5f5c17" providerId="ADAL" clId="{80FE97BC-D2DD-447A-A67A-BEB610B465A3}" dt="2023-03-16T16:48:51.565" v="283" actId="478"/>
          <ac:spMkLst>
            <pc:docMk/>
            <pc:sldMk cId="14235313" sldId="299"/>
            <ac:spMk id="6" creationId="{00000000-0000-0000-0000-000000000000}"/>
          </ac:spMkLst>
        </pc:spChg>
      </pc:sldChg>
      <pc:sldChg chg="addSp delSp modSp mod ord">
        <pc:chgData name="Danielle Wilson" userId="3107f124-5ac9-4c71-8cec-b5377b5f5c17" providerId="ADAL" clId="{80FE97BC-D2DD-447A-A67A-BEB610B465A3}" dt="2023-03-20T20:58:25.566" v="1788"/>
        <pc:sldMkLst>
          <pc:docMk/>
          <pc:sldMk cId="330122501" sldId="300"/>
        </pc:sldMkLst>
        <pc:spChg chg="del">
          <ac:chgData name="Danielle Wilson" userId="3107f124-5ac9-4c71-8cec-b5377b5f5c17" providerId="ADAL" clId="{80FE97BC-D2DD-447A-A67A-BEB610B465A3}" dt="2023-03-16T16:48:47.434" v="281" actId="478"/>
          <ac:spMkLst>
            <pc:docMk/>
            <pc:sldMk cId="330122501" sldId="300"/>
            <ac:spMk id="5" creationId="{00000000-0000-0000-0000-000000000000}"/>
          </ac:spMkLst>
        </pc:spChg>
        <pc:spChg chg="del">
          <ac:chgData name="Danielle Wilson" userId="3107f124-5ac9-4c71-8cec-b5377b5f5c17" providerId="ADAL" clId="{80FE97BC-D2DD-447A-A67A-BEB610B465A3}" dt="2023-03-16T16:48:47.434" v="281" actId="478"/>
          <ac:spMkLst>
            <pc:docMk/>
            <pc:sldMk cId="330122501" sldId="300"/>
            <ac:spMk id="6" creationId="{00000000-0000-0000-0000-000000000000}"/>
          </ac:spMkLst>
        </pc:spChg>
        <pc:spChg chg="mod">
          <ac:chgData name="Danielle Wilson" userId="3107f124-5ac9-4c71-8cec-b5377b5f5c17" providerId="ADAL" clId="{80FE97BC-D2DD-447A-A67A-BEB610B465A3}" dt="2023-03-16T16:56:51.095" v="357" actId="207"/>
          <ac:spMkLst>
            <pc:docMk/>
            <pc:sldMk cId="330122501" sldId="300"/>
            <ac:spMk id="7" creationId="{00000000-0000-0000-0000-000000000000}"/>
          </ac:spMkLst>
        </pc:spChg>
        <pc:spChg chg="add mod">
          <ac:chgData name="Danielle Wilson" userId="3107f124-5ac9-4c71-8cec-b5377b5f5c17" providerId="ADAL" clId="{80FE97BC-D2DD-447A-A67A-BEB610B465A3}" dt="2023-03-16T16:48:47.758" v="282"/>
          <ac:spMkLst>
            <pc:docMk/>
            <pc:sldMk cId="330122501" sldId="300"/>
            <ac:spMk id="8" creationId="{F6FBD080-4664-864C-5F57-7F3562EFAF1E}"/>
          </ac:spMkLst>
        </pc:spChg>
      </pc:sldChg>
      <pc:sldChg chg="addSp delSp modSp mod ord">
        <pc:chgData name="Danielle Wilson" userId="3107f124-5ac9-4c71-8cec-b5377b5f5c17" providerId="ADAL" clId="{80FE97BC-D2DD-447A-A67A-BEB610B465A3}" dt="2023-03-20T20:58:25.566" v="1788"/>
        <pc:sldMkLst>
          <pc:docMk/>
          <pc:sldMk cId="1540459512" sldId="301"/>
        </pc:sldMkLst>
        <pc:spChg chg="del">
          <ac:chgData name="Danielle Wilson" userId="3107f124-5ac9-4c71-8cec-b5377b5f5c17" providerId="ADAL" clId="{80FE97BC-D2DD-447A-A67A-BEB610B465A3}" dt="2023-03-16T16:48:25.488" v="273" actId="478"/>
          <ac:spMkLst>
            <pc:docMk/>
            <pc:sldMk cId="1540459512" sldId="301"/>
            <ac:spMk id="5" creationId="{00000000-0000-0000-0000-000000000000}"/>
          </ac:spMkLst>
        </pc:spChg>
        <pc:spChg chg="del">
          <ac:chgData name="Danielle Wilson" userId="3107f124-5ac9-4c71-8cec-b5377b5f5c17" providerId="ADAL" clId="{80FE97BC-D2DD-447A-A67A-BEB610B465A3}" dt="2023-03-16T16:48:25.488" v="273" actId="478"/>
          <ac:spMkLst>
            <pc:docMk/>
            <pc:sldMk cId="1540459512" sldId="301"/>
            <ac:spMk id="6" creationId="{00000000-0000-0000-0000-000000000000}"/>
          </ac:spMkLst>
        </pc:spChg>
        <pc:spChg chg="mod">
          <ac:chgData name="Danielle Wilson" userId="3107f124-5ac9-4c71-8cec-b5377b5f5c17" providerId="ADAL" clId="{80FE97BC-D2DD-447A-A67A-BEB610B465A3}" dt="2023-03-16T16:56:32.850" v="352" actId="207"/>
          <ac:spMkLst>
            <pc:docMk/>
            <pc:sldMk cId="1540459512" sldId="301"/>
            <ac:spMk id="7" creationId="{00000000-0000-0000-0000-000000000000}"/>
          </ac:spMkLst>
        </pc:spChg>
        <pc:spChg chg="add mod">
          <ac:chgData name="Danielle Wilson" userId="3107f124-5ac9-4c71-8cec-b5377b5f5c17" providerId="ADAL" clId="{80FE97BC-D2DD-447A-A67A-BEB610B465A3}" dt="2023-03-16T16:48:25.728" v="274"/>
          <ac:spMkLst>
            <pc:docMk/>
            <pc:sldMk cId="1540459512" sldId="301"/>
            <ac:spMk id="8" creationId="{AD46E527-3FD6-1C21-3904-010E2A70A8CB}"/>
          </ac:spMkLst>
        </pc:spChg>
      </pc:sldChg>
      <pc:sldChg chg="addSp delSp modSp mod ord">
        <pc:chgData name="Danielle Wilson" userId="3107f124-5ac9-4c71-8cec-b5377b5f5c17" providerId="ADAL" clId="{80FE97BC-D2DD-447A-A67A-BEB610B465A3}" dt="2023-03-20T20:58:25.566" v="1788"/>
        <pc:sldMkLst>
          <pc:docMk/>
          <pc:sldMk cId="3770909454" sldId="302"/>
        </pc:sldMkLst>
        <pc:spChg chg="del">
          <ac:chgData name="Danielle Wilson" userId="3107f124-5ac9-4c71-8cec-b5377b5f5c17" providerId="ADAL" clId="{80FE97BC-D2DD-447A-A67A-BEB610B465A3}" dt="2023-03-16T16:48:37.688" v="277" actId="478"/>
          <ac:spMkLst>
            <pc:docMk/>
            <pc:sldMk cId="3770909454" sldId="302"/>
            <ac:spMk id="5" creationId="{00000000-0000-0000-0000-000000000000}"/>
          </ac:spMkLst>
        </pc:spChg>
        <pc:spChg chg="del">
          <ac:chgData name="Danielle Wilson" userId="3107f124-5ac9-4c71-8cec-b5377b5f5c17" providerId="ADAL" clId="{80FE97BC-D2DD-447A-A67A-BEB610B465A3}" dt="2023-03-16T16:48:37.688" v="277" actId="478"/>
          <ac:spMkLst>
            <pc:docMk/>
            <pc:sldMk cId="3770909454" sldId="302"/>
            <ac:spMk id="6" creationId="{00000000-0000-0000-0000-000000000000}"/>
          </ac:spMkLst>
        </pc:spChg>
        <pc:spChg chg="mod">
          <ac:chgData name="Danielle Wilson" userId="3107f124-5ac9-4c71-8cec-b5377b5f5c17" providerId="ADAL" clId="{80FE97BC-D2DD-447A-A67A-BEB610B465A3}" dt="2023-03-16T16:56:43.670" v="355" actId="207"/>
          <ac:spMkLst>
            <pc:docMk/>
            <pc:sldMk cId="3770909454" sldId="302"/>
            <ac:spMk id="7" creationId="{00000000-0000-0000-0000-000000000000}"/>
          </ac:spMkLst>
        </pc:spChg>
        <pc:spChg chg="add mod">
          <ac:chgData name="Danielle Wilson" userId="3107f124-5ac9-4c71-8cec-b5377b5f5c17" providerId="ADAL" clId="{80FE97BC-D2DD-447A-A67A-BEB610B465A3}" dt="2023-03-16T16:48:37.952" v="278"/>
          <ac:spMkLst>
            <pc:docMk/>
            <pc:sldMk cId="3770909454" sldId="302"/>
            <ac:spMk id="17" creationId="{D9840B45-5545-C5FB-2B6C-94CD8149858E}"/>
          </ac:spMkLst>
        </pc:spChg>
      </pc:sldChg>
      <pc:sldChg chg="addSp delSp modSp mod">
        <pc:chgData name="Danielle Wilson" userId="3107f124-5ac9-4c71-8cec-b5377b5f5c17" providerId="ADAL" clId="{80FE97BC-D2DD-447A-A67A-BEB610B465A3}" dt="2023-03-16T16:56:17.863" v="349" actId="207"/>
        <pc:sldMkLst>
          <pc:docMk/>
          <pc:sldMk cId="307512543" sldId="303"/>
        </pc:sldMkLst>
        <pc:spChg chg="del">
          <ac:chgData name="Danielle Wilson" userId="3107f124-5ac9-4c71-8cec-b5377b5f5c17" providerId="ADAL" clId="{80FE97BC-D2DD-447A-A67A-BEB610B465A3}" dt="2023-03-16T16:48:11.621" v="268" actId="478"/>
          <ac:spMkLst>
            <pc:docMk/>
            <pc:sldMk cId="307512543" sldId="303"/>
            <ac:spMk id="5" creationId="{00000000-0000-0000-0000-000000000000}"/>
          </ac:spMkLst>
        </pc:spChg>
        <pc:spChg chg="del">
          <ac:chgData name="Danielle Wilson" userId="3107f124-5ac9-4c71-8cec-b5377b5f5c17" providerId="ADAL" clId="{80FE97BC-D2DD-447A-A67A-BEB610B465A3}" dt="2023-03-16T16:48:11.621" v="268" actId="478"/>
          <ac:spMkLst>
            <pc:docMk/>
            <pc:sldMk cId="307512543" sldId="303"/>
            <ac:spMk id="6" creationId="{00000000-0000-0000-0000-000000000000}"/>
          </ac:spMkLst>
        </pc:spChg>
        <pc:spChg chg="mod">
          <ac:chgData name="Danielle Wilson" userId="3107f124-5ac9-4c71-8cec-b5377b5f5c17" providerId="ADAL" clId="{80FE97BC-D2DD-447A-A67A-BEB610B465A3}" dt="2023-03-16T16:56:17.863" v="349" actId="207"/>
          <ac:spMkLst>
            <pc:docMk/>
            <pc:sldMk cId="307512543" sldId="303"/>
            <ac:spMk id="7" creationId="{00000000-0000-0000-0000-000000000000}"/>
          </ac:spMkLst>
        </pc:spChg>
        <pc:spChg chg="add mod">
          <ac:chgData name="Danielle Wilson" userId="3107f124-5ac9-4c71-8cec-b5377b5f5c17" providerId="ADAL" clId="{80FE97BC-D2DD-447A-A67A-BEB610B465A3}" dt="2023-03-16T16:48:12.004" v="269"/>
          <ac:spMkLst>
            <pc:docMk/>
            <pc:sldMk cId="307512543" sldId="303"/>
            <ac:spMk id="9" creationId="{6D5BBBCC-286E-AA39-0393-893153E8E415}"/>
          </ac:spMkLst>
        </pc:spChg>
      </pc:sldChg>
      <pc:sldChg chg="addSp delSp modSp del mod">
        <pc:chgData name="Danielle Wilson" userId="3107f124-5ac9-4c71-8cec-b5377b5f5c17" providerId="ADAL" clId="{80FE97BC-D2DD-447A-A67A-BEB610B465A3}" dt="2023-03-20T20:59:40.257" v="1792" actId="2696"/>
        <pc:sldMkLst>
          <pc:docMk/>
          <pc:sldMk cId="3942705751" sldId="304"/>
        </pc:sldMkLst>
        <pc:spChg chg="mod">
          <ac:chgData name="Danielle Wilson" userId="3107f124-5ac9-4c71-8cec-b5377b5f5c17" providerId="ADAL" clId="{80FE97BC-D2DD-447A-A67A-BEB610B465A3}" dt="2023-03-16T16:57:09.758" v="363" actId="14100"/>
          <ac:spMkLst>
            <pc:docMk/>
            <pc:sldMk cId="3942705751" sldId="304"/>
            <ac:spMk id="2" creationId="{3CF7AB43-B6E5-3B3F-E818-063CECACFD6E}"/>
          </ac:spMkLst>
        </pc:spChg>
        <pc:spChg chg="add mod">
          <ac:chgData name="Danielle Wilson" userId="3107f124-5ac9-4c71-8cec-b5377b5f5c17" providerId="ADAL" clId="{80FE97BC-D2DD-447A-A67A-BEB610B465A3}" dt="2023-03-16T16:49:21.074" v="293"/>
          <ac:spMkLst>
            <pc:docMk/>
            <pc:sldMk cId="3942705751" sldId="304"/>
            <ac:spMk id="3" creationId="{EBC6C057-7BC3-446F-590A-9C4F4EE4059D}"/>
          </ac:spMkLst>
        </pc:spChg>
        <pc:graphicFrameChg chg="mod">
          <ac:chgData name="Danielle Wilson" userId="3107f124-5ac9-4c71-8cec-b5377b5f5c17" providerId="ADAL" clId="{80FE97BC-D2DD-447A-A67A-BEB610B465A3}" dt="2023-03-16T16:53:30.950" v="328" actId="1076"/>
          <ac:graphicFrameMkLst>
            <pc:docMk/>
            <pc:sldMk cId="3942705751" sldId="304"/>
            <ac:graphicFrameMk id="7" creationId="{E6532B20-6E48-A5FB-7EB0-D313932B6516}"/>
          </ac:graphicFrameMkLst>
        </pc:graphicFrameChg>
        <pc:picChg chg="add del mod">
          <ac:chgData name="Danielle Wilson" userId="3107f124-5ac9-4c71-8cec-b5377b5f5c17" providerId="ADAL" clId="{80FE97BC-D2DD-447A-A67A-BEB610B465A3}" dt="2023-03-16T16:53:19.720" v="326" actId="478"/>
          <ac:picMkLst>
            <pc:docMk/>
            <pc:sldMk cId="3942705751" sldId="304"/>
            <ac:picMk id="4" creationId="{FEDB6DB7-5698-15DD-AD10-A97B5FB341EF}"/>
          </ac:picMkLst>
        </pc:picChg>
      </pc:sldChg>
      <pc:sldChg chg="addSp modSp del">
        <pc:chgData name="Danielle Wilson" userId="3107f124-5ac9-4c71-8cec-b5377b5f5c17" providerId="ADAL" clId="{80FE97BC-D2DD-447A-A67A-BEB610B465A3}" dt="2023-03-16T16:49:33.311" v="296" actId="2696"/>
        <pc:sldMkLst>
          <pc:docMk/>
          <pc:sldMk cId="231431650" sldId="305"/>
        </pc:sldMkLst>
        <pc:spChg chg="add mod">
          <ac:chgData name="Danielle Wilson" userId="3107f124-5ac9-4c71-8cec-b5377b5f5c17" providerId="ADAL" clId="{80FE97BC-D2DD-447A-A67A-BEB610B465A3}" dt="2023-03-16T16:49:23.283" v="294"/>
          <ac:spMkLst>
            <pc:docMk/>
            <pc:sldMk cId="231431650" sldId="305"/>
            <ac:spMk id="3" creationId="{869463E8-50B7-04F9-9713-D26050953BBA}"/>
          </ac:spMkLst>
        </pc:spChg>
      </pc:sldChg>
      <pc:sldChg chg="addSp modSp del">
        <pc:chgData name="Danielle Wilson" userId="3107f124-5ac9-4c71-8cec-b5377b5f5c17" providerId="ADAL" clId="{80FE97BC-D2DD-447A-A67A-BEB610B465A3}" dt="2023-03-16T16:49:33.311" v="296" actId="2696"/>
        <pc:sldMkLst>
          <pc:docMk/>
          <pc:sldMk cId="3240277294" sldId="306"/>
        </pc:sldMkLst>
        <pc:spChg chg="add mod">
          <ac:chgData name="Danielle Wilson" userId="3107f124-5ac9-4c71-8cec-b5377b5f5c17" providerId="ADAL" clId="{80FE97BC-D2DD-447A-A67A-BEB610B465A3}" dt="2023-03-16T16:49:24.890" v="295"/>
          <ac:spMkLst>
            <pc:docMk/>
            <pc:sldMk cId="3240277294" sldId="306"/>
            <ac:spMk id="4" creationId="{28779BC8-7C6F-6242-4004-9393F933FD06}"/>
          </ac:spMkLst>
        </pc:spChg>
      </pc:sldChg>
      <pc:sldChg chg="del">
        <pc:chgData name="Danielle Wilson" userId="3107f124-5ac9-4c71-8cec-b5377b5f5c17" providerId="ADAL" clId="{80FE97BC-D2DD-447A-A67A-BEB610B465A3}" dt="2023-03-16T16:49:33.311" v="296" actId="2696"/>
        <pc:sldMkLst>
          <pc:docMk/>
          <pc:sldMk cId="2991024080" sldId="307"/>
        </pc:sldMkLst>
      </pc:sldChg>
      <pc:sldChg chg="del">
        <pc:chgData name="Danielle Wilson" userId="3107f124-5ac9-4c71-8cec-b5377b5f5c17" providerId="ADAL" clId="{80FE97BC-D2DD-447A-A67A-BEB610B465A3}" dt="2023-03-16T16:49:33.311" v="296" actId="2696"/>
        <pc:sldMkLst>
          <pc:docMk/>
          <pc:sldMk cId="233357410" sldId="308"/>
        </pc:sldMkLst>
      </pc:sldChg>
      <pc:sldChg chg="del">
        <pc:chgData name="Danielle Wilson" userId="3107f124-5ac9-4c71-8cec-b5377b5f5c17" providerId="ADAL" clId="{80FE97BC-D2DD-447A-A67A-BEB610B465A3}" dt="2023-03-16T16:49:33.311" v="296" actId="2696"/>
        <pc:sldMkLst>
          <pc:docMk/>
          <pc:sldMk cId="3373672649" sldId="309"/>
        </pc:sldMkLst>
      </pc:sldChg>
      <pc:sldChg chg="addSp delSp modSp mod ord">
        <pc:chgData name="Danielle Wilson" userId="3107f124-5ac9-4c71-8cec-b5377b5f5c17" providerId="ADAL" clId="{80FE97BC-D2DD-447A-A67A-BEB610B465A3}" dt="2023-03-20T20:54:26.586" v="1779"/>
        <pc:sldMkLst>
          <pc:docMk/>
          <pc:sldMk cId="1014067406" sldId="314"/>
        </pc:sldMkLst>
        <pc:spChg chg="del">
          <ac:chgData name="Danielle Wilson" userId="3107f124-5ac9-4c71-8cec-b5377b5f5c17" providerId="ADAL" clId="{80FE97BC-D2DD-447A-A67A-BEB610B465A3}" dt="2023-03-16T16:47:41.515" v="257" actId="478"/>
          <ac:spMkLst>
            <pc:docMk/>
            <pc:sldMk cId="1014067406" sldId="314"/>
            <ac:spMk id="5" creationId="{00000000-0000-0000-0000-000000000000}"/>
          </ac:spMkLst>
        </pc:spChg>
        <pc:spChg chg="del">
          <ac:chgData name="Danielle Wilson" userId="3107f124-5ac9-4c71-8cec-b5377b5f5c17" providerId="ADAL" clId="{80FE97BC-D2DD-447A-A67A-BEB610B465A3}" dt="2023-03-16T16:47:35.718" v="256" actId="478"/>
          <ac:spMkLst>
            <pc:docMk/>
            <pc:sldMk cId="1014067406" sldId="314"/>
            <ac:spMk id="6" creationId="{00000000-0000-0000-0000-000000000000}"/>
          </ac:spMkLst>
        </pc:spChg>
        <pc:spChg chg="mod">
          <ac:chgData name="Danielle Wilson" userId="3107f124-5ac9-4c71-8cec-b5377b5f5c17" providerId="ADAL" clId="{80FE97BC-D2DD-447A-A67A-BEB610B465A3}" dt="2023-03-16T16:55:54.254" v="345" actId="207"/>
          <ac:spMkLst>
            <pc:docMk/>
            <pc:sldMk cId="1014067406" sldId="314"/>
            <ac:spMk id="10" creationId="{00000000-0000-0000-0000-000000000000}"/>
          </ac:spMkLst>
        </pc:spChg>
        <pc:spChg chg="add mod">
          <ac:chgData name="Danielle Wilson" userId="3107f124-5ac9-4c71-8cec-b5377b5f5c17" providerId="ADAL" clId="{80FE97BC-D2DD-447A-A67A-BEB610B465A3}" dt="2023-03-16T16:47:41.949" v="258"/>
          <ac:spMkLst>
            <pc:docMk/>
            <pc:sldMk cId="1014067406" sldId="314"/>
            <ac:spMk id="11" creationId="{2DB5D559-FDD3-A424-73AB-2192A28A5DCB}"/>
          </ac:spMkLst>
        </pc:spChg>
      </pc:sldChg>
      <pc:sldChg chg="addSp delSp modSp mod ord">
        <pc:chgData name="Danielle Wilson" userId="3107f124-5ac9-4c71-8cec-b5377b5f5c17" providerId="ADAL" clId="{80FE97BC-D2DD-447A-A67A-BEB610B465A3}" dt="2023-03-21T23:05:14.541" v="1796"/>
        <pc:sldMkLst>
          <pc:docMk/>
          <pc:sldMk cId="1707456188" sldId="315"/>
        </pc:sldMkLst>
        <pc:spChg chg="del">
          <ac:chgData name="Danielle Wilson" userId="3107f124-5ac9-4c71-8cec-b5377b5f5c17" providerId="ADAL" clId="{80FE97BC-D2DD-447A-A67A-BEB610B465A3}" dt="2023-03-16T16:49:38.856" v="297" actId="478"/>
          <ac:spMkLst>
            <pc:docMk/>
            <pc:sldMk cId="1707456188" sldId="315"/>
            <ac:spMk id="5" creationId="{00000000-0000-0000-0000-000000000000}"/>
          </ac:spMkLst>
        </pc:spChg>
        <pc:spChg chg="del">
          <ac:chgData name="Danielle Wilson" userId="3107f124-5ac9-4c71-8cec-b5377b5f5c17" providerId="ADAL" clId="{80FE97BC-D2DD-447A-A67A-BEB610B465A3}" dt="2023-03-16T16:49:38.856" v="297" actId="478"/>
          <ac:spMkLst>
            <pc:docMk/>
            <pc:sldMk cId="1707456188" sldId="315"/>
            <ac:spMk id="6" creationId="{00000000-0000-0000-0000-000000000000}"/>
          </ac:spMkLst>
        </pc:spChg>
        <pc:spChg chg="mod">
          <ac:chgData name="Danielle Wilson" userId="3107f124-5ac9-4c71-8cec-b5377b5f5c17" providerId="ADAL" clId="{80FE97BC-D2DD-447A-A67A-BEB610B465A3}" dt="2023-03-16T16:57:16.634" v="364" actId="207"/>
          <ac:spMkLst>
            <pc:docMk/>
            <pc:sldMk cId="1707456188" sldId="315"/>
            <ac:spMk id="7" creationId="{00000000-0000-0000-0000-000000000000}"/>
          </ac:spMkLst>
        </pc:spChg>
        <pc:spChg chg="mod">
          <ac:chgData name="Danielle Wilson" userId="3107f124-5ac9-4c71-8cec-b5377b5f5c17" providerId="ADAL" clId="{80FE97BC-D2DD-447A-A67A-BEB610B465A3}" dt="2023-03-16T16:54:52.238" v="338" actId="207"/>
          <ac:spMkLst>
            <pc:docMk/>
            <pc:sldMk cId="1707456188" sldId="315"/>
            <ac:spMk id="8" creationId="{A4929407-1B4F-6AAB-D067-156C2C00FBD4}"/>
          </ac:spMkLst>
        </pc:spChg>
        <pc:spChg chg="mod">
          <ac:chgData name="Danielle Wilson" userId="3107f124-5ac9-4c71-8cec-b5377b5f5c17" providerId="ADAL" clId="{80FE97BC-D2DD-447A-A67A-BEB610B465A3}" dt="2023-03-16T16:54:34.175" v="335" actId="207"/>
          <ac:spMkLst>
            <pc:docMk/>
            <pc:sldMk cId="1707456188" sldId="315"/>
            <ac:spMk id="9" creationId="{E34E85AB-1810-96C1-03DF-A04A09F9DF7E}"/>
          </ac:spMkLst>
        </pc:spChg>
        <pc:spChg chg="add mod">
          <ac:chgData name="Danielle Wilson" userId="3107f124-5ac9-4c71-8cec-b5377b5f5c17" providerId="ADAL" clId="{80FE97BC-D2DD-447A-A67A-BEB610B465A3}" dt="2023-03-16T16:49:39.288" v="298"/>
          <ac:spMkLst>
            <pc:docMk/>
            <pc:sldMk cId="1707456188" sldId="315"/>
            <ac:spMk id="10" creationId="{747A4EDD-5A85-1AFA-2442-58DCEFDCAEDD}"/>
          </ac:spMkLst>
        </pc:spChg>
      </pc:sldChg>
      <pc:sldChg chg="addSp delSp modSp mod">
        <pc:chgData name="Danielle Wilson" userId="3107f124-5ac9-4c71-8cec-b5377b5f5c17" providerId="ADAL" clId="{80FE97BC-D2DD-447A-A67A-BEB610B465A3}" dt="2023-03-16T16:57:22.928" v="365" actId="207"/>
        <pc:sldMkLst>
          <pc:docMk/>
          <pc:sldMk cId="3966890169" sldId="316"/>
        </pc:sldMkLst>
        <pc:spChg chg="del">
          <ac:chgData name="Danielle Wilson" userId="3107f124-5ac9-4c71-8cec-b5377b5f5c17" providerId="ADAL" clId="{80FE97BC-D2DD-447A-A67A-BEB610B465A3}" dt="2023-03-16T16:53:52.434" v="329" actId="478"/>
          <ac:spMkLst>
            <pc:docMk/>
            <pc:sldMk cId="3966890169" sldId="316"/>
            <ac:spMk id="5" creationId="{00000000-0000-0000-0000-000000000000}"/>
          </ac:spMkLst>
        </pc:spChg>
        <pc:spChg chg="del">
          <ac:chgData name="Danielle Wilson" userId="3107f124-5ac9-4c71-8cec-b5377b5f5c17" providerId="ADAL" clId="{80FE97BC-D2DD-447A-A67A-BEB610B465A3}" dt="2023-03-16T16:53:52.434" v="329" actId="478"/>
          <ac:spMkLst>
            <pc:docMk/>
            <pc:sldMk cId="3966890169" sldId="316"/>
            <ac:spMk id="6" creationId="{00000000-0000-0000-0000-000000000000}"/>
          </ac:spMkLst>
        </pc:spChg>
        <pc:spChg chg="mod">
          <ac:chgData name="Danielle Wilson" userId="3107f124-5ac9-4c71-8cec-b5377b5f5c17" providerId="ADAL" clId="{80FE97BC-D2DD-447A-A67A-BEB610B465A3}" dt="2023-03-16T16:57:22.928" v="365" actId="207"/>
          <ac:spMkLst>
            <pc:docMk/>
            <pc:sldMk cId="3966890169" sldId="316"/>
            <ac:spMk id="7" creationId="{00000000-0000-0000-0000-000000000000}"/>
          </ac:spMkLst>
        </pc:spChg>
        <pc:spChg chg="add mod">
          <ac:chgData name="Danielle Wilson" userId="3107f124-5ac9-4c71-8cec-b5377b5f5c17" providerId="ADAL" clId="{80FE97BC-D2DD-447A-A67A-BEB610B465A3}" dt="2023-03-16T16:53:52.701" v="330"/>
          <ac:spMkLst>
            <pc:docMk/>
            <pc:sldMk cId="3966890169" sldId="316"/>
            <ac:spMk id="8" creationId="{12C41A99-9DE3-E8E4-D2DC-7D0FC3866EAE}"/>
          </ac:spMkLst>
        </pc:spChg>
      </pc:sldChg>
      <pc:sldChg chg="addSp delSp modSp mod ord">
        <pc:chgData name="Danielle Wilson" userId="3107f124-5ac9-4c71-8cec-b5377b5f5c17" providerId="ADAL" clId="{80FE97BC-D2DD-447A-A67A-BEB610B465A3}" dt="2023-03-20T21:00:11.887" v="1794"/>
        <pc:sldMkLst>
          <pc:docMk/>
          <pc:sldMk cId="2613319128" sldId="317"/>
        </pc:sldMkLst>
        <pc:spChg chg="del">
          <ac:chgData name="Danielle Wilson" userId="3107f124-5ac9-4c71-8cec-b5377b5f5c17" providerId="ADAL" clId="{80FE97BC-D2DD-447A-A67A-BEB610B465A3}" dt="2023-03-16T16:58:29.324" v="433" actId="478"/>
          <ac:spMkLst>
            <pc:docMk/>
            <pc:sldMk cId="2613319128" sldId="317"/>
            <ac:spMk id="5" creationId="{00000000-0000-0000-0000-000000000000}"/>
          </ac:spMkLst>
        </pc:spChg>
        <pc:spChg chg="del">
          <ac:chgData name="Danielle Wilson" userId="3107f124-5ac9-4c71-8cec-b5377b5f5c17" providerId="ADAL" clId="{80FE97BC-D2DD-447A-A67A-BEB610B465A3}" dt="2023-03-16T16:58:29.324" v="433" actId="478"/>
          <ac:spMkLst>
            <pc:docMk/>
            <pc:sldMk cId="2613319128" sldId="317"/>
            <ac:spMk id="6" creationId="{00000000-0000-0000-0000-000000000000}"/>
          </ac:spMkLst>
        </pc:spChg>
        <pc:spChg chg="mod">
          <ac:chgData name="Danielle Wilson" userId="3107f124-5ac9-4c71-8cec-b5377b5f5c17" providerId="ADAL" clId="{80FE97BC-D2DD-447A-A67A-BEB610B465A3}" dt="2023-03-16T16:57:31.564" v="367" actId="207"/>
          <ac:spMkLst>
            <pc:docMk/>
            <pc:sldMk cId="2613319128" sldId="317"/>
            <ac:spMk id="7" creationId="{00000000-0000-0000-0000-000000000000}"/>
          </ac:spMkLst>
        </pc:spChg>
        <pc:spChg chg="add mod">
          <ac:chgData name="Danielle Wilson" userId="3107f124-5ac9-4c71-8cec-b5377b5f5c17" providerId="ADAL" clId="{80FE97BC-D2DD-447A-A67A-BEB610B465A3}" dt="2023-03-16T16:58:29.663" v="434"/>
          <ac:spMkLst>
            <pc:docMk/>
            <pc:sldMk cId="2613319128" sldId="317"/>
            <ac:spMk id="14" creationId="{0EC90BB1-E77C-7D0A-F425-A20C8009B062}"/>
          </ac:spMkLst>
        </pc:spChg>
      </pc:sldChg>
      <pc:sldChg chg="delSp modSp mod ord">
        <pc:chgData name="Danielle Wilson" userId="3107f124-5ac9-4c71-8cec-b5377b5f5c17" providerId="ADAL" clId="{80FE97BC-D2DD-447A-A67A-BEB610B465A3}" dt="2023-03-20T20:49:23.193" v="1750"/>
        <pc:sldMkLst>
          <pc:docMk/>
          <pc:sldMk cId="375962017" sldId="318"/>
        </pc:sldMkLst>
        <pc:spChg chg="del">
          <ac:chgData name="Danielle Wilson" userId="3107f124-5ac9-4c71-8cec-b5377b5f5c17" providerId="ADAL" clId="{80FE97BC-D2DD-447A-A67A-BEB610B465A3}" dt="2023-03-16T16:46:15.754" v="236" actId="478"/>
          <ac:spMkLst>
            <pc:docMk/>
            <pc:sldMk cId="375962017" sldId="318"/>
            <ac:spMk id="5" creationId="{00000000-0000-0000-0000-000000000000}"/>
          </ac:spMkLst>
        </pc:spChg>
        <pc:spChg chg="mod">
          <ac:chgData name="Danielle Wilson" userId="3107f124-5ac9-4c71-8cec-b5377b5f5c17" providerId="ADAL" clId="{80FE97BC-D2DD-447A-A67A-BEB610B465A3}" dt="2023-03-16T16:46:19.768" v="238" actId="14100"/>
          <ac:spMkLst>
            <pc:docMk/>
            <pc:sldMk cId="375962017" sldId="318"/>
            <ac:spMk id="6" creationId="{00000000-0000-0000-0000-000000000000}"/>
          </ac:spMkLst>
        </pc:spChg>
      </pc:sldChg>
      <pc:sldChg chg="delSp modSp mod ord">
        <pc:chgData name="Danielle Wilson" userId="3107f124-5ac9-4c71-8cec-b5377b5f5c17" providerId="ADAL" clId="{80FE97BC-D2DD-447A-A67A-BEB610B465A3}" dt="2023-03-20T20:51:04.858" v="1777"/>
        <pc:sldMkLst>
          <pc:docMk/>
          <pc:sldMk cId="1947464678" sldId="319"/>
        </pc:sldMkLst>
        <pc:spChg chg="del">
          <ac:chgData name="Danielle Wilson" userId="3107f124-5ac9-4c71-8cec-b5377b5f5c17" providerId="ADAL" clId="{80FE97BC-D2DD-447A-A67A-BEB610B465A3}" dt="2023-03-16T16:46:26.611" v="239" actId="478"/>
          <ac:spMkLst>
            <pc:docMk/>
            <pc:sldMk cId="1947464678" sldId="319"/>
            <ac:spMk id="5" creationId="{00000000-0000-0000-0000-000000000000}"/>
          </ac:spMkLst>
        </pc:spChg>
        <pc:spChg chg="mod">
          <ac:chgData name="Danielle Wilson" userId="3107f124-5ac9-4c71-8cec-b5377b5f5c17" providerId="ADAL" clId="{80FE97BC-D2DD-447A-A67A-BEB610B465A3}" dt="2023-03-16T16:46:32.108" v="241" actId="14100"/>
          <ac:spMkLst>
            <pc:docMk/>
            <pc:sldMk cId="1947464678" sldId="319"/>
            <ac:spMk id="6" creationId="{00000000-0000-0000-0000-000000000000}"/>
          </ac:spMkLst>
        </pc:spChg>
      </pc:sldChg>
      <pc:sldChg chg="addSp delSp modSp mod ord">
        <pc:chgData name="Danielle Wilson" userId="3107f124-5ac9-4c71-8cec-b5377b5f5c17" providerId="ADAL" clId="{80FE97BC-D2DD-447A-A67A-BEB610B465A3}" dt="2023-03-20T21:00:11.887" v="1794"/>
        <pc:sldMkLst>
          <pc:docMk/>
          <pc:sldMk cId="419829128" sldId="320"/>
        </pc:sldMkLst>
        <pc:spChg chg="del">
          <ac:chgData name="Danielle Wilson" userId="3107f124-5ac9-4c71-8cec-b5377b5f5c17" providerId="ADAL" clId="{80FE97BC-D2DD-447A-A67A-BEB610B465A3}" dt="2023-03-16T16:58:42.603" v="439" actId="478"/>
          <ac:spMkLst>
            <pc:docMk/>
            <pc:sldMk cId="419829128" sldId="320"/>
            <ac:spMk id="5" creationId="{00000000-0000-0000-0000-000000000000}"/>
          </ac:spMkLst>
        </pc:spChg>
        <pc:spChg chg="del">
          <ac:chgData name="Danielle Wilson" userId="3107f124-5ac9-4c71-8cec-b5377b5f5c17" providerId="ADAL" clId="{80FE97BC-D2DD-447A-A67A-BEB610B465A3}" dt="2023-03-16T16:58:42.603" v="439" actId="478"/>
          <ac:spMkLst>
            <pc:docMk/>
            <pc:sldMk cId="419829128" sldId="320"/>
            <ac:spMk id="6" creationId="{00000000-0000-0000-0000-000000000000}"/>
          </ac:spMkLst>
        </pc:spChg>
        <pc:spChg chg="add mod">
          <ac:chgData name="Danielle Wilson" userId="3107f124-5ac9-4c71-8cec-b5377b5f5c17" providerId="ADAL" clId="{80FE97BC-D2DD-447A-A67A-BEB610B465A3}" dt="2023-03-16T16:58:42.949" v="440"/>
          <ac:spMkLst>
            <pc:docMk/>
            <pc:sldMk cId="419829128" sldId="320"/>
            <ac:spMk id="7" creationId="{254833D7-DFEB-254F-7570-368C7179330F}"/>
          </ac:spMkLst>
        </pc:spChg>
        <pc:spChg chg="mod">
          <ac:chgData name="Danielle Wilson" userId="3107f124-5ac9-4c71-8cec-b5377b5f5c17" providerId="ADAL" clId="{80FE97BC-D2DD-447A-A67A-BEB610B465A3}" dt="2023-03-16T16:57:56.788" v="428" actId="207"/>
          <ac:spMkLst>
            <pc:docMk/>
            <pc:sldMk cId="419829128" sldId="320"/>
            <ac:spMk id="41" creationId="{C0464A0B-5D03-F2B9-A004-BC1E7DEAF896}"/>
          </ac:spMkLst>
        </pc:spChg>
      </pc:sldChg>
      <pc:sldChg chg="addSp delSp modSp mod ord">
        <pc:chgData name="Danielle Wilson" userId="3107f124-5ac9-4c71-8cec-b5377b5f5c17" providerId="ADAL" clId="{80FE97BC-D2DD-447A-A67A-BEB610B465A3}" dt="2023-03-20T21:00:11.887" v="1794"/>
        <pc:sldMkLst>
          <pc:docMk/>
          <pc:sldMk cId="1631891380" sldId="322"/>
        </pc:sldMkLst>
        <pc:spChg chg="del">
          <ac:chgData name="Danielle Wilson" userId="3107f124-5ac9-4c71-8cec-b5377b5f5c17" providerId="ADAL" clId="{80FE97BC-D2DD-447A-A67A-BEB610B465A3}" dt="2023-03-16T16:58:38.783" v="437" actId="478"/>
          <ac:spMkLst>
            <pc:docMk/>
            <pc:sldMk cId="1631891380" sldId="322"/>
            <ac:spMk id="5" creationId="{00000000-0000-0000-0000-000000000000}"/>
          </ac:spMkLst>
        </pc:spChg>
        <pc:spChg chg="del">
          <ac:chgData name="Danielle Wilson" userId="3107f124-5ac9-4c71-8cec-b5377b5f5c17" providerId="ADAL" clId="{80FE97BC-D2DD-447A-A67A-BEB610B465A3}" dt="2023-03-16T16:58:38.783" v="437" actId="478"/>
          <ac:spMkLst>
            <pc:docMk/>
            <pc:sldMk cId="1631891380" sldId="322"/>
            <ac:spMk id="6" creationId="{00000000-0000-0000-0000-000000000000}"/>
          </ac:spMkLst>
        </pc:spChg>
        <pc:spChg chg="add mod">
          <ac:chgData name="Danielle Wilson" userId="3107f124-5ac9-4c71-8cec-b5377b5f5c17" providerId="ADAL" clId="{80FE97BC-D2DD-447A-A67A-BEB610B465A3}" dt="2023-03-16T16:58:39.113" v="438"/>
          <ac:spMkLst>
            <pc:docMk/>
            <pc:sldMk cId="1631891380" sldId="322"/>
            <ac:spMk id="7" creationId="{ABEDD599-42C6-8F7D-B8E5-37A7F7F3548F}"/>
          </ac:spMkLst>
        </pc:spChg>
        <pc:spChg chg="mod">
          <ac:chgData name="Danielle Wilson" userId="3107f124-5ac9-4c71-8cec-b5377b5f5c17" providerId="ADAL" clId="{80FE97BC-D2DD-447A-A67A-BEB610B465A3}" dt="2023-03-16T16:57:51.282" v="427" actId="20577"/>
          <ac:spMkLst>
            <pc:docMk/>
            <pc:sldMk cId="1631891380" sldId="322"/>
            <ac:spMk id="41" creationId="{C0464A0B-5D03-F2B9-A004-BC1E7DEAF896}"/>
          </ac:spMkLst>
        </pc:spChg>
      </pc:sldChg>
      <pc:sldChg chg="delSp modSp mod">
        <pc:chgData name="Danielle Wilson" userId="3107f124-5ac9-4c71-8cec-b5377b5f5c17" providerId="ADAL" clId="{80FE97BC-D2DD-447A-A67A-BEB610B465A3}" dt="2023-03-16T16:45:23.525" v="222" actId="14100"/>
        <pc:sldMkLst>
          <pc:docMk/>
          <pc:sldMk cId="1898542594" sldId="323"/>
        </pc:sldMkLst>
        <pc:spChg chg="del">
          <ac:chgData name="Danielle Wilson" userId="3107f124-5ac9-4c71-8cec-b5377b5f5c17" providerId="ADAL" clId="{80FE97BC-D2DD-447A-A67A-BEB610B465A3}" dt="2023-03-16T16:45:18.691" v="220" actId="478"/>
          <ac:spMkLst>
            <pc:docMk/>
            <pc:sldMk cId="1898542594" sldId="323"/>
            <ac:spMk id="6" creationId="{00000000-0000-0000-0000-000000000000}"/>
          </ac:spMkLst>
        </pc:spChg>
        <pc:spChg chg="mod">
          <ac:chgData name="Danielle Wilson" userId="3107f124-5ac9-4c71-8cec-b5377b5f5c17" providerId="ADAL" clId="{80FE97BC-D2DD-447A-A67A-BEB610B465A3}" dt="2023-03-16T16:45:23.525" v="222" actId="14100"/>
          <ac:spMkLst>
            <pc:docMk/>
            <pc:sldMk cId="1898542594" sldId="323"/>
            <ac:spMk id="7" creationId="{00000000-0000-0000-0000-000000000000}"/>
          </ac:spMkLst>
        </pc:spChg>
      </pc:sldChg>
      <pc:sldChg chg="delSp modSp add del mod">
        <pc:chgData name="Danielle Wilson" userId="3107f124-5ac9-4c71-8cec-b5377b5f5c17" providerId="ADAL" clId="{80FE97BC-D2DD-447A-A67A-BEB610B465A3}" dt="2023-03-16T16:50:21.945" v="303"/>
        <pc:sldMkLst>
          <pc:docMk/>
          <pc:sldMk cId="1087821493" sldId="324"/>
        </pc:sldMkLst>
        <pc:spChg chg="del">
          <ac:chgData name="Danielle Wilson" userId="3107f124-5ac9-4c71-8cec-b5377b5f5c17" providerId="ADAL" clId="{80FE97BC-D2DD-447A-A67A-BEB610B465A3}" dt="2023-03-16T16:45:46.279" v="226" actId="478"/>
          <ac:spMkLst>
            <pc:docMk/>
            <pc:sldMk cId="1087821493" sldId="324"/>
            <ac:spMk id="6" creationId="{00000000-0000-0000-0000-000000000000}"/>
          </ac:spMkLst>
        </pc:spChg>
        <pc:spChg chg="mod">
          <ac:chgData name="Danielle Wilson" userId="3107f124-5ac9-4c71-8cec-b5377b5f5c17" providerId="ADAL" clId="{80FE97BC-D2DD-447A-A67A-BEB610B465A3}" dt="2023-03-16T16:45:51.031" v="228" actId="14100"/>
          <ac:spMkLst>
            <pc:docMk/>
            <pc:sldMk cId="1087821493" sldId="324"/>
            <ac:spMk id="7" creationId="{00000000-0000-0000-0000-000000000000}"/>
          </ac:spMkLst>
        </pc:spChg>
      </pc:sldChg>
      <pc:sldChg chg="addSp delSp modSp add mod">
        <pc:chgData name="Danielle Wilson" userId="3107f124-5ac9-4c71-8cec-b5377b5f5c17" providerId="ADAL" clId="{80FE97BC-D2DD-447A-A67A-BEB610B465A3}" dt="2023-03-16T16:50:26.763" v="304"/>
        <pc:sldMkLst>
          <pc:docMk/>
          <pc:sldMk cId="2189717945" sldId="325"/>
        </pc:sldMkLst>
        <pc:spChg chg="del">
          <ac:chgData name="Danielle Wilson" userId="3107f124-5ac9-4c71-8cec-b5377b5f5c17" providerId="ADAL" clId="{80FE97BC-D2DD-447A-A67A-BEB610B465A3}" dt="2023-03-16T16:50:19.231" v="301" actId="478"/>
          <ac:spMkLst>
            <pc:docMk/>
            <pc:sldMk cId="2189717945" sldId="325"/>
            <ac:spMk id="6" creationId="{00000000-0000-0000-0000-000000000000}"/>
          </ac:spMkLst>
        </pc:spChg>
        <pc:spChg chg="del">
          <ac:chgData name="Danielle Wilson" userId="3107f124-5ac9-4c71-8cec-b5377b5f5c17" providerId="ADAL" clId="{80FE97BC-D2DD-447A-A67A-BEB610B465A3}" dt="2023-03-16T16:50:19.231" v="301" actId="478"/>
          <ac:spMkLst>
            <pc:docMk/>
            <pc:sldMk cId="2189717945" sldId="325"/>
            <ac:spMk id="7" creationId="{00000000-0000-0000-0000-000000000000}"/>
          </ac:spMkLst>
        </pc:spChg>
        <pc:spChg chg="add mod">
          <ac:chgData name="Danielle Wilson" userId="3107f124-5ac9-4c71-8cec-b5377b5f5c17" providerId="ADAL" clId="{80FE97BC-D2DD-447A-A67A-BEB610B465A3}" dt="2023-03-16T16:50:26.763" v="304"/>
          <ac:spMkLst>
            <pc:docMk/>
            <pc:sldMk cId="2189717945" sldId="325"/>
            <ac:spMk id="11" creationId="{38928194-80BC-2FF3-3A69-A6AE085A1A9D}"/>
          </ac:spMkLst>
        </pc:spChg>
      </pc:sldChg>
      <pc:sldChg chg="add ord">
        <pc:chgData name="Danielle Wilson" userId="3107f124-5ac9-4c71-8cec-b5377b5f5c17" providerId="ADAL" clId="{80FE97BC-D2DD-447A-A67A-BEB610B465A3}" dt="2023-03-16T17:14:56.644" v="807"/>
        <pc:sldMkLst>
          <pc:docMk/>
          <pc:sldMk cId="917416101" sldId="326"/>
        </pc:sldMkLst>
      </pc:sldChg>
      <pc:sldChg chg="addSp delSp modSp add mod ord">
        <pc:chgData name="Danielle Wilson" userId="3107f124-5ac9-4c71-8cec-b5377b5f5c17" providerId="ADAL" clId="{80FE97BC-D2DD-447A-A67A-BEB610B465A3}" dt="2023-03-17T16:26:16.754" v="1748" actId="20577"/>
        <pc:sldMkLst>
          <pc:docMk/>
          <pc:sldMk cId="1282872730" sldId="327"/>
        </pc:sldMkLst>
        <pc:spChg chg="mod">
          <ac:chgData name="Danielle Wilson" userId="3107f124-5ac9-4c71-8cec-b5377b5f5c17" providerId="ADAL" clId="{80FE97BC-D2DD-447A-A67A-BEB610B465A3}" dt="2023-03-16T17:34:59.547" v="1408" actId="14100"/>
          <ac:spMkLst>
            <pc:docMk/>
            <pc:sldMk cId="1282872730" sldId="327"/>
            <ac:spMk id="6" creationId="{00000000-0000-0000-0000-000000000000}"/>
          </ac:spMkLst>
        </pc:spChg>
        <pc:spChg chg="del">
          <ac:chgData name="Danielle Wilson" userId="3107f124-5ac9-4c71-8cec-b5377b5f5c17" providerId="ADAL" clId="{80FE97BC-D2DD-447A-A67A-BEB610B465A3}" dt="2023-03-16T17:36:38.556" v="1411" actId="478"/>
          <ac:spMkLst>
            <pc:docMk/>
            <pc:sldMk cId="1282872730" sldId="327"/>
            <ac:spMk id="7" creationId="{00000000-0000-0000-0000-000000000000}"/>
          </ac:spMkLst>
        </pc:spChg>
        <pc:spChg chg="add mod">
          <ac:chgData name="Danielle Wilson" userId="3107f124-5ac9-4c71-8cec-b5377b5f5c17" providerId="ADAL" clId="{80FE97BC-D2DD-447A-A67A-BEB610B465A3}" dt="2023-03-16T17:40:57.804" v="1639" actId="1036"/>
          <ac:spMkLst>
            <pc:docMk/>
            <pc:sldMk cId="1282872730" sldId="327"/>
            <ac:spMk id="8" creationId="{619A3F41-F382-D585-427B-CACA1E03B0F1}"/>
          </ac:spMkLst>
        </pc:spChg>
        <pc:spChg chg="add mod">
          <ac:chgData name="Danielle Wilson" userId="3107f124-5ac9-4c71-8cec-b5377b5f5c17" providerId="ADAL" clId="{80FE97BC-D2DD-447A-A67A-BEB610B465A3}" dt="2023-03-16T17:40:57.804" v="1639" actId="1036"/>
          <ac:spMkLst>
            <pc:docMk/>
            <pc:sldMk cId="1282872730" sldId="327"/>
            <ac:spMk id="9" creationId="{4A315B25-1EAC-1795-2534-3AAD899B8706}"/>
          </ac:spMkLst>
        </pc:spChg>
        <pc:spChg chg="add mod">
          <ac:chgData name="Danielle Wilson" userId="3107f124-5ac9-4c71-8cec-b5377b5f5c17" providerId="ADAL" clId="{80FE97BC-D2DD-447A-A67A-BEB610B465A3}" dt="2023-03-16T17:40:57.804" v="1639" actId="1036"/>
          <ac:spMkLst>
            <pc:docMk/>
            <pc:sldMk cId="1282872730" sldId="327"/>
            <ac:spMk id="10" creationId="{6184AA50-DA90-9DA7-32BD-9D7585019BCC}"/>
          </ac:spMkLst>
        </pc:spChg>
        <pc:spChg chg="add mod">
          <ac:chgData name="Danielle Wilson" userId="3107f124-5ac9-4c71-8cec-b5377b5f5c17" providerId="ADAL" clId="{80FE97BC-D2DD-447A-A67A-BEB610B465A3}" dt="2023-03-17T16:26:16.754" v="1748" actId="20577"/>
          <ac:spMkLst>
            <pc:docMk/>
            <pc:sldMk cId="1282872730" sldId="327"/>
            <ac:spMk id="11" creationId="{9AC873DA-AD2F-757E-3271-53053A90C9BE}"/>
          </ac:spMkLst>
        </pc:spChg>
        <pc:spChg chg="add mod">
          <ac:chgData name="Danielle Wilson" userId="3107f124-5ac9-4c71-8cec-b5377b5f5c17" providerId="ADAL" clId="{80FE97BC-D2DD-447A-A67A-BEB610B465A3}" dt="2023-03-17T16:26:10.518" v="1741" actId="20577"/>
          <ac:spMkLst>
            <pc:docMk/>
            <pc:sldMk cId="1282872730" sldId="327"/>
            <ac:spMk id="12" creationId="{9A889EB4-41F0-2C33-5C40-739AE7347C56}"/>
          </ac:spMkLst>
        </pc:spChg>
        <pc:spChg chg="add mod">
          <ac:chgData name="Danielle Wilson" userId="3107f124-5ac9-4c71-8cec-b5377b5f5c17" providerId="ADAL" clId="{80FE97BC-D2DD-447A-A67A-BEB610B465A3}" dt="2023-03-17T16:26:01.790" v="1721" actId="20577"/>
          <ac:spMkLst>
            <pc:docMk/>
            <pc:sldMk cId="1282872730" sldId="327"/>
            <ac:spMk id="13" creationId="{4258D8D7-02A0-6D1F-E38E-F066C120221E}"/>
          </ac:spMkLst>
        </pc:spChg>
        <pc:spChg chg="add mod">
          <ac:chgData name="Danielle Wilson" userId="3107f124-5ac9-4c71-8cec-b5377b5f5c17" providerId="ADAL" clId="{80FE97BC-D2DD-447A-A67A-BEB610B465A3}" dt="2023-03-16T17:40:52.844" v="1621" actId="1076"/>
          <ac:spMkLst>
            <pc:docMk/>
            <pc:sldMk cId="1282872730" sldId="327"/>
            <ac:spMk id="15" creationId="{C194887F-AC67-EC99-4B18-3AA34B84223E}"/>
          </ac:spMkLst>
        </pc:spChg>
        <pc:picChg chg="del">
          <ac:chgData name="Danielle Wilson" userId="3107f124-5ac9-4c71-8cec-b5377b5f5c17" providerId="ADAL" clId="{80FE97BC-D2DD-447A-A67A-BEB610B465A3}" dt="2023-03-16T17:35:11.639" v="1409" actId="478"/>
          <ac:picMkLst>
            <pc:docMk/>
            <pc:sldMk cId="1282872730" sldId="327"/>
            <ac:picMk id="4" creationId="{00000000-0000-0000-0000-000000000000}"/>
          </ac:picMkLst>
        </pc:picChg>
        <pc:picChg chg="add mod modCrop">
          <ac:chgData name="Danielle Wilson" userId="3107f124-5ac9-4c71-8cec-b5377b5f5c17" providerId="ADAL" clId="{80FE97BC-D2DD-447A-A67A-BEB610B465A3}" dt="2023-03-16T17:42:55.224" v="1645" actId="1076"/>
          <ac:picMkLst>
            <pc:docMk/>
            <pc:sldMk cId="1282872730" sldId="327"/>
            <ac:picMk id="17" creationId="{7E913CD5-C4A1-181A-1913-F140A6126B62}"/>
          </ac:picMkLst>
        </pc:picChg>
        <pc:picChg chg="add del mod modCrop">
          <ac:chgData name="Danielle Wilson" userId="3107f124-5ac9-4c71-8cec-b5377b5f5c17" providerId="ADAL" clId="{80FE97BC-D2DD-447A-A67A-BEB610B465A3}" dt="2023-03-16T17:45:35.873" v="1657" actId="478"/>
          <ac:picMkLst>
            <pc:docMk/>
            <pc:sldMk cId="1282872730" sldId="327"/>
            <ac:picMk id="19" creationId="{5457EFC9-EE9B-B964-E6DD-846AE50F742C}"/>
          </ac:picMkLst>
        </pc:picChg>
        <pc:picChg chg="add mod modCrop">
          <ac:chgData name="Danielle Wilson" userId="3107f124-5ac9-4c71-8cec-b5377b5f5c17" providerId="ADAL" clId="{80FE97BC-D2DD-447A-A67A-BEB610B465A3}" dt="2023-03-16T17:46:10.563" v="1663" actId="1076"/>
          <ac:picMkLst>
            <pc:docMk/>
            <pc:sldMk cId="1282872730" sldId="327"/>
            <ac:picMk id="21" creationId="{BFD612A1-72B6-44C5-E870-AF4C136E1CEA}"/>
          </ac:picMkLst>
        </pc:picChg>
        <pc:picChg chg="add mod">
          <ac:chgData name="Danielle Wilson" userId="3107f124-5ac9-4c71-8cec-b5377b5f5c17" providerId="ADAL" clId="{80FE97BC-D2DD-447A-A67A-BEB610B465A3}" dt="2023-03-16T17:46:45.843" v="1669" actId="14100"/>
          <ac:picMkLst>
            <pc:docMk/>
            <pc:sldMk cId="1282872730" sldId="327"/>
            <ac:picMk id="23" creationId="{E996FF99-CA0F-5377-6E76-C1473FA30B50}"/>
          </ac:picMkLst>
        </pc:picChg>
      </pc:sldChg>
      <pc:sldChg chg="addSp delSp modSp add mod">
        <pc:chgData name="Danielle Wilson" userId="3107f124-5ac9-4c71-8cec-b5377b5f5c17" providerId="ADAL" clId="{80FE97BC-D2DD-447A-A67A-BEB610B465A3}" dt="2023-03-20T20:50:30.760" v="1775" actId="1076"/>
        <pc:sldMkLst>
          <pc:docMk/>
          <pc:sldMk cId="1623839179" sldId="328"/>
        </pc:sldMkLst>
        <pc:spChg chg="mod">
          <ac:chgData name="Danielle Wilson" userId="3107f124-5ac9-4c71-8cec-b5377b5f5c17" providerId="ADAL" clId="{80FE97BC-D2DD-447A-A67A-BEB610B465A3}" dt="2023-03-20T20:50:30.760" v="1775" actId="1076"/>
          <ac:spMkLst>
            <pc:docMk/>
            <pc:sldMk cId="1623839179" sldId="328"/>
            <ac:spMk id="2" creationId="{00000000-0000-0000-0000-000000000000}"/>
          </ac:spMkLst>
        </pc:spChg>
        <pc:spChg chg="add mod ord">
          <ac:chgData name="Danielle Wilson" userId="3107f124-5ac9-4c71-8cec-b5377b5f5c17" providerId="ADAL" clId="{80FE97BC-D2DD-447A-A67A-BEB610B465A3}" dt="2023-03-20T20:50:20.054" v="1772" actId="167"/>
          <ac:spMkLst>
            <pc:docMk/>
            <pc:sldMk cId="1623839179" sldId="328"/>
            <ac:spMk id="3" creationId="{BE5C96B5-6746-5ED9-1B90-22712714008E}"/>
          </ac:spMkLst>
        </pc:spChg>
        <pc:spChg chg="del">
          <ac:chgData name="Danielle Wilson" userId="3107f124-5ac9-4c71-8cec-b5377b5f5c17" providerId="ADAL" clId="{80FE97BC-D2DD-447A-A67A-BEB610B465A3}" dt="2023-03-20T20:49:42.930" v="1766" actId="478"/>
          <ac:spMkLst>
            <pc:docMk/>
            <pc:sldMk cId="1623839179" sldId="328"/>
            <ac:spMk id="5" creationId="{720A2F45-8935-B3ED-5ABB-01826BC2775C}"/>
          </ac:spMkLst>
        </pc:spChg>
      </pc:sldChg>
      <pc:sldChg chg="addSp delSp modSp add mod">
        <pc:chgData name="Danielle Wilson" userId="3107f124-5ac9-4c71-8cec-b5377b5f5c17" providerId="ADAL" clId="{80FE97BC-D2DD-447A-A67A-BEB610B465A3}" dt="2023-03-20T20:57:09.614" v="1786"/>
        <pc:sldMkLst>
          <pc:docMk/>
          <pc:sldMk cId="4254712127" sldId="329"/>
        </pc:sldMkLst>
        <pc:spChg chg="del">
          <ac:chgData name="Danielle Wilson" userId="3107f124-5ac9-4c71-8cec-b5377b5f5c17" providerId="ADAL" clId="{80FE97BC-D2DD-447A-A67A-BEB610B465A3}" dt="2023-03-20T20:57:08.473" v="1785" actId="478"/>
          <ac:spMkLst>
            <pc:docMk/>
            <pc:sldMk cId="4254712127" sldId="329"/>
            <ac:spMk id="5" creationId="{00000000-0000-0000-0000-000000000000}"/>
          </ac:spMkLst>
        </pc:spChg>
        <pc:spChg chg="del">
          <ac:chgData name="Danielle Wilson" userId="3107f124-5ac9-4c71-8cec-b5377b5f5c17" providerId="ADAL" clId="{80FE97BC-D2DD-447A-A67A-BEB610B465A3}" dt="2023-03-20T20:57:06.173" v="1784" actId="478"/>
          <ac:spMkLst>
            <pc:docMk/>
            <pc:sldMk cId="4254712127" sldId="329"/>
            <ac:spMk id="6" creationId="{00000000-0000-0000-0000-000000000000}"/>
          </ac:spMkLst>
        </pc:spChg>
        <pc:spChg chg="mod">
          <ac:chgData name="Danielle Wilson" userId="3107f124-5ac9-4c71-8cec-b5377b5f5c17" providerId="ADAL" clId="{80FE97BC-D2DD-447A-A67A-BEB610B465A3}" dt="2023-03-20T20:56:48.366" v="1783" actId="108"/>
          <ac:spMkLst>
            <pc:docMk/>
            <pc:sldMk cId="4254712127" sldId="329"/>
            <ac:spMk id="7" creationId="{00000000-0000-0000-0000-000000000000}"/>
          </ac:spMkLst>
        </pc:spChg>
        <pc:spChg chg="add mod">
          <ac:chgData name="Danielle Wilson" userId="3107f124-5ac9-4c71-8cec-b5377b5f5c17" providerId="ADAL" clId="{80FE97BC-D2DD-447A-A67A-BEB610B465A3}" dt="2023-03-20T20:57:09.614" v="1786"/>
          <ac:spMkLst>
            <pc:docMk/>
            <pc:sldMk cId="4254712127" sldId="329"/>
            <ac:spMk id="8" creationId="{95A97406-9181-40D9-FD7F-90FCBCD52DF4}"/>
          </ac:spMkLst>
        </pc:spChg>
      </pc:sldChg>
    </pc:docChg>
  </pc:docChgLst>
  <pc:docChgLst>
    <pc:chgData name="Guest User" userId="S::urn:spo:anon#ae37a2de81ef477e9052377a49c4e7be66dcb4b65018fdb664a441be3fb7a9be::" providerId="AD" clId="Web-{E95B485E-12B4-4EB2-BBC1-A65F01801A6A}"/>
    <pc:docChg chg="addSld delSld modSld">
      <pc:chgData name="Guest User" userId="S::urn:spo:anon#ae37a2de81ef477e9052377a49c4e7be66dcb4b65018fdb664a441be3fb7a9be::" providerId="AD" clId="Web-{E95B485E-12B4-4EB2-BBC1-A65F01801A6A}" dt="2023-02-14T17:39:25.870" v="147" actId="14100"/>
      <pc:docMkLst>
        <pc:docMk/>
      </pc:docMkLst>
      <pc:sldChg chg="del">
        <pc:chgData name="Guest User" userId="S::urn:spo:anon#ae37a2de81ef477e9052377a49c4e7be66dcb4b65018fdb664a441be3fb7a9be::" providerId="AD" clId="Web-{E95B485E-12B4-4EB2-BBC1-A65F01801A6A}" dt="2023-02-14T17:02:19.771" v="9"/>
        <pc:sldMkLst>
          <pc:docMk/>
          <pc:sldMk cId="0" sldId="279"/>
        </pc:sldMkLst>
      </pc:sldChg>
      <pc:sldChg chg="addSp delSp modSp">
        <pc:chgData name="Guest User" userId="S::urn:spo:anon#ae37a2de81ef477e9052377a49c4e7be66dcb4b65018fdb664a441be3fb7a9be::" providerId="AD" clId="Web-{E95B485E-12B4-4EB2-BBC1-A65F01801A6A}" dt="2023-02-14T17:22:22.660" v="19" actId="1076"/>
        <pc:sldMkLst>
          <pc:docMk/>
          <pc:sldMk cId="0" sldId="280"/>
        </pc:sldMkLst>
        <pc:spChg chg="mod">
          <ac:chgData name="Guest User" userId="S::urn:spo:anon#ae37a2de81ef477e9052377a49c4e7be66dcb4b65018fdb664a441be3fb7a9be::" providerId="AD" clId="Web-{E95B485E-12B4-4EB2-BBC1-A65F01801A6A}" dt="2023-02-14T17:02:16.568" v="8" actId="20577"/>
          <ac:spMkLst>
            <pc:docMk/>
            <pc:sldMk cId="0" sldId="280"/>
            <ac:spMk id="41" creationId="{C0464A0B-5D03-F2B9-A004-BC1E7DEAF896}"/>
          </ac:spMkLst>
        </pc:spChg>
        <pc:graphicFrameChg chg="del">
          <ac:chgData name="Guest User" userId="S::urn:spo:anon#ae37a2de81ef477e9052377a49c4e7be66dcb4b65018fdb664a441be3fb7a9be::" providerId="AD" clId="Web-{E95B485E-12B4-4EB2-BBC1-A65F01801A6A}" dt="2023-02-14T17:02:23.396" v="10"/>
          <ac:graphicFrameMkLst>
            <pc:docMk/>
            <pc:sldMk cId="0" sldId="280"/>
            <ac:graphicFrameMk id="44" creationId="{B5954C30-74DF-1139-5D5A-09B672D7BD56}"/>
          </ac:graphicFrameMkLst>
        </pc:graphicFrameChg>
        <pc:picChg chg="add del mod">
          <ac:chgData name="Guest User" userId="S::urn:spo:anon#ae37a2de81ef477e9052377a49c4e7be66dcb4b65018fdb664a441be3fb7a9be::" providerId="AD" clId="Web-{E95B485E-12B4-4EB2-BBC1-A65F01801A6A}" dt="2023-02-14T17:08:01.518" v="13"/>
          <ac:picMkLst>
            <pc:docMk/>
            <pc:sldMk cId="0" sldId="280"/>
            <ac:picMk id="7" creationId="{860278BD-A8C3-FD8B-D1E7-E84925A00B62}"/>
          </ac:picMkLst>
        </pc:picChg>
        <pc:picChg chg="add mod">
          <ac:chgData name="Guest User" userId="S::urn:spo:anon#ae37a2de81ef477e9052377a49c4e7be66dcb4b65018fdb664a441be3fb7a9be::" providerId="AD" clId="Web-{E95B485E-12B4-4EB2-BBC1-A65F01801A6A}" dt="2023-02-14T17:22:22.660" v="19" actId="1076"/>
          <ac:picMkLst>
            <pc:docMk/>
            <pc:sldMk cId="0" sldId="280"/>
            <ac:picMk id="8" creationId="{EA6EACBF-D8F0-E86E-B795-A1CCC8705D0E}"/>
          </ac:picMkLst>
        </pc:picChg>
      </pc:sldChg>
      <pc:sldChg chg="addSp modSp">
        <pc:chgData name="Guest User" userId="S::urn:spo:anon#ae37a2de81ef477e9052377a49c4e7be66dcb4b65018fdb664a441be3fb7a9be::" providerId="AD" clId="Web-{E95B485E-12B4-4EB2-BBC1-A65F01801A6A}" dt="2023-02-14T17:27:34.844" v="99" actId="1076"/>
        <pc:sldMkLst>
          <pc:docMk/>
          <pc:sldMk cId="2613319128" sldId="317"/>
        </pc:sldMkLst>
        <pc:spChg chg="add mod">
          <ac:chgData name="Guest User" userId="S::urn:spo:anon#ae37a2de81ef477e9052377a49c4e7be66dcb4b65018fdb664a441be3fb7a9be::" providerId="AD" clId="Web-{E95B485E-12B4-4EB2-BBC1-A65F01801A6A}" dt="2023-02-14T17:25:08.885" v="58" actId="1076"/>
          <ac:spMkLst>
            <pc:docMk/>
            <pc:sldMk cId="2613319128" sldId="317"/>
            <ac:spMk id="8" creationId="{9B88CE4E-D303-D3BF-7250-91157DB0ABBA}"/>
          </ac:spMkLst>
        </pc:spChg>
        <pc:spChg chg="add mod">
          <ac:chgData name="Guest User" userId="S::urn:spo:anon#ae37a2de81ef477e9052377a49c4e7be66dcb4b65018fdb664a441be3fb7a9be::" providerId="AD" clId="Web-{E95B485E-12B4-4EB2-BBC1-A65F01801A6A}" dt="2023-02-14T17:24:28.931" v="45" actId="1076"/>
          <ac:spMkLst>
            <pc:docMk/>
            <pc:sldMk cId="2613319128" sldId="317"/>
            <ac:spMk id="9" creationId="{1F03C97C-E5AD-7E63-1929-C0681999CA48}"/>
          </ac:spMkLst>
        </pc:spChg>
        <pc:spChg chg="add mod">
          <ac:chgData name="Guest User" userId="S::urn:spo:anon#ae37a2de81ef477e9052377a49c4e7be66dcb4b65018fdb664a441be3fb7a9be::" providerId="AD" clId="Web-{E95B485E-12B4-4EB2-BBC1-A65F01801A6A}" dt="2023-02-14T17:25:22.370" v="61" actId="20577"/>
          <ac:spMkLst>
            <pc:docMk/>
            <pc:sldMk cId="2613319128" sldId="317"/>
            <ac:spMk id="10" creationId="{C2CB4425-30EB-766D-2830-DC5BE6B09666}"/>
          </ac:spMkLst>
        </pc:spChg>
        <pc:spChg chg="add mod">
          <ac:chgData name="Guest User" userId="S::urn:spo:anon#ae37a2de81ef477e9052377a49c4e7be66dcb4b65018fdb664a441be3fb7a9be::" providerId="AD" clId="Web-{E95B485E-12B4-4EB2-BBC1-A65F01801A6A}" dt="2023-02-14T17:25:39.105" v="73" actId="1076"/>
          <ac:spMkLst>
            <pc:docMk/>
            <pc:sldMk cId="2613319128" sldId="317"/>
            <ac:spMk id="11" creationId="{B79109B3-688E-5127-529A-8E8DACF5FDDC}"/>
          </ac:spMkLst>
        </pc:spChg>
        <pc:spChg chg="add mod">
          <ac:chgData name="Guest User" userId="S::urn:spo:anon#ae37a2de81ef477e9052377a49c4e7be66dcb4b65018fdb664a441be3fb7a9be::" providerId="AD" clId="Web-{E95B485E-12B4-4EB2-BBC1-A65F01801A6A}" dt="2023-02-14T17:26:46.076" v="86" actId="14100"/>
          <ac:spMkLst>
            <pc:docMk/>
            <pc:sldMk cId="2613319128" sldId="317"/>
            <ac:spMk id="12" creationId="{05219A77-D6D4-9B6A-A5CF-545BEC7F83B9}"/>
          </ac:spMkLst>
        </pc:spChg>
        <pc:spChg chg="add mod">
          <ac:chgData name="Guest User" userId="S::urn:spo:anon#ae37a2de81ef477e9052377a49c4e7be66dcb4b65018fdb664a441be3fb7a9be::" providerId="AD" clId="Web-{E95B485E-12B4-4EB2-BBC1-A65F01801A6A}" dt="2023-02-14T17:27:34.844" v="99" actId="1076"/>
          <ac:spMkLst>
            <pc:docMk/>
            <pc:sldMk cId="2613319128" sldId="317"/>
            <ac:spMk id="13" creationId="{BD3B7436-489E-908C-8AC0-9449B6DDA05C}"/>
          </ac:spMkLst>
        </pc:spChg>
        <pc:spChg chg="mod">
          <ac:chgData name="Guest User" userId="S::urn:spo:anon#ae37a2de81ef477e9052377a49c4e7be66dcb4b65018fdb664a441be3fb7a9be::" providerId="AD" clId="Web-{E95B485E-12B4-4EB2-BBC1-A65F01801A6A}" dt="2023-02-14T17:24:20.930" v="44"/>
          <ac:spMkLst>
            <pc:docMk/>
            <pc:sldMk cId="2613319128" sldId="317"/>
            <ac:spMk id="66" creationId="{9B41B3BC-EBC4-BBFD-776C-D02A3FAE8DCE}"/>
          </ac:spMkLst>
        </pc:spChg>
        <pc:spChg chg="mod">
          <ac:chgData name="Guest User" userId="S::urn:spo:anon#ae37a2de81ef477e9052377a49c4e7be66dcb4b65018fdb664a441be3fb7a9be::" providerId="AD" clId="Web-{E95B485E-12B4-4EB2-BBC1-A65F01801A6A}" dt="2023-02-14T17:24:07.289" v="38" actId="1076"/>
          <ac:spMkLst>
            <pc:docMk/>
            <pc:sldMk cId="2613319128" sldId="317"/>
            <ac:spMk id="70" creationId="{F6C79725-9662-56D3-A627-9675023CA8FA}"/>
          </ac:spMkLst>
        </pc:spChg>
      </pc:sldChg>
      <pc:sldChg chg="add replId">
        <pc:chgData name="Guest User" userId="S::urn:spo:anon#ae37a2de81ef477e9052377a49c4e7be66dcb4b65018fdb664a441be3fb7a9be::" providerId="AD" clId="Web-{E95B485E-12B4-4EB2-BBC1-A65F01801A6A}" dt="2023-02-14T17:02:04.833" v="0"/>
        <pc:sldMkLst>
          <pc:docMk/>
          <pc:sldMk cId="419829128" sldId="320"/>
        </pc:sldMkLst>
      </pc:sldChg>
      <pc:sldChg chg="addSp delSp modSp add replId">
        <pc:chgData name="Guest User" userId="S::urn:spo:anon#ae37a2de81ef477e9052377a49c4e7be66dcb4b65018fdb664a441be3fb7a9be::" providerId="AD" clId="Web-{E95B485E-12B4-4EB2-BBC1-A65F01801A6A}" dt="2023-02-14T17:39:25.870" v="147" actId="14100"/>
        <pc:sldMkLst>
          <pc:docMk/>
          <pc:sldMk cId="1986045114" sldId="321"/>
        </pc:sldMkLst>
        <pc:spChg chg="mod">
          <ac:chgData name="Guest User" userId="S::urn:spo:anon#ae37a2de81ef477e9052377a49c4e7be66dcb4b65018fdb664a441be3fb7a9be::" providerId="AD" clId="Web-{E95B485E-12B4-4EB2-BBC1-A65F01801A6A}" dt="2023-02-14T17:32:17.464" v="110" actId="20577"/>
          <ac:spMkLst>
            <pc:docMk/>
            <pc:sldMk cId="1986045114" sldId="321"/>
            <ac:spMk id="41" creationId="{C0464A0B-5D03-F2B9-A004-BC1E7DEAF896}"/>
          </ac:spMkLst>
        </pc:spChg>
        <pc:picChg chg="add del mod">
          <ac:chgData name="Guest User" userId="S::urn:spo:anon#ae37a2de81ef477e9052377a49c4e7be66dcb4b65018fdb664a441be3fb7a9be::" providerId="AD" clId="Web-{E95B485E-12B4-4EB2-BBC1-A65F01801A6A}" dt="2023-02-14T17:38:52.416" v="144"/>
          <ac:picMkLst>
            <pc:docMk/>
            <pc:sldMk cId="1986045114" sldId="321"/>
            <ac:picMk id="7" creationId="{36E2E449-C67A-E8EE-E554-CFA7D6461343}"/>
          </ac:picMkLst>
        </pc:picChg>
        <pc:picChg chg="del">
          <ac:chgData name="Guest User" userId="S::urn:spo:anon#ae37a2de81ef477e9052377a49c4e7be66dcb4b65018fdb664a441be3fb7a9be::" providerId="AD" clId="Web-{E95B485E-12B4-4EB2-BBC1-A65F01801A6A}" dt="2023-02-14T17:32:02.010" v="100"/>
          <ac:picMkLst>
            <pc:docMk/>
            <pc:sldMk cId="1986045114" sldId="321"/>
            <ac:picMk id="8" creationId="{EA6EACBF-D8F0-E86E-B795-A1CCC8705D0E}"/>
          </ac:picMkLst>
        </pc:picChg>
        <pc:picChg chg="add mod">
          <ac:chgData name="Guest User" userId="S::urn:spo:anon#ae37a2de81ef477e9052377a49c4e7be66dcb4b65018fdb664a441be3fb7a9be::" providerId="AD" clId="Web-{E95B485E-12B4-4EB2-BBC1-A65F01801A6A}" dt="2023-02-14T17:39:25.870" v="147" actId="14100"/>
          <ac:picMkLst>
            <pc:docMk/>
            <pc:sldMk cId="1986045114" sldId="321"/>
            <ac:picMk id="9" creationId="{9BFEC195-907B-312E-2FEB-355D0CED3F29}"/>
          </ac:picMkLst>
        </pc:picChg>
      </pc:sldChg>
      <pc:sldChg chg="addSp delSp modSp add replId">
        <pc:chgData name="Guest User" userId="S::urn:spo:anon#ae37a2de81ef477e9052377a49c4e7be66dcb4b65018fdb664a441be3fb7a9be::" providerId="AD" clId="Web-{E95B485E-12B4-4EB2-BBC1-A65F01801A6A}" dt="2023-02-14T17:38:38.619" v="143" actId="20577"/>
        <pc:sldMkLst>
          <pc:docMk/>
          <pc:sldMk cId="1631891380" sldId="322"/>
        </pc:sldMkLst>
        <pc:spChg chg="mod">
          <ac:chgData name="Guest User" userId="S::urn:spo:anon#ae37a2de81ef477e9052377a49c4e7be66dcb4b65018fdb664a441be3fb7a9be::" providerId="AD" clId="Web-{E95B485E-12B4-4EB2-BBC1-A65F01801A6A}" dt="2023-02-14T17:38:38.619" v="143" actId="20577"/>
          <ac:spMkLst>
            <pc:docMk/>
            <pc:sldMk cId="1631891380" sldId="322"/>
            <ac:spMk id="41" creationId="{C0464A0B-5D03-F2B9-A004-BC1E7DEAF896}"/>
          </ac:spMkLst>
        </pc:spChg>
        <pc:picChg chg="del">
          <ac:chgData name="Guest User" userId="S::urn:spo:anon#ae37a2de81ef477e9052377a49c4e7be66dcb4b65018fdb664a441be3fb7a9be::" providerId="AD" clId="Web-{E95B485E-12B4-4EB2-BBC1-A65F01801A6A}" dt="2023-02-14T17:35:07.454" v="130"/>
          <ac:picMkLst>
            <pc:docMk/>
            <pc:sldMk cId="1631891380" sldId="322"/>
            <ac:picMk id="7" creationId="{36E2E449-C67A-E8EE-E554-CFA7D6461343}"/>
          </ac:picMkLst>
        </pc:picChg>
        <pc:picChg chg="add mod">
          <ac:chgData name="Guest User" userId="S::urn:spo:anon#ae37a2de81ef477e9052377a49c4e7be66dcb4b65018fdb664a441be3fb7a9be::" providerId="AD" clId="Web-{E95B485E-12B4-4EB2-BBC1-A65F01801A6A}" dt="2023-02-14T17:38:05.524" v="135" actId="14100"/>
          <ac:picMkLst>
            <pc:docMk/>
            <pc:sldMk cId="1631891380" sldId="322"/>
            <ac:picMk id="8" creationId="{C6DD271B-FB87-D312-E356-25FDFFC47BA7}"/>
          </ac:picMkLst>
        </pc:picChg>
      </pc:sldChg>
    </pc:docChg>
  </pc:docChgLst>
  <pc:docChgLst>
    <pc:chgData name="Guest User" userId="S::urn:spo:anon#ae37a2de81ef477e9052377a49c4e7be66dcb4b65018fdb664a441be3fb7a9be::" providerId="AD" clId="Web-{F242A7F2-0C05-4361-AA6D-2288A39A7EF2}"/>
    <pc:docChg chg="addSld modSld">
      <pc:chgData name="Guest User" userId="S::urn:spo:anon#ae37a2de81ef477e9052377a49c4e7be66dcb4b65018fdb664a441be3fb7a9be::" providerId="AD" clId="Web-{F242A7F2-0C05-4361-AA6D-2288A39A7EF2}" dt="2023-02-14T17:01:42.124" v="558" actId="1076"/>
      <pc:docMkLst>
        <pc:docMk/>
      </pc:docMkLst>
      <pc:sldChg chg="addSp modSp">
        <pc:chgData name="Guest User" userId="S::urn:spo:anon#ae37a2de81ef477e9052377a49c4e7be66dcb4b65018fdb664a441be3fb7a9be::" providerId="AD" clId="Web-{F242A7F2-0C05-4361-AA6D-2288A39A7EF2}" dt="2023-02-14T16:29:19.470" v="39" actId="14100"/>
        <pc:sldMkLst>
          <pc:docMk/>
          <pc:sldMk cId="0" sldId="263"/>
        </pc:sldMkLst>
        <pc:spChg chg="mod">
          <ac:chgData name="Guest User" userId="S::urn:spo:anon#ae37a2de81ef477e9052377a49c4e7be66dcb4b65018fdb664a441be3fb7a9be::" providerId="AD" clId="Web-{F242A7F2-0C05-4361-AA6D-2288A39A7EF2}" dt="2023-02-14T16:28:32.828" v="30" actId="20577"/>
          <ac:spMkLst>
            <pc:docMk/>
            <pc:sldMk cId="0" sldId="263"/>
            <ac:spMk id="38" creationId="{00000000-0000-0000-0000-000000000000}"/>
          </ac:spMkLst>
        </pc:spChg>
        <pc:spChg chg="add mod">
          <ac:chgData name="Guest User" userId="S::urn:spo:anon#ae37a2de81ef477e9052377a49c4e7be66dcb4b65018fdb664a441be3fb7a9be::" providerId="AD" clId="Web-{F242A7F2-0C05-4361-AA6D-2288A39A7EF2}" dt="2023-02-14T16:29:19.470" v="39" actId="14100"/>
          <ac:spMkLst>
            <pc:docMk/>
            <pc:sldMk cId="0" sldId="263"/>
            <ac:spMk id="40" creationId="{6C0E5262-E0A3-EE66-9503-47BAB75B7BE8}"/>
          </ac:spMkLst>
        </pc:spChg>
      </pc:sldChg>
      <pc:sldChg chg="modSp">
        <pc:chgData name="Guest User" userId="S::urn:spo:anon#ae37a2de81ef477e9052377a49c4e7be66dcb4b65018fdb664a441be3fb7a9be::" providerId="AD" clId="Web-{F242A7F2-0C05-4361-AA6D-2288A39A7EF2}" dt="2023-02-14T17:01:42.124" v="558" actId="1076"/>
        <pc:sldMkLst>
          <pc:docMk/>
          <pc:sldMk cId="1707456188" sldId="315"/>
        </pc:sldMkLst>
        <pc:spChg chg="mod">
          <ac:chgData name="Guest User" userId="S::urn:spo:anon#ae37a2de81ef477e9052377a49c4e7be66dcb4b65018fdb664a441be3fb7a9be::" providerId="AD" clId="Web-{F242A7F2-0C05-4361-AA6D-2288A39A7EF2}" dt="2023-02-14T17:01:42.124" v="558" actId="1076"/>
          <ac:spMkLst>
            <pc:docMk/>
            <pc:sldMk cId="1707456188" sldId="315"/>
            <ac:spMk id="8" creationId="{A4929407-1B4F-6AAB-D067-156C2C00FBD4}"/>
          </ac:spMkLst>
        </pc:spChg>
        <pc:spChg chg="mod">
          <ac:chgData name="Guest User" userId="S::urn:spo:anon#ae37a2de81ef477e9052377a49c4e7be66dcb4b65018fdb664a441be3fb7a9be::" providerId="AD" clId="Web-{F242A7F2-0C05-4361-AA6D-2288A39A7EF2}" dt="2023-02-14T17:01:42.108" v="557" actId="1076"/>
          <ac:spMkLst>
            <pc:docMk/>
            <pc:sldMk cId="1707456188" sldId="315"/>
            <ac:spMk id="9" creationId="{E34E85AB-1810-96C1-03DF-A04A09F9DF7E}"/>
          </ac:spMkLst>
        </pc:spChg>
      </pc:sldChg>
      <pc:sldChg chg="modSp">
        <pc:chgData name="Guest User" userId="S::urn:spo:anon#ae37a2de81ef477e9052377a49c4e7be66dcb4b65018fdb664a441be3fb7a9be::" providerId="AD" clId="Web-{F242A7F2-0C05-4361-AA6D-2288A39A7EF2}" dt="2023-02-14T17:01:24.779" v="556"/>
        <pc:sldMkLst>
          <pc:docMk/>
          <pc:sldMk cId="3966890169" sldId="316"/>
        </pc:sldMkLst>
        <pc:spChg chg="mod">
          <ac:chgData name="Guest User" userId="S::urn:spo:anon#ae37a2de81ef477e9052377a49c4e7be66dcb4b65018fdb664a441be3fb7a9be::" providerId="AD" clId="Web-{F242A7F2-0C05-4361-AA6D-2288A39A7EF2}" dt="2023-02-14T17:01:24.779" v="556"/>
          <ac:spMkLst>
            <pc:docMk/>
            <pc:sldMk cId="3966890169" sldId="316"/>
            <ac:spMk id="9" creationId="{E34E85AB-1810-96C1-03DF-A04A09F9DF7E}"/>
          </ac:spMkLst>
        </pc:spChg>
      </pc:sldChg>
      <pc:sldChg chg="addSp delSp modSp add replId">
        <pc:chgData name="Guest User" userId="S::urn:spo:anon#ae37a2de81ef477e9052377a49c4e7be66dcb4b65018fdb664a441be3fb7a9be::" providerId="AD" clId="Web-{F242A7F2-0C05-4361-AA6D-2288A39A7EF2}" dt="2023-02-14T16:50:22.978" v="237" actId="20577"/>
        <pc:sldMkLst>
          <pc:docMk/>
          <pc:sldMk cId="375962017" sldId="318"/>
        </pc:sldMkLst>
        <pc:spChg chg="mod">
          <ac:chgData name="Guest User" userId="S::urn:spo:anon#ae37a2de81ef477e9052377a49c4e7be66dcb4b65018fdb664a441be3fb7a9be::" providerId="AD" clId="Web-{F242A7F2-0C05-4361-AA6D-2288A39A7EF2}" dt="2023-02-14T16:50:22.978" v="237" actId="20577"/>
          <ac:spMkLst>
            <pc:docMk/>
            <pc:sldMk cId="375962017" sldId="318"/>
            <ac:spMk id="38" creationId="{00000000-0000-0000-0000-000000000000}"/>
          </ac:spMkLst>
        </pc:spChg>
        <pc:spChg chg="add mod">
          <ac:chgData name="Guest User" userId="S::urn:spo:anon#ae37a2de81ef477e9052377a49c4e7be66dcb4b65018fdb664a441be3fb7a9be::" providerId="AD" clId="Web-{F242A7F2-0C05-4361-AA6D-2288A39A7EF2}" dt="2023-02-14T16:44:02.810" v="214"/>
          <ac:spMkLst>
            <pc:docMk/>
            <pc:sldMk cId="375962017" sldId="318"/>
            <ac:spMk id="41" creationId="{37797A92-F4A9-C1B2-5EFE-5D6A6A2A42A8}"/>
          </ac:spMkLst>
        </pc:spChg>
        <pc:grpChg chg="del">
          <ac:chgData name="Guest User" userId="S::urn:spo:anon#ae37a2de81ef477e9052377a49c4e7be66dcb4b65018fdb664a441be3fb7a9be::" providerId="AD" clId="Web-{F242A7F2-0C05-4361-AA6D-2288A39A7EF2}" dt="2023-02-14T16:26:15.371" v="1"/>
          <ac:grpSpMkLst>
            <pc:docMk/>
            <pc:sldMk cId="375962017" sldId="318"/>
            <ac:grpSpMk id="7" creationId="{00000000-0000-0000-0000-000000000000}"/>
          </ac:grpSpMkLst>
        </pc:grpChg>
        <pc:picChg chg="add mod ord">
          <ac:chgData name="Guest User" userId="S::urn:spo:anon#ae37a2de81ef477e9052377a49c4e7be66dcb4b65018fdb664a441be3fb7a9be::" providerId="AD" clId="Web-{F242A7F2-0C05-4361-AA6D-2288A39A7EF2}" dt="2023-02-14T16:43:07.980" v="186"/>
          <ac:picMkLst>
            <pc:docMk/>
            <pc:sldMk cId="375962017" sldId="318"/>
            <ac:picMk id="40" creationId="{F295B4F8-EC32-BBB8-85FA-C5FC1D41A978}"/>
          </ac:picMkLst>
        </pc:picChg>
      </pc:sldChg>
      <pc:sldChg chg="addSp delSp modSp add replId">
        <pc:chgData name="Guest User" userId="S::urn:spo:anon#ae37a2de81ef477e9052377a49c4e7be66dcb4b65018fdb664a441be3fb7a9be::" providerId="AD" clId="Web-{F242A7F2-0C05-4361-AA6D-2288A39A7EF2}" dt="2023-02-14T16:49:57.336" v="233" actId="14100"/>
        <pc:sldMkLst>
          <pc:docMk/>
          <pc:sldMk cId="1947464678" sldId="319"/>
        </pc:sldMkLst>
        <pc:spChg chg="del mod">
          <ac:chgData name="Guest User" userId="S::urn:spo:anon#ae37a2de81ef477e9052377a49c4e7be66dcb4b65018fdb664a441be3fb7a9be::" providerId="AD" clId="Web-{F242A7F2-0C05-4361-AA6D-2288A39A7EF2}" dt="2023-02-14T16:42:36.713" v="179"/>
          <ac:spMkLst>
            <pc:docMk/>
            <pc:sldMk cId="1947464678" sldId="319"/>
            <ac:spMk id="32" creationId="{00000000-0000-0000-0000-000000000000}"/>
          </ac:spMkLst>
        </pc:spChg>
        <pc:spChg chg="del mod">
          <ac:chgData name="Guest User" userId="S::urn:spo:anon#ae37a2de81ef477e9052377a49c4e7be66dcb4b65018fdb664a441be3fb7a9be::" providerId="AD" clId="Web-{F242A7F2-0C05-4361-AA6D-2288A39A7EF2}" dt="2023-02-14T16:42:41.495" v="181"/>
          <ac:spMkLst>
            <pc:docMk/>
            <pc:sldMk cId="1947464678" sldId="319"/>
            <ac:spMk id="33" creationId="{00000000-0000-0000-0000-000000000000}"/>
          </ac:spMkLst>
        </pc:spChg>
        <pc:spChg chg="del mod">
          <ac:chgData name="Guest User" userId="S::urn:spo:anon#ae37a2de81ef477e9052377a49c4e7be66dcb4b65018fdb664a441be3fb7a9be::" providerId="AD" clId="Web-{F242A7F2-0C05-4361-AA6D-2288A39A7EF2}" dt="2023-02-14T16:42:34.854" v="178"/>
          <ac:spMkLst>
            <pc:docMk/>
            <pc:sldMk cId="1947464678" sldId="319"/>
            <ac:spMk id="34" creationId="{00000000-0000-0000-0000-000000000000}"/>
          </ac:spMkLst>
        </pc:spChg>
        <pc:spChg chg="del mod">
          <ac:chgData name="Guest User" userId="S::urn:spo:anon#ae37a2de81ef477e9052377a49c4e7be66dcb4b65018fdb664a441be3fb7a9be::" providerId="AD" clId="Web-{F242A7F2-0C05-4361-AA6D-2288A39A7EF2}" dt="2023-02-14T16:42:39.526" v="180"/>
          <ac:spMkLst>
            <pc:docMk/>
            <pc:sldMk cId="1947464678" sldId="319"/>
            <ac:spMk id="35" creationId="{00000000-0000-0000-0000-000000000000}"/>
          </ac:spMkLst>
        </pc:spChg>
        <pc:spChg chg="del mod">
          <ac:chgData name="Guest User" userId="S::urn:spo:anon#ae37a2de81ef477e9052377a49c4e7be66dcb4b65018fdb664a441be3fb7a9be::" providerId="AD" clId="Web-{F242A7F2-0C05-4361-AA6D-2288A39A7EF2}" dt="2023-02-14T16:42:32.885" v="177"/>
          <ac:spMkLst>
            <pc:docMk/>
            <pc:sldMk cId="1947464678" sldId="319"/>
            <ac:spMk id="36" creationId="{00000000-0000-0000-0000-000000000000}"/>
          </ac:spMkLst>
        </pc:spChg>
        <pc:spChg chg="del mod">
          <ac:chgData name="Guest User" userId="S::urn:spo:anon#ae37a2de81ef477e9052377a49c4e7be66dcb4b65018fdb664a441be3fb7a9be::" providerId="AD" clId="Web-{F242A7F2-0C05-4361-AA6D-2288A39A7EF2}" dt="2023-02-14T16:39:58.084" v="155"/>
          <ac:spMkLst>
            <pc:docMk/>
            <pc:sldMk cId="1947464678" sldId="319"/>
            <ac:spMk id="38" creationId="{00000000-0000-0000-0000-000000000000}"/>
          </ac:spMkLst>
        </pc:spChg>
        <pc:picChg chg="add del mod ord">
          <ac:chgData name="Guest User" userId="S::urn:spo:anon#ae37a2de81ef477e9052377a49c4e7be66dcb4b65018fdb664a441be3fb7a9be::" providerId="AD" clId="Web-{F242A7F2-0C05-4361-AA6D-2288A39A7EF2}" dt="2023-02-14T16:48:11.333" v="215"/>
          <ac:picMkLst>
            <pc:docMk/>
            <pc:sldMk cId="1947464678" sldId="319"/>
            <ac:picMk id="7" creationId="{AF578D60-0F67-7A27-116F-A442CBB8AF0C}"/>
          </ac:picMkLst>
        </pc:picChg>
        <pc:picChg chg="add del mod">
          <ac:chgData name="Guest User" userId="S::urn:spo:anon#ae37a2de81ef477e9052377a49c4e7be66dcb4b65018fdb664a441be3fb7a9be::" providerId="AD" clId="Web-{F242A7F2-0C05-4361-AA6D-2288A39A7EF2}" dt="2023-02-14T16:49:57.336" v="233" actId="14100"/>
          <ac:picMkLst>
            <pc:docMk/>
            <pc:sldMk cId="1947464678" sldId="319"/>
            <ac:picMk id="8" creationId="{AD631F5C-E5D4-BF2D-6ED1-3D47BEB3DDC1}"/>
          </ac:picMkLst>
        </pc:picChg>
        <pc:picChg chg="add del mod">
          <ac:chgData name="Guest User" userId="S::urn:spo:anon#ae37a2de81ef477e9052377a49c4e7be66dcb4b65018fdb664a441be3fb7a9be::" providerId="AD" clId="Web-{F242A7F2-0C05-4361-AA6D-2288A39A7EF2}" dt="2023-02-14T16:48:55.881" v="225"/>
          <ac:picMkLst>
            <pc:docMk/>
            <pc:sldMk cId="1947464678" sldId="319"/>
            <ac:picMk id="9" creationId="{D153DED2-420D-3F55-B9D3-3DC83A238CB8}"/>
          </ac:picMkLst>
        </pc:picChg>
        <pc:picChg chg="add mod ord">
          <ac:chgData name="Guest User" userId="S::urn:spo:anon#ae37a2de81ef477e9052377a49c4e7be66dcb4b65018fdb664a441be3fb7a9be::" providerId="AD" clId="Web-{F242A7F2-0C05-4361-AA6D-2288A39A7EF2}" dt="2023-02-14T16:48:23.583" v="220"/>
          <ac:picMkLst>
            <pc:docMk/>
            <pc:sldMk cId="1947464678" sldId="319"/>
            <ac:picMk id="10" creationId="{05D51390-FE38-4D50-4AB4-05D5EE6C913F}"/>
          </ac:picMkLst>
        </pc:picChg>
        <pc:picChg chg="add mod">
          <ac:chgData name="Guest User" userId="S::urn:spo:anon#ae37a2de81ef477e9052377a49c4e7be66dcb4b65018fdb664a441be3fb7a9be::" providerId="AD" clId="Web-{F242A7F2-0C05-4361-AA6D-2288A39A7EF2}" dt="2023-02-14T16:49:50.774" v="231" actId="1076"/>
          <ac:picMkLst>
            <pc:docMk/>
            <pc:sldMk cId="1947464678" sldId="319"/>
            <ac:picMk id="11" creationId="{5AEE7592-301F-D238-2DF7-8DFD16E63CE3}"/>
          </ac:picMkLst>
        </pc:picChg>
        <pc:picChg chg="del">
          <ac:chgData name="Guest User" userId="S::urn:spo:anon#ae37a2de81ef477e9052377a49c4e7be66dcb4b65018fdb664a441be3fb7a9be::" providerId="AD" clId="Web-{F242A7F2-0C05-4361-AA6D-2288A39A7EF2}" dt="2023-02-14T16:37:58.533" v="144"/>
          <ac:picMkLst>
            <pc:docMk/>
            <pc:sldMk cId="1947464678" sldId="319"/>
            <ac:picMk id="40" creationId="{F295B4F8-EC32-BBB8-85FA-C5FC1D41A978}"/>
          </ac:picMkLst>
        </pc:picChg>
      </pc:sldChg>
    </pc:docChg>
  </pc:docChgLst>
  <pc:docChgLst>
    <pc:chgData name="Guest User" userId="S::urn:spo:anon#ae37a2de81ef477e9052377a49c4e7be66dcb4b65018fdb664a441be3fb7a9be::" providerId="AD" clId="Web-{6E825417-3A21-69C9-B28E-D53D848F83FA}"/>
    <pc:docChg chg="modSld sldOrd">
      <pc:chgData name="Guest User" userId="S::urn:spo:anon#ae37a2de81ef477e9052377a49c4e7be66dcb4b65018fdb664a441be3fb7a9be::" providerId="AD" clId="Web-{6E825417-3A21-69C9-B28E-D53D848F83FA}" dt="2023-02-14T16:15:05.994" v="841" actId="20577"/>
      <pc:docMkLst>
        <pc:docMk/>
      </pc:docMkLst>
      <pc:sldChg chg="modSp">
        <pc:chgData name="Guest User" userId="S::urn:spo:anon#ae37a2de81ef477e9052377a49c4e7be66dcb4b65018fdb664a441be3fb7a9be::" providerId="AD" clId="Web-{6E825417-3A21-69C9-B28E-D53D848F83FA}" dt="2023-02-14T15:37:41.404" v="551" actId="1076"/>
        <pc:sldMkLst>
          <pc:docMk/>
          <pc:sldMk cId="0" sldId="257"/>
        </pc:sldMkLst>
        <pc:spChg chg="mod">
          <ac:chgData name="Guest User" userId="S::urn:spo:anon#ae37a2de81ef477e9052377a49c4e7be66dcb4b65018fdb664a441be3fb7a9be::" providerId="AD" clId="Web-{6E825417-3A21-69C9-B28E-D53D848F83FA}" dt="2023-02-14T15:37:41.404" v="551" actId="1076"/>
          <ac:spMkLst>
            <pc:docMk/>
            <pc:sldMk cId="0" sldId="257"/>
            <ac:spMk id="9" creationId="{2C8C623E-697E-D098-432F-C0A8C66F68E3}"/>
          </ac:spMkLst>
        </pc:spChg>
      </pc:sldChg>
      <pc:sldChg chg="modSp">
        <pc:chgData name="Guest User" userId="S::urn:spo:anon#ae37a2de81ef477e9052377a49c4e7be66dcb4b65018fdb664a441be3fb7a9be::" providerId="AD" clId="Web-{6E825417-3A21-69C9-B28E-D53D848F83FA}" dt="2023-02-14T15:40:31.751" v="558"/>
        <pc:sldMkLst>
          <pc:docMk/>
          <pc:sldMk cId="0" sldId="269"/>
        </pc:sldMkLst>
        <pc:picChg chg="mod modCrop">
          <ac:chgData name="Guest User" userId="S::urn:spo:anon#ae37a2de81ef477e9052377a49c4e7be66dcb4b65018fdb664a441be3fb7a9be::" providerId="AD" clId="Web-{6E825417-3A21-69C9-B28E-D53D848F83FA}" dt="2023-02-14T15:40:31.751" v="558"/>
          <ac:picMkLst>
            <pc:docMk/>
            <pc:sldMk cId="0" sldId="269"/>
            <ac:picMk id="10" creationId="{5133B58A-1252-E450-895C-4627D12E7357}"/>
          </ac:picMkLst>
        </pc:picChg>
      </pc:sldChg>
      <pc:sldChg chg="modSp ord">
        <pc:chgData name="Guest User" userId="S::urn:spo:anon#ae37a2de81ef477e9052377a49c4e7be66dcb4b65018fdb664a441be3fb7a9be::" providerId="AD" clId="Web-{6E825417-3A21-69C9-B28E-D53D848F83FA}" dt="2023-02-14T15:51:09.669" v="565"/>
        <pc:sldMkLst>
          <pc:docMk/>
          <pc:sldMk cId="1680161186" sldId="292"/>
        </pc:sldMkLst>
        <pc:spChg chg="mod">
          <ac:chgData name="Guest User" userId="S::urn:spo:anon#ae37a2de81ef477e9052377a49c4e7be66dcb4b65018fdb664a441be3fb7a9be::" providerId="AD" clId="Web-{6E825417-3A21-69C9-B28E-D53D848F83FA}" dt="2023-02-14T15:38:20.186" v="553" actId="20577"/>
          <ac:spMkLst>
            <pc:docMk/>
            <pc:sldMk cId="1680161186" sldId="292"/>
            <ac:spMk id="8" creationId="{00000000-0000-0000-0000-000000000000}"/>
          </ac:spMkLst>
        </pc:spChg>
      </pc:sldChg>
      <pc:sldChg chg="addSp modSp">
        <pc:chgData name="Guest User" userId="S::urn:spo:anon#ae37a2de81ef477e9052377a49c4e7be66dcb4b65018fdb664a441be3fb7a9be::" providerId="AD" clId="Web-{6E825417-3A21-69C9-B28E-D53D848F83FA}" dt="2023-02-14T15:31:10.756" v="167" actId="1076"/>
        <pc:sldMkLst>
          <pc:docMk/>
          <pc:sldMk cId="120397615" sldId="293"/>
        </pc:sldMkLst>
        <pc:spChg chg="add mod">
          <ac:chgData name="Guest User" userId="S::urn:spo:anon#ae37a2de81ef477e9052377a49c4e7be66dcb4b65018fdb664a441be3fb7a9be::" providerId="AD" clId="Web-{6E825417-3A21-69C9-B28E-D53D848F83FA}" dt="2023-02-14T15:31:10.756" v="167" actId="1076"/>
          <ac:spMkLst>
            <pc:docMk/>
            <pc:sldMk cId="120397615" sldId="293"/>
            <ac:spMk id="3" creationId="{0D9C8992-DC20-0F0F-5F60-2073378C1F04}"/>
          </ac:spMkLst>
        </pc:spChg>
        <pc:picChg chg="mod">
          <ac:chgData name="Guest User" userId="S::urn:spo:anon#ae37a2de81ef477e9052377a49c4e7be66dcb4b65018fdb664a441be3fb7a9be::" providerId="AD" clId="Web-{6E825417-3A21-69C9-B28E-D53D848F83FA}" dt="2023-02-14T15:31:08.381" v="166" actId="1076"/>
          <ac:picMkLst>
            <pc:docMk/>
            <pc:sldMk cId="120397615" sldId="293"/>
            <ac:picMk id="10" creationId="{756F3671-B7CE-F058-F2D4-2B9D7C30F0A9}"/>
          </ac:picMkLst>
        </pc:picChg>
      </pc:sldChg>
      <pc:sldChg chg="modSp">
        <pc:chgData name="Guest User" userId="S::urn:spo:anon#ae37a2de81ef477e9052377a49c4e7be66dcb4b65018fdb664a441be3fb7a9be::" providerId="AD" clId="Web-{6E825417-3A21-69C9-B28E-D53D848F83FA}" dt="2023-02-14T15:41:53.424" v="561"/>
        <pc:sldMkLst>
          <pc:docMk/>
          <pc:sldMk cId="307512543" sldId="303"/>
        </pc:sldMkLst>
        <pc:picChg chg="mod modCrop">
          <ac:chgData name="Guest User" userId="S::urn:spo:anon#ae37a2de81ef477e9052377a49c4e7be66dcb4b65018fdb664a441be3fb7a9be::" providerId="AD" clId="Web-{6E825417-3A21-69C9-B28E-D53D848F83FA}" dt="2023-02-14T15:41:53.424" v="561"/>
          <ac:picMkLst>
            <pc:docMk/>
            <pc:sldMk cId="307512543" sldId="303"/>
            <ac:picMk id="10" creationId="{5133B58A-1252-E450-895C-4627D12E7357}"/>
          </ac:picMkLst>
        </pc:picChg>
      </pc:sldChg>
      <pc:sldChg chg="addSp delSp modSp">
        <pc:chgData name="Guest User" userId="S::urn:spo:anon#ae37a2de81ef477e9052377a49c4e7be66dcb4b65018fdb664a441be3fb7a9be::" providerId="AD" clId="Web-{6E825417-3A21-69C9-B28E-D53D848F83FA}" dt="2023-02-14T16:15:05.994" v="841" actId="20577"/>
        <pc:sldMkLst>
          <pc:docMk/>
          <pc:sldMk cId="3966890169" sldId="316"/>
        </pc:sldMkLst>
        <pc:spChg chg="del mod">
          <ac:chgData name="Guest User" userId="S::urn:spo:anon#ae37a2de81ef477e9052377a49c4e7be66dcb4b65018fdb664a441be3fb7a9be::" providerId="AD" clId="Web-{6E825417-3A21-69C9-B28E-D53D848F83FA}" dt="2023-02-14T15:57:29.208" v="599"/>
          <ac:spMkLst>
            <pc:docMk/>
            <pc:sldMk cId="3966890169" sldId="316"/>
            <ac:spMk id="8" creationId="{A4929407-1B4F-6AAB-D067-156C2C00FBD4}"/>
          </ac:spMkLst>
        </pc:spChg>
        <pc:spChg chg="mod">
          <ac:chgData name="Guest User" userId="S::urn:spo:anon#ae37a2de81ef477e9052377a49c4e7be66dcb4b65018fdb664a441be3fb7a9be::" providerId="AD" clId="Web-{6E825417-3A21-69C9-B28E-D53D848F83FA}" dt="2023-02-14T16:15:05.994" v="841" actId="20577"/>
          <ac:spMkLst>
            <pc:docMk/>
            <pc:sldMk cId="3966890169" sldId="316"/>
            <ac:spMk id="9" creationId="{E34E85AB-1810-96C1-03DF-A04A09F9DF7E}"/>
          </ac:spMkLst>
        </pc:spChg>
        <pc:spChg chg="add mod">
          <ac:chgData name="Guest User" userId="S::urn:spo:anon#ae37a2de81ef477e9052377a49c4e7be66dcb4b65018fdb664a441be3fb7a9be::" providerId="AD" clId="Web-{6E825417-3A21-69C9-B28E-D53D848F83FA}" dt="2023-02-14T16:03:25.793" v="788" actId="20577"/>
          <ac:spMkLst>
            <pc:docMk/>
            <pc:sldMk cId="3966890169" sldId="316"/>
            <ac:spMk id="13" creationId="{B8EDEAF6-E531-86F8-829B-6C85B5EB89CC}"/>
          </ac:spMkLst>
        </pc:spChg>
        <pc:spChg chg="add mod">
          <ac:chgData name="Guest User" userId="S::urn:spo:anon#ae37a2de81ef477e9052377a49c4e7be66dcb4b65018fdb664a441be3fb7a9be::" providerId="AD" clId="Web-{6E825417-3A21-69C9-B28E-D53D848F83FA}" dt="2023-02-14T16:02:34.495" v="785" actId="1076"/>
          <ac:spMkLst>
            <pc:docMk/>
            <pc:sldMk cId="3966890169" sldId="316"/>
            <ac:spMk id="14" creationId="{909E5CCA-C296-6D67-896B-70DB88D6E50F}"/>
          </ac:spMkLst>
        </pc:spChg>
        <pc:spChg chg="add mod">
          <ac:chgData name="Guest User" userId="S::urn:spo:anon#ae37a2de81ef477e9052377a49c4e7be66dcb4b65018fdb664a441be3fb7a9be::" providerId="AD" clId="Web-{6E825417-3A21-69C9-B28E-D53D848F83FA}" dt="2023-02-14T16:02:26.448" v="784" actId="1076"/>
          <ac:spMkLst>
            <pc:docMk/>
            <pc:sldMk cId="3966890169" sldId="316"/>
            <ac:spMk id="15" creationId="{AD9AE617-5440-856C-191E-C98FF16675E0}"/>
          </ac:spMkLst>
        </pc:spChg>
        <pc:spChg chg="add mod">
          <ac:chgData name="Guest User" userId="S::urn:spo:anon#ae37a2de81ef477e9052377a49c4e7be66dcb4b65018fdb664a441be3fb7a9be::" providerId="AD" clId="Web-{6E825417-3A21-69C9-B28E-D53D848F83FA}" dt="2023-02-14T16:02:21.135" v="782" actId="20577"/>
          <ac:spMkLst>
            <pc:docMk/>
            <pc:sldMk cId="3966890169" sldId="316"/>
            <ac:spMk id="16" creationId="{E866610B-A016-015B-9CBD-AB5FF3A80032}"/>
          </ac:spMkLst>
        </pc:spChg>
        <pc:picChg chg="add del mod">
          <ac:chgData name="Guest User" userId="S::urn:spo:anon#ae37a2de81ef477e9052377a49c4e7be66dcb4b65018fdb664a441be3fb7a9be::" providerId="AD" clId="Web-{6E825417-3A21-69C9-B28E-D53D848F83FA}" dt="2023-02-14T15:57:10.239" v="590"/>
          <ac:picMkLst>
            <pc:docMk/>
            <pc:sldMk cId="3966890169" sldId="316"/>
            <ac:picMk id="10" creationId="{8306D627-7597-ED3C-DE50-132F71389BBF}"/>
          </ac:picMkLst>
        </pc:picChg>
        <pc:picChg chg="add mod modCrop">
          <ac:chgData name="Guest User" userId="S::urn:spo:anon#ae37a2de81ef477e9052377a49c4e7be66dcb4b65018fdb664a441be3fb7a9be::" providerId="AD" clId="Web-{6E825417-3A21-69C9-B28E-D53D848F83FA}" dt="2023-02-14T15:56:50.691" v="586"/>
          <ac:picMkLst>
            <pc:docMk/>
            <pc:sldMk cId="3966890169" sldId="316"/>
            <ac:picMk id="11" creationId="{F6AAD2FD-0F24-9D4C-155D-BCF711C5CC71}"/>
          </ac:picMkLst>
        </pc:picChg>
        <pc:picChg chg="add mod modCrop">
          <ac:chgData name="Guest User" userId="S::urn:spo:anon#ae37a2de81ef477e9052377a49c4e7be66dcb4b65018fdb664a441be3fb7a9be::" providerId="AD" clId="Web-{6E825417-3A21-69C9-B28E-D53D848F83FA}" dt="2023-02-14T15:57:04.707" v="589"/>
          <ac:picMkLst>
            <pc:docMk/>
            <pc:sldMk cId="3966890169" sldId="316"/>
            <ac:picMk id="12" creationId="{6FA96ED2-1ADD-7584-D754-93B476C7C967}"/>
          </ac:picMkLst>
        </pc:pic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5283200" cy="3444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6905625" y="0"/>
            <a:ext cx="5283200" cy="344488"/>
          </a:xfrm>
          <a:prstGeom prst="rect">
            <a:avLst/>
          </a:prstGeom>
        </p:spPr>
        <p:txBody>
          <a:bodyPr vert="horz" lIns="91440" tIns="45720" rIns="91440" bIns="45720" rtlCol="0"/>
          <a:lstStyle>
            <a:lvl1pPr algn="r">
              <a:defRPr sz="1200"/>
            </a:lvl1pPr>
          </a:lstStyle>
          <a:p>
            <a:fld id="{B65F41B7-0CF4-427A-8DA2-8D6E766D7744}" type="datetimeFigureOut">
              <a:rPr lang="en-US" smtClean="0"/>
              <a:t>3/21/2023</a:t>
            </a:fld>
            <a:endParaRPr lang="en-US"/>
          </a:p>
        </p:txBody>
      </p:sp>
      <p:sp>
        <p:nvSpPr>
          <p:cNvPr id="4" name="Slide Image Placeholder 3"/>
          <p:cNvSpPr>
            <a:spLocks noGrp="1" noRot="1" noChangeAspect="1"/>
          </p:cNvSpPr>
          <p:nvPr>
            <p:ph type="sldImg" idx="2"/>
          </p:nvPr>
        </p:nvSpPr>
        <p:spPr>
          <a:xfrm>
            <a:off x="4038600" y="857250"/>
            <a:ext cx="4114800" cy="23145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1219200" y="3300413"/>
            <a:ext cx="97536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6513513"/>
            <a:ext cx="5283200" cy="3444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6905625" y="6513513"/>
            <a:ext cx="5283200" cy="344487"/>
          </a:xfrm>
          <a:prstGeom prst="rect">
            <a:avLst/>
          </a:prstGeom>
        </p:spPr>
        <p:txBody>
          <a:bodyPr vert="horz" lIns="91440" tIns="45720" rIns="91440" bIns="45720" rtlCol="0" anchor="b"/>
          <a:lstStyle>
            <a:lvl1pPr algn="r">
              <a:defRPr sz="1200"/>
            </a:lvl1pPr>
          </a:lstStyle>
          <a:p>
            <a:fld id="{E6979247-EAC3-4CDE-9C6D-25B1DD057E99}" type="slidenum">
              <a:rPr lang="en-US" smtClean="0"/>
              <a:t>‹#›</a:t>
            </a:fld>
            <a:endParaRPr lang="en-US"/>
          </a:p>
        </p:txBody>
      </p:sp>
    </p:spTree>
    <p:extLst>
      <p:ext uri="{BB962C8B-B14F-4D97-AF65-F5344CB8AC3E}">
        <p14:creationId xmlns:p14="http://schemas.microsoft.com/office/powerpoint/2010/main" val="403009991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E6979247-EAC3-4CDE-9C6D-25B1DD057E99}" type="slidenum">
              <a:rPr lang="en-US" smtClean="0"/>
              <a:t>20</a:t>
            </a:fld>
            <a:endParaRPr lang="en-US"/>
          </a:p>
        </p:txBody>
      </p:sp>
    </p:spTree>
    <p:extLst>
      <p:ext uri="{BB962C8B-B14F-4D97-AF65-F5344CB8AC3E}">
        <p14:creationId xmlns:p14="http://schemas.microsoft.com/office/powerpoint/2010/main" val="19954919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1142892" y="605242"/>
            <a:ext cx="9451340" cy="1398552"/>
          </a:xfrm>
          <a:prstGeom prst="rect">
            <a:avLst/>
          </a:prstGeom>
        </p:spPr>
        <p:txBody>
          <a:bodyPr wrap="square" lIns="0" tIns="0" rIns="0" bIns="0">
            <a:spAutoFit/>
          </a:bodyPr>
          <a:lstStyle>
            <a:lvl1pPr>
              <a:defRPr sz="6000" b="1" i="0">
                <a:solidFill>
                  <a:srgbClr val="BDC0BF"/>
                </a:solidFill>
                <a:latin typeface="Futura PT Bold"/>
                <a:cs typeface="Futura PT Bold"/>
              </a:defRPr>
            </a:lvl1pPr>
          </a:lstStyle>
          <a:p>
            <a:endParaRPr/>
          </a:p>
        </p:txBody>
      </p:sp>
      <p:sp>
        <p:nvSpPr>
          <p:cNvPr id="3" name="Holder 3"/>
          <p:cNvSpPr>
            <a:spLocks noGrp="1"/>
          </p:cNvSpPr>
          <p:nvPr>
            <p:ph type="subTitle" idx="4"/>
          </p:nvPr>
        </p:nvSpPr>
        <p:spPr>
          <a:xfrm>
            <a:off x="1828800" y="3840480"/>
            <a:ext cx="8534400" cy="1714500"/>
          </a:xfrm>
          <a:prstGeom prst="rect">
            <a:avLst/>
          </a:prstGeom>
        </p:spPr>
        <p:txBody>
          <a:bodyPr wrap="square" lIns="0" tIns="0" rIns="0" bIns="0">
            <a:spAutoFit/>
          </a:bodyPr>
          <a:lstStyle>
            <a:lvl1pPr>
              <a:defRPr sz="1400" b="0" i="0">
                <a:solidFill>
                  <a:srgbClr val="F1795A"/>
                </a:solidFill>
                <a:latin typeface="Futura PT Demi"/>
                <a:cs typeface="Futura PT Dem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t>3/21/2023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000" b="1" i="0">
                <a:solidFill>
                  <a:srgbClr val="BDC0BF"/>
                </a:solidFill>
                <a:latin typeface="Futura PT Bold"/>
                <a:cs typeface="Futura PT Bold"/>
              </a:defRPr>
            </a:lvl1pPr>
          </a:lstStyle>
          <a:p>
            <a:endParaRPr/>
          </a:p>
        </p:txBody>
      </p:sp>
      <p:sp>
        <p:nvSpPr>
          <p:cNvPr id="3" name="Holder 3"/>
          <p:cNvSpPr>
            <a:spLocks noGrp="1"/>
          </p:cNvSpPr>
          <p:nvPr>
            <p:ph type="body" idx="1"/>
          </p:nvPr>
        </p:nvSpPr>
        <p:spPr/>
        <p:txBody>
          <a:bodyPr lIns="0" tIns="0" rIns="0" bIns="0"/>
          <a:lstStyle>
            <a:lvl1pPr>
              <a:defRPr sz="1400" b="0" i="0">
                <a:solidFill>
                  <a:srgbClr val="F1795A"/>
                </a:solidFill>
                <a:latin typeface="Futura PT Demi"/>
                <a:cs typeface="Futura PT Demi"/>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t>3/21/2023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6000" b="1" i="0">
                <a:solidFill>
                  <a:srgbClr val="BDC0BF"/>
                </a:solidFill>
                <a:latin typeface="Futura PT Bold"/>
                <a:cs typeface="Futura PT Bold"/>
              </a:defRPr>
            </a:lvl1pPr>
          </a:lstStyle>
          <a:p>
            <a:endParaRPr/>
          </a:p>
        </p:txBody>
      </p:sp>
      <p:sp>
        <p:nvSpPr>
          <p:cNvPr id="3" name="Holder 3"/>
          <p:cNvSpPr>
            <a:spLocks noGrp="1"/>
          </p:cNvSpPr>
          <p:nvPr>
            <p:ph sz="half" idx="2"/>
          </p:nvPr>
        </p:nvSpPr>
        <p:spPr>
          <a:xfrm>
            <a:off x="609600" y="1577340"/>
            <a:ext cx="530352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6278880" y="1577340"/>
            <a:ext cx="530352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t>3/21/2023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obj" preserve="1">
  <p:cSld name="Title Only">
    <p:bg>
      <p:bgPr>
        <a:solidFill>
          <a:schemeClr val="bg1"/>
        </a:solidFill>
        <a:effectLst/>
      </p:bgPr>
    </p:bg>
    <p:spTree>
      <p:nvGrpSpPr>
        <p:cNvPr id="1" name=""/>
        <p:cNvGrpSpPr/>
        <p:nvPr/>
      </p:nvGrpSpPr>
      <p:grpSpPr>
        <a:xfrm>
          <a:off x="0" y="0"/>
          <a:ext cx="0" cy="0"/>
          <a:chOff x="0" y="0"/>
          <a:chExt cx="0" cy="0"/>
        </a:xfrm>
      </p:grpSpPr>
      <p:pic>
        <p:nvPicPr>
          <p:cNvPr id="16" name="bg object 16"/>
          <p:cNvPicPr/>
          <p:nvPr/>
        </p:nvPicPr>
        <p:blipFill>
          <a:blip r:embed="rId2" cstate="print"/>
          <a:stretch>
            <a:fillRect/>
          </a:stretch>
        </p:blipFill>
        <p:spPr>
          <a:xfrm>
            <a:off x="0" y="0"/>
            <a:ext cx="12191695" cy="6858000"/>
          </a:xfrm>
          <a:prstGeom prst="rect">
            <a:avLst/>
          </a:prstGeom>
        </p:spPr>
      </p:pic>
      <p:sp>
        <p:nvSpPr>
          <p:cNvPr id="17" name="bg object 17"/>
          <p:cNvSpPr/>
          <p:nvPr/>
        </p:nvSpPr>
        <p:spPr>
          <a:xfrm>
            <a:off x="0" y="5182196"/>
            <a:ext cx="12192000" cy="1676400"/>
          </a:xfrm>
          <a:custGeom>
            <a:avLst/>
            <a:gdLst/>
            <a:ahLst/>
            <a:cxnLst/>
            <a:rect l="l" t="t" r="r" b="b"/>
            <a:pathLst>
              <a:path w="12192000" h="1676400">
                <a:moveTo>
                  <a:pt x="12191695" y="0"/>
                </a:moveTo>
                <a:lnTo>
                  <a:pt x="0" y="0"/>
                </a:lnTo>
                <a:lnTo>
                  <a:pt x="0" y="1675803"/>
                </a:lnTo>
                <a:lnTo>
                  <a:pt x="12191695" y="1675803"/>
                </a:lnTo>
                <a:lnTo>
                  <a:pt x="12191695" y="0"/>
                </a:lnTo>
                <a:close/>
              </a:path>
            </a:pathLst>
          </a:custGeom>
          <a:solidFill>
            <a:srgbClr val="ECEEEA"/>
          </a:solidFill>
        </p:spPr>
        <p:txBody>
          <a:bodyPr wrap="square" lIns="0" tIns="0" rIns="0" bIns="0" rtlCol="0"/>
          <a:lstStyle/>
          <a:p>
            <a:endParaRPr/>
          </a:p>
        </p:txBody>
      </p:sp>
      <p:sp>
        <p:nvSpPr>
          <p:cNvPr id="2" name="Holder 2"/>
          <p:cNvSpPr>
            <a:spLocks noGrp="1"/>
          </p:cNvSpPr>
          <p:nvPr>
            <p:ph type="title"/>
          </p:nvPr>
        </p:nvSpPr>
        <p:spPr/>
        <p:txBody>
          <a:bodyPr lIns="0" tIns="0" rIns="0" bIns="0"/>
          <a:lstStyle>
            <a:lvl1pPr>
              <a:defRPr sz="6000" b="1" i="0">
                <a:solidFill>
                  <a:srgbClr val="BDC0BF"/>
                </a:solidFill>
                <a:latin typeface="Futura PT Bold"/>
                <a:cs typeface="Futura PT Bold"/>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t>3/21/2023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smtClean="0"/>
              <a:t>3/21/2023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 name="bg object 16"/>
          <p:cNvSpPr/>
          <p:nvPr/>
        </p:nvSpPr>
        <p:spPr>
          <a:xfrm>
            <a:off x="0" y="0"/>
            <a:ext cx="12192000" cy="6858000"/>
          </a:xfrm>
          <a:custGeom>
            <a:avLst/>
            <a:gdLst/>
            <a:ahLst/>
            <a:cxnLst/>
            <a:rect l="l" t="t" r="r" b="b"/>
            <a:pathLst>
              <a:path w="12192000" h="6858000">
                <a:moveTo>
                  <a:pt x="12191695" y="0"/>
                </a:moveTo>
                <a:lnTo>
                  <a:pt x="0" y="0"/>
                </a:lnTo>
                <a:lnTo>
                  <a:pt x="0" y="6858000"/>
                </a:lnTo>
                <a:lnTo>
                  <a:pt x="12191695" y="6858000"/>
                </a:lnTo>
                <a:lnTo>
                  <a:pt x="12191695" y="0"/>
                </a:lnTo>
                <a:close/>
              </a:path>
            </a:pathLst>
          </a:custGeom>
          <a:solidFill>
            <a:srgbClr val="ECEEEA"/>
          </a:solidFill>
        </p:spPr>
        <p:txBody>
          <a:bodyPr wrap="square" lIns="0" tIns="0" rIns="0" bIns="0" rtlCol="0"/>
          <a:lstStyle/>
          <a:p>
            <a:endParaRPr/>
          </a:p>
        </p:txBody>
      </p:sp>
      <p:sp>
        <p:nvSpPr>
          <p:cNvPr id="2" name="Holder 2"/>
          <p:cNvSpPr>
            <a:spLocks noGrp="1"/>
          </p:cNvSpPr>
          <p:nvPr>
            <p:ph type="title"/>
          </p:nvPr>
        </p:nvSpPr>
        <p:spPr>
          <a:xfrm>
            <a:off x="1986635" y="1109955"/>
            <a:ext cx="8493125" cy="939800"/>
          </a:xfrm>
          <a:prstGeom prst="rect">
            <a:avLst/>
          </a:prstGeom>
        </p:spPr>
        <p:txBody>
          <a:bodyPr wrap="square" lIns="0" tIns="0" rIns="0" bIns="0">
            <a:spAutoFit/>
          </a:bodyPr>
          <a:lstStyle>
            <a:lvl1pPr>
              <a:defRPr sz="6000" b="1" i="0">
                <a:solidFill>
                  <a:srgbClr val="BDC0BF"/>
                </a:solidFill>
                <a:latin typeface="Futura PT Bold"/>
                <a:cs typeface="Futura PT Bold"/>
              </a:defRPr>
            </a:lvl1pPr>
          </a:lstStyle>
          <a:p>
            <a:endParaRPr/>
          </a:p>
        </p:txBody>
      </p:sp>
      <p:sp>
        <p:nvSpPr>
          <p:cNvPr id="3" name="Holder 3"/>
          <p:cNvSpPr>
            <a:spLocks noGrp="1"/>
          </p:cNvSpPr>
          <p:nvPr>
            <p:ph type="body" idx="1"/>
          </p:nvPr>
        </p:nvSpPr>
        <p:spPr>
          <a:xfrm>
            <a:off x="1216372" y="2222014"/>
            <a:ext cx="4897755" cy="1731645"/>
          </a:xfrm>
          <a:prstGeom prst="rect">
            <a:avLst/>
          </a:prstGeom>
        </p:spPr>
        <p:txBody>
          <a:bodyPr wrap="square" lIns="0" tIns="0" rIns="0" bIns="0">
            <a:spAutoFit/>
          </a:bodyPr>
          <a:lstStyle>
            <a:lvl1pPr>
              <a:defRPr sz="1400" b="0" i="0">
                <a:solidFill>
                  <a:srgbClr val="F1795A"/>
                </a:solidFill>
                <a:latin typeface="Futura PT Demi"/>
                <a:cs typeface="Futura PT Demi"/>
              </a:defRPr>
            </a:lvl1pPr>
          </a:lstStyle>
          <a:p>
            <a:endParaRPr/>
          </a:p>
        </p:txBody>
      </p:sp>
      <p:sp>
        <p:nvSpPr>
          <p:cNvPr id="4" name="Holder 4"/>
          <p:cNvSpPr>
            <a:spLocks noGrp="1"/>
          </p:cNvSpPr>
          <p:nvPr>
            <p:ph type="ftr" sz="quarter" idx="5"/>
          </p:nvPr>
        </p:nvSpPr>
        <p:spPr>
          <a:xfrm>
            <a:off x="4145280" y="6377940"/>
            <a:ext cx="390144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609600" y="6377940"/>
            <a:ext cx="280416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smtClean="0"/>
              <a:t>3/21/2023</a:t>
            </a:fld>
            <a:endParaRPr lang="en-US"/>
          </a:p>
        </p:txBody>
      </p:sp>
      <p:sp>
        <p:nvSpPr>
          <p:cNvPr id="6" name="Holder 6"/>
          <p:cNvSpPr>
            <a:spLocks noGrp="1"/>
          </p:cNvSpPr>
          <p:nvPr>
            <p:ph type="sldNum" sz="quarter" idx="7"/>
          </p:nvPr>
        </p:nvSpPr>
        <p:spPr>
          <a:xfrm>
            <a:off x="8778240" y="6377940"/>
            <a:ext cx="280416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xml"/><Relationship Id="rId5" Type="http://schemas.openxmlformats.org/officeDocument/2006/relationships/image" Target="../media/image30.jpeg"/><Relationship Id="rId4" Type="http://schemas.openxmlformats.org/officeDocument/2006/relationships/image" Target="../media/image29.jpeg"/></Relationships>
</file>

<file path=ppt/slides/_rels/slide1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1.xml"/><Relationship Id="rId4" Type="http://schemas.openxmlformats.org/officeDocument/2006/relationships/image" Target="../media/image41.jpe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2.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26.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g"/><Relationship Id="rId1" Type="http://schemas.openxmlformats.org/officeDocument/2006/relationships/slideLayout" Target="../slideLayouts/slideLayout2.xml"/><Relationship Id="rId5" Type="http://schemas.openxmlformats.org/officeDocument/2006/relationships/image" Target="../media/image8.jpeg"/><Relationship Id="rId4" Type="http://schemas.openxmlformats.org/officeDocument/2006/relationships/image" Target="../media/image7.png"/></Relationships>
</file>

<file path=ppt/slides/_rels/slide30.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 Id="rId4" Type="http://schemas.openxmlformats.org/officeDocument/2006/relationships/image" Target="../media/image61.png"/></Relationships>
</file>

<file path=ppt/slides/_rels/slide34.xml.rels><?xml version="1.0" encoding="UTF-8" standalone="yes"?>
<Relationships xmlns="http://schemas.openxmlformats.org/package/2006/relationships"><Relationship Id="rId2" Type="http://schemas.openxmlformats.org/officeDocument/2006/relationships/image" Target="../media/image62.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2.xml"/><Relationship Id="rId4" Type="http://schemas.openxmlformats.org/officeDocument/2006/relationships/image" Target="../media/image65.png"/></Relationships>
</file>

<file path=ppt/slides/_rels/slide36.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1.xml"/><Relationship Id="rId5" Type="http://schemas.openxmlformats.org/officeDocument/2006/relationships/image" Target="../media/image69.png"/><Relationship Id="rId4" Type="http://schemas.openxmlformats.org/officeDocument/2006/relationships/image" Target="../media/image68.jpeg"/></Relationships>
</file>

<file path=ppt/slides/_rels/slide3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1.xml"/><Relationship Id="rId5" Type="http://schemas.openxmlformats.org/officeDocument/2006/relationships/image" Target="../media/image73.jpeg"/><Relationship Id="rId4" Type="http://schemas.openxmlformats.org/officeDocument/2006/relationships/image" Target="../media/image72.jpeg"/></Relationships>
</file>

<file path=ppt/slides/_rels/slide39.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1.xml"/><Relationship Id="rId5" Type="http://schemas.openxmlformats.org/officeDocument/2006/relationships/image" Target="../media/image77.jpeg"/><Relationship Id="rId4" Type="http://schemas.openxmlformats.org/officeDocument/2006/relationships/image" Target="../media/image76.jpeg"/></Relationships>
</file>

<file path=ppt/slides/_rels/slide41.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1.xml"/><Relationship Id="rId5" Type="http://schemas.openxmlformats.org/officeDocument/2006/relationships/image" Target="../media/image81.jpeg"/><Relationship Id="rId4" Type="http://schemas.openxmlformats.org/officeDocument/2006/relationships/image" Target="../media/image80.jpeg"/></Relationships>
</file>

<file path=ppt/slides/_rels/slide42.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83.jpeg"/><Relationship Id="rId1" Type="http://schemas.openxmlformats.org/officeDocument/2006/relationships/slideLayout" Target="../slideLayouts/slideLayout1.xml"/><Relationship Id="rId5" Type="http://schemas.openxmlformats.org/officeDocument/2006/relationships/image" Target="../media/image30.jpeg"/><Relationship Id="rId4" Type="http://schemas.openxmlformats.org/officeDocument/2006/relationships/image" Target="../media/image29.jpeg"/></Relationships>
</file>

<file path=ppt/slides/_rels/slide45.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 Id="rId5" Type="http://schemas.openxmlformats.org/officeDocument/2006/relationships/image" Target="../media/image13.png"/><Relationship Id="rId4" Type="http://schemas.openxmlformats.org/officeDocument/2006/relationships/image" Target="../media/image12.png"/></Relationships>
</file>

<file path=ppt/slides/_rels/slide7.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hyperlink" Target="http://www.animasactionplan.org/" TargetMode="External"/><Relationship Id="rId1" Type="http://schemas.openxmlformats.org/officeDocument/2006/relationships/slideLayout" Target="../slideLayouts/slideLayout2.xml"/><Relationship Id="rId6" Type="http://schemas.openxmlformats.org/officeDocument/2006/relationships/image" Target="../media/image17.svg"/><Relationship Id="rId5" Type="http://schemas.openxmlformats.org/officeDocument/2006/relationships/image" Target="../media/image16.png"/><Relationship Id="rId10" Type="http://schemas.openxmlformats.org/officeDocument/2006/relationships/image" Target="../media/image21.svg"/><Relationship Id="rId4" Type="http://schemas.openxmlformats.org/officeDocument/2006/relationships/image" Target="../media/image15.svg"/><Relationship Id="rId9" Type="http://schemas.openxmlformats.org/officeDocument/2006/relationships/image" Target="../media/image20.png"/></Relationships>
</file>

<file path=ppt/slides/_rels/slide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868259" y="0"/>
            <a:ext cx="7307427" cy="6858000"/>
          </a:xfrm>
          <a:prstGeom prst="rect">
            <a:avLst/>
          </a:prstGeom>
        </p:spPr>
      </p:pic>
      <p:sp>
        <p:nvSpPr>
          <p:cNvPr id="10" name="Rectangle 9">
            <a:extLst>
              <a:ext uri="{FF2B5EF4-FFF2-40B4-BE49-F238E27FC236}">
                <a16:creationId xmlns:a16="http://schemas.microsoft.com/office/drawing/2014/main" id="{77E9D974-C057-4293-7262-BC66E4F28B38}"/>
              </a:ext>
            </a:extLst>
          </p:cNvPr>
          <p:cNvSpPr/>
          <p:nvPr/>
        </p:nvSpPr>
        <p:spPr>
          <a:xfrm>
            <a:off x="689817" y="4131445"/>
            <a:ext cx="9546136" cy="1120874"/>
          </a:xfrm>
          <a:prstGeom prst="rect">
            <a:avLst/>
          </a:prstGeom>
          <a:solidFill>
            <a:srgbClr val="189F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bject 4"/>
          <p:cNvSpPr txBox="1"/>
          <p:nvPr/>
        </p:nvSpPr>
        <p:spPr>
          <a:xfrm>
            <a:off x="689817" y="1625021"/>
            <a:ext cx="12535643" cy="2487219"/>
          </a:xfrm>
          <a:prstGeom prst="rect">
            <a:avLst/>
          </a:prstGeom>
        </p:spPr>
        <p:txBody>
          <a:bodyPr vert="horz" wrap="square" lIns="0" tIns="12065" rIns="0" bIns="0" rtlCol="0">
            <a:spAutoFit/>
          </a:bodyPr>
          <a:lstStyle/>
          <a:p>
            <a:pPr marL="12700" marR="5080">
              <a:lnSpc>
                <a:spcPct val="100200"/>
              </a:lnSpc>
              <a:spcBef>
                <a:spcPts val="95"/>
              </a:spcBef>
            </a:pPr>
            <a:r>
              <a:rPr lang="en-US" sz="8000" b="1" spc="70">
                <a:solidFill>
                  <a:srgbClr val="F1795A"/>
                </a:solidFill>
                <a:latin typeface="Futura PT Bold"/>
                <a:cs typeface="Futura PT Bold"/>
              </a:rPr>
              <a:t>ANIMAS </a:t>
            </a:r>
          </a:p>
          <a:p>
            <a:pPr marL="12700" marR="5080">
              <a:lnSpc>
                <a:spcPct val="100200"/>
              </a:lnSpc>
              <a:spcBef>
                <a:spcPts val="95"/>
              </a:spcBef>
            </a:pPr>
            <a:r>
              <a:rPr sz="8000" b="1" spc="70">
                <a:solidFill>
                  <a:srgbClr val="F1795A"/>
                </a:solidFill>
                <a:latin typeface="Futura PT Bold"/>
                <a:cs typeface="Futura PT Bold"/>
              </a:rPr>
              <a:t>ACTION</a:t>
            </a:r>
            <a:r>
              <a:rPr sz="8000" b="1" spc="95">
                <a:solidFill>
                  <a:srgbClr val="F1795A"/>
                </a:solidFill>
                <a:latin typeface="Futura PT Bold"/>
                <a:cs typeface="Futura PT Bold"/>
              </a:rPr>
              <a:t> </a:t>
            </a:r>
            <a:r>
              <a:rPr sz="8000" b="1" spc="65">
                <a:solidFill>
                  <a:srgbClr val="F1795A"/>
                </a:solidFill>
                <a:latin typeface="Futura PT Bold"/>
                <a:cs typeface="Futura PT Bold"/>
              </a:rPr>
              <a:t>PLAN</a:t>
            </a:r>
            <a:endParaRPr sz="8000">
              <a:latin typeface="Futura PT Bold"/>
              <a:cs typeface="Futura PT Bold"/>
            </a:endParaRPr>
          </a:p>
        </p:txBody>
      </p:sp>
      <p:sp>
        <p:nvSpPr>
          <p:cNvPr id="5" name="object 5"/>
          <p:cNvSpPr txBox="1"/>
          <p:nvPr/>
        </p:nvSpPr>
        <p:spPr>
          <a:xfrm>
            <a:off x="861363" y="4124447"/>
            <a:ext cx="9782964" cy="1031051"/>
          </a:xfrm>
          <a:prstGeom prst="rect">
            <a:avLst/>
          </a:prstGeom>
        </p:spPr>
        <p:txBody>
          <a:bodyPr vert="horz" wrap="square" lIns="0" tIns="15240" rIns="0" bIns="0" rtlCol="0">
            <a:spAutoFit/>
          </a:bodyPr>
          <a:lstStyle/>
          <a:p>
            <a:pPr marL="12700">
              <a:lnSpc>
                <a:spcPct val="100000"/>
              </a:lnSpc>
              <a:spcBef>
                <a:spcPts val="120"/>
              </a:spcBef>
            </a:pPr>
            <a:r>
              <a:rPr lang="en-US" sz="6600">
                <a:solidFill>
                  <a:schemeClr val="bg1"/>
                </a:solidFill>
                <a:latin typeface="Futura PT Book" panose="020B0502020204020303" pitchFamily="34" charset="0"/>
                <a:cs typeface="Futura PT Bold"/>
              </a:rPr>
              <a:t>Community Input Workshop </a:t>
            </a:r>
            <a:endParaRPr sz="6600">
              <a:solidFill>
                <a:schemeClr val="bg1"/>
              </a:solidFill>
              <a:latin typeface="Futura PT Book" panose="020B0502020204020303" pitchFamily="34" charset="0"/>
              <a:cs typeface="Futura PT Bold"/>
            </a:endParaRPr>
          </a:p>
        </p:txBody>
      </p:sp>
      <p:pic>
        <p:nvPicPr>
          <p:cNvPr id="8" name="object 8"/>
          <p:cNvPicPr/>
          <p:nvPr/>
        </p:nvPicPr>
        <p:blipFill>
          <a:blip r:embed="rId3" cstate="print"/>
          <a:stretch>
            <a:fillRect/>
          </a:stretch>
        </p:blipFill>
        <p:spPr>
          <a:xfrm>
            <a:off x="689818" y="931741"/>
            <a:ext cx="1718132" cy="445135"/>
          </a:xfrm>
          <a:prstGeom prst="rect">
            <a:avLst/>
          </a:prstGeom>
        </p:spPr>
      </p:pic>
      <p:sp>
        <p:nvSpPr>
          <p:cNvPr id="6" name="object 5">
            <a:extLst>
              <a:ext uri="{FF2B5EF4-FFF2-40B4-BE49-F238E27FC236}">
                <a16:creationId xmlns:a16="http://schemas.microsoft.com/office/drawing/2014/main" id="{E5E7F3FF-EB45-C978-33DC-789DC39EF17A}"/>
              </a:ext>
            </a:extLst>
          </p:cNvPr>
          <p:cNvSpPr txBox="1"/>
          <p:nvPr/>
        </p:nvSpPr>
        <p:spPr>
          <a:xfrm>
            <a:off x="689817" y="5426574"/>
            <a:ext cx="8365405" cy="446276"/>
          </a:xfrm>
          <a:prstGeom prst="rect">
            <a:avLst/>
          </a:prstGeom>
        </p:spPr>
        <p:txBody>
          <a:bodyPr vert="horz" wrap="square" lIns="0" tIns="15240" rIns="0" bIns="0" rtlCol="0">
            <a:spAutoFit/>
          </a:bodyPr>
          <a:lstStyle/>
          <a:p>
            <a:pPr marL="12700">
              <a:lnSpc>
                <a:spcPct val="100000"/>
              </a:lnSpc>
              <a:spcBef>
                <a:spcPts val="120"/>
              </a:spcBef>
            </a:pPr>
            <a:r>
              <a:rPr lang="en-US" sz="2800" b="1">
                <a:solidFill>
                  <a:schemeClr val="tx1">
                    <a:lumMod val="75000"/>
                    <a:lumOff val="25000"/>
                  </a:schemeClr>
                </a:solidFill>
                <a:latin typeface="Futura PT Book" panose="020B0502020204020303" pitchFamily="34" charset="0"/>
                <a:cs typeface="Futura PT Bold"/>
              </a:rPr>
              <a:t>Kickoff Meeting </a:t>
            </a:r>
            <a:r>
              <a:rPr lang="en-US" sz="2800">
                <a:solidFill>
                  <a:schemeClr val="tx1">
                    <a:lumMod val="75000"/>
                    <a:lumOff val="25000"/>
                  </a:schemeClr>
                </a:solidFill>
                <a:latin typeface="Futura PT Book" panose="020B0502020204020303" pitchFamily="34" charset="0"/>
                <a:cs typeface="Futura PT Bold"/>
              </a:rPr>
              <a:t>| March 21, 2023</a:t>
            </a:r>
            <a:endParaRPr sz="2800">
              <a:solidFill>
                <a:schemeClr val="tx1">
                  <a:lumMod val="75000"/>
                  <a:lumOff val="25000"/>
                </a:schemeClr>
              </a:solidFill>
              <a:latin typeface="Futura PT Book" panose="020B0502020204020303" pitchFamily="34" charset="0"/>
              <a:cs typeface="Futura PT Bold"/>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19261" y="5673138"/>
            <a:ext cx="170180" cy="468630"/>
          </a:xfrm>
          <a:prstGeom prst="rect">
            <a:avLst/>
          </a:prstGeom>
        </p:spPr>
        <p:txBody>
          <a:bodyPr vert="vert270" wrap="square" lIns="0" tIns="12700" rIns="0" bIns="0" rtlCol="0">
            <a:spAutoFit/>
          </a:bodyPr>
          <a:lstStyle/>
          <a:p>
            <a:pPr marL="12700">
              <a:lnSpc>
                <a:spcPct val="100000"/>
              </a:lnSpc>
              <a:spcBef>
                <a:spcPts val="100"/>
              </a:spcBef>
            </a:pPr>
            <a:r>
              <a:rPr sz="900" b="1">
                <a:solidFill>
                  <a:srgbClr val="BDC0BF"/>
                </a:solidFill>
                <a:latin typeface="Futura PT Bold"/>
                <a:cs typeface="Futura PT Bold"/>
              </a:rPr>
              <a:t>C</a:t>
            </a:r>
            <a:r>
              <a:rPr sz="900" b="1" spc="325">
                <a:solidFill>
                  <a:srgbClr val="BDC0BF"/>
                </a:solidFill>
                <a:latin typeface="Futura PT Bold"/>
                <a:cs typeface="Futura PT Bold"/>
              </a:rPr>
              <a:t> </a:t>
            </a:r>
            <a:r>
              <a:rPr sz="900" b="1">
                <a:solidFill>
                  <a:srgbClr val="BDC0BF"/>
                </a:solidFill>
                <a:latin typeface="Futura PT Bold"/>
                <a:cs typeface="Futura PT Bold"/>
              </a:rPr>
              <a:t>I</a:t>
            </a:r>
            <a:r>
              <a:rPr sz="900" b="1" spc="330">
                <a:solidFill>
                  <a:srgbClr val="BDC0BF"/>
                </a:solidFill>
                <a:latin typeface="Futura PT Bold"/>
                <a:cs typeface="Futura PT Bold"/>
              </a:rPr>
              <a:t> </a:t>
            </a:r>
            <a:r>
              <a:rPr sz="900" b="1">
                <a:solidFill>
                  <a:srgbClr val="BDC0BF"/>
                </a:solidFill>
                <a:latin typeface="Futura PT Bold"/>
                <a:cs typeface="Futura PT Bold"/>
              </a:rPr>
              <a:t>T</a:t>
            </a:r>
            <a:r>
              <a:rPr sz="900" b="1" spc="350">
                <a:solidFill>
                  <a:srgbClr val="BDC0BF"/>
                </a:solidFill>
                <a:latin typeface="Futura PT Bold"/>
                <a:cs typeface="Futura PT Bold"/>
              </a:rPr>
              <a:t> </a:t>
            </a:r>
            <a:r>
              <a:rPr sz="900" b="1" spc="-60">
                <a:solidFill>
                  <a:srgbClr val="BDC0BF"/>
                </a:solidFill>
                <a:latin typeface="Futura PT Bold"/>
                <a:cs typeface="Futura PT Bold"/>
              </a:rPr>
              <a:t>Y</a:t>
            </a:r>
            <a:endParaRPr sz="900">
              <a:latin typeface="Futura PT Bold"/>
              <a:cs typeface="Futura PT Bold"/>
            </a:endParaRPr>
          </a:p>
        </p:txBody>
      </p:sp>
      <p:sp>
        <p:nvSpPr>
          <p:cNvPr id="3" name="object 3"/>
          <p:cNvSpPr txBox="1"/>
          <p:nvPr/>
        </p:nvSpPr>
        <p:spPr>
          <a:xfrm>
            <a:off x="419261" y="5290020"/>
            <a:ext cx="170180" cy="246379"/>
          </a:xfrm>
          <a:prstGeom prst="rect">
            <a:avLst/>
          </a:prstGeom>
        </p:spPr>
        <p:txBody>
          <a:bodyPr vert="vert270" wrap="square" lIns="0" tIns="12700" rIns="0" bIns="0" rtlCol="0">
            <a:spAutoFit/>
          </a:bodyPr>
          <a:lstStyle/>
          <a:p>
            <a:pPr marL="12700">
              <a:lnSpc>
                <a:spcPct val="100000"/>
              </a:lnSpc>
              <a:spcBef>
                <a:spcPts val="100"/>
              </a:spcBef>
            </a:pPr>
            <a:r>
              <a:rPr sz="900" b="1">
                <a:solidFill>
                  <a:srgbClr val="BDC0BF"/>
                </a:solidFill>
                <a:latin typeface="Futura PT Bold"/>
                <a:cs typeface="Futura PT Bold"/>
              </a:rPr>
              <a:t>O</a:t>
            </a:r>
            <a:r>
              <a:rPr sz="900" b="1" spc="330">
                <a:solidFill>
                  <a:srgbClr val="BDC0BF"/>
                </a:solidFill>
                <a:latin typeface="Futura PT Bold"/>
                <a:cs typeface="Futura PT Bold"/>
              </a:rPr>
              <a:t> </a:t>
            </a:r>
            <a:r>
              <a:rPr sz="900" b="1" spc="-50">
                <a:solidFill>
                  <a:srgbClr val="BDC0BF"/>
                </a:solidFill>
                <a:latin typeface="Futura PT Bold"/>
                <a:cs typeface="Futura PT Bold"/>
              </a:rPr>
              <a:t>F</a:t>
            </a:r>
            <a:endParaRPr sz="900">
              <a:latin typeface="Futura PT Bold"/>
              <a:cs typeface="Futura PT Bold"/>
            </a:endParaRPr>
          </a:p>
        </p:txBody>
      </p:sp>
      <p:sp>
        <p:nvSpPr>
          <p:cNvPr id="4" name="object 4"/>
          <p:cNvSpPr txBox="1"/>
          <p:nvPr/>
        </p:nvSpPr>
        <p:spPr>
          <a:xfrm>
            <a:off x="419261" y="3731257"/>
            <a:ext cx="170180" cy="1421765"/>
          </a:xfrm>
          <a:prstGeom prst="rect">
            <a:avLst/>
          </a:prstGeom>
        </p:spPr>
        <p:txBody>
          <a:bodyPr vert="vert270" wrap="square" lIns="0" tIns="12700" rIns="0" bIns="0" rtlCol="0">
            <a:spAutoFit/>
          </a:bodyPr>
          <a:lstStyle/>
          <a:p>
            <a:pPr marL="12700">
              <a:lnSpc>
                <a:spcPct val="100000"/>
              </a:lnSpc>
              <a:spcBef>
                <a:spcPts val="100"/>
              </a:spcBef>
            </a:pPr>
            <a:r>
              <a:rPr sz="900" b="1">
                <a:solidFill>
                  <a:srgbClr val="BDC0BF"/>
                </a:solidFill>
                <a:latin typeface="Futura PT Bold"/>
                <a:cs typeface="Futura PT Bold"/>
              </a:rPr>
              <a:t>F</a:t>
            </a:r>
            <a:r>
              <a:rPr sz="900" b="1" spc="295">
                <a:solidFill>
                  <a:srgbClr val="BDC0BF"/>
                </a:solidFill>
                <a:latin typeface="Futura PT Bold"/>
                <a:cs typeface="Futura PT Bold"/>
              </a:rPr>
              <a:t> </a:t>
            </a:r>
            <a:r>
              <a:rPr sz="900" b="1">
                <a:solidFill>
                  <a:srgbClr val="BDC0BF"/>
                </a:solidFill>
                <a:latin typeface="Futura PT Bold"/>
                <a:cs typeface="Futura PT Bold"/>
              </a:rPr>
              <a:t>A</a:t>
            </a:r>
            <a:r>
              <a:rPr sz="900" b="1" spc="330">
                <a:solidFill>
                  <a:srgbClr val="BDC0BF"/>
                </a:solidFill>
                <a:latin typeface="Futura PT Bold"/>
                <a:cs typeface="Futura PT Bold"/>
              </a:rPr>
              <a:t> </a:t>
            </a:r>
            <a:r>
              <a:rPr sz="900" b="1">
                <a:solidFill>
                  <a:srgbClr val="BDC0BF"/>
                </a:solidFill>
                <a:latin typeface="Futura PT Bold"/>
                <a:cs typeface="Futura PT Bold"/>
              </a:rPr>
              <a:t>R</a:t>
            </a:r>
            <a:r>
              <a:rPr sz="900" b="1" spc="335">
                <a:solidFill>
                  <a:srgbClr val="BDC0BF"/>
                </a:solidFill>
                <a:latin typeface="Futura PT Bold"/>
                <a:cs typeface="Futura PT Bold"/>
              </a:rPr>
              <a:t> </a:t>
            </a:r>
            <a:r>
              <a:rPr sz="900" b="1">
                <a:solidFill>
                  <a:srgbClr val="BDC0BF"/>
                </a:solidFill>
                <a:latin typeface="Futura PT Bold"/>
                <a:cs typeface="Futura PT Bold"/>
              </a:rPr>
              <a:t>M</a:t>
            </a:r>
            <a:r>
              <a:rPr sz="900" b="1" spc="330">
                <a:solidFill>
                  <a:srgbClr val="BDC0BF"/>
                </a:solidFill>
                <a:latin typeface="Futura PT Bold"/>
                <a:cs typeface="Futura PT Bold"/>
              </a:rPr>
              <a:t> </a:t>
            </a:r>
            <a:r>
              <a:rPr sz="900" b="1">
                <a:solidFill>
                  <a:srgbClr val="BDC0BF"/>
                </a:solidFill>
                <a:latin typeface="Futura PT Bold"/>
                <a:cs typeface="Futura PT Bold"/>
              </a:rPr>
              <a:t>I</a:t>
            </a:r>
            <a:r>
              <a:rPr sz="900" b="1" spc="330">
                <a:solidFill>
                  <a:srgbClr val="BDC0BF"/>
                </a:solidFill>
                <a:latin typeface="Futura PT Bold"/>
                <a:cs typeface="Futura PT Bold"/>
              </a:rPr>
              <a:t> </a:t>
            </a:r>
            <a:r>
              <a:rPr sz="900" b="1">
                <a:solidFill>
                  <a:srgbClr val="BDC0BF"/>
                </a:solidFill>
                <a:latin typeface="Futura PT Bold"/>
                <a:cs typeface="Futura PT Bold"/>
              </a:rPr>
              <a:t>N</a:t>
            </a:r>
            <a:r>
              <a:rPr sz="900" b="1" spc="335">
                <a:solidFill>
                  <a:srgbClr val="BDC0BF"/>
                </a:solidFill>
                <a:latin typeface="Futura PT Bold"/>
                <a:cs typeface="Futura PT Bold"/>
              </a:rPr>
              <a:t> </a:t>
            </a:r>
            <a:r>
              <a:rPr sz="900" b="1">
                <a:solidFill>
                  <a:srgbClr val="BDC0BF"/>
                </a:solidFill>
                <a:latin typeface="Futura PT Bold"/>
                <a:cs typeface="Futura PT Bold"/>
              </a:rPr>
              <a:t>G</a:t>
            </a:r>
            <a:r>
              <a:rPr sz="900" b="1" spc="330">
                <a:solidFill>
                  <a:srgbClr val="BDC0BF"/>
                </a:solidFill>
                <a:latin typeface="Futura PT Bold"/>
                <a:cs typeface="Futura PT Bold"/>
              </a:rPr>
              <a:t> </a:t>
            </a:r>
            <a:r>
              <a:rPr sz="900" b="1">
                <a:solidFill>
                  <a:srgbClr val="BDC0BF"/>
                </a:solidFill>
                <a:latin typeface="Futura PT Bold"/>
                <a:cs typeface="Futura PT Bold"/>
              </a:rPr>
              <a:t>T</a:t>
            </a:r>
            <a:r>
              <a:rPr sz="900" b="1" spc="330">
                <a:solidFill>
                  <a:srgbClr val="BDC0BF"/>
                </a:solidFill>
                <a:latin typeface="Futura PT Bold"/>
                <a:cs typeface="Futura PT Bold"/>
              </a:rPr>
              <a:t> </a:t>
            </a:r>
            <a:r>
              <a:rPr sz="900" b="1">
                <a:solidFill>
                  <a:srgbClr val="BDC0BF"/>
                </a:solidFill>
                <a:latin typeface="Futura PT Bold"/>
                <a:cs typeface="Futura PT Bold"/>
              </a:rPr>
              <a:t>O</a:t>
            </a:r>
            <a:r>
              <a:rPr sz="900" b="1" spc="335">
                <a:solidFill>
                  <a:srgbClr val="BDC0BF"/>
                </a:solidFill>
                <a:latin typeface="Futura PT Bold"/>
                <a:cs typeface="Futura PT Bold"/>
              </a:rPr>
              <a:t> </a:t>
            </a:r>
            <a:r>
              <a:rPr sz="900" b="1" spc="-50">
                <a:solidFill>
                  <a:srgbClr val="BDC0BF"/>
                </a:solidFill>
                <a:latin typeface="Futura PT Bold"/>
                <a:cs typeface="Futura PT Bold"/>
              </a:rPr>
              <a:t>N</a:t>
            </a:r>
            <a:endParaRPr sz="900">
              <a:latin typeface="Futura PT Bold"/>
              <a:cs typeface="Futura PT Bold"/>
            </a:endParaRPr>
          </a:p>
        </p:txBody>
      </p:sp>
      <p:sp>
        <p:nvSpPr>
          <p:cNvPr id="7" name="object 7"/>
          <p:cNvSpPr txBox="1">
            <a:spLocks noGrp="1"/>
          </p:cNvSpPr>
          <p:nvPr>
            <p:ph type="ctrTitle"/>
          </p:nvPr>
        </p:nvSpPr>
        <p:spPr>
          <a:xfrm>
            <a:off x="721740" y="559716"/>
            <a:ext cx="11277708" cy="1399386"/>
          </a:xfrm>
          <a:prstGeom prst="rect">
            <a:avLst/>
          </a:prstGeom>
        </p:spPr>
        <p:txBody>
          <a:bodyPr vert="horz" wrap="square" lIns="0" tIns="471452" rIns="0" bIns="0" rtlCol="0" anchor="t">
            <a:spAutoFit/>
          </a:bodyPr>
          <a:lstStyle/>
          <a:p>
            <a:pPr marL="12700">
              <a:spcBef>
                <a:spcPts val="100"/>
              </a:spcBef>
            </a:pPr>
            <a:r>
              <a:rPr lang="en-US" spc="-35">
                <a:solidFill>
                  <a:srgbClr val="189FD7"/>
                </a:solidFill>
              </a:rPr>
              <a:t>CHARACTER ZONES ANALYSIS</a:t>
            </a:r>
            <a:endParaRPr spc="-35">
              <a:solidFill>
                <a:srgbClr val="189FD7"/>
              </a:solidFill>
            </a:endParaRPr>
          </a:p>
        </p:txBody>
      </p:sp>
      <p:sp>
        <p:nvSpPr>
          <p:cNvPr id="8" name="object 8"/>
          <p:cNvSpPr txBox="1"/>
          <p:nvPr/>
        </p:nvSpPr>
        <p:spPr>
          <a:xfrm>
            <a:off x="721740" y="1959102"/>
            <a:ext cx="2520582" cy="2141612"/>
          </a:xfrm>
          <a:prstGeom prst="rect">
            <a:avLst/>
          </a:prstGeom>
        </p:spPr>
        <p:txBody>
          <a:bodyPr vert="horz" wrap="square" lIns="0" tIns="12700" rIns="0" bIns="0" rtlCol="0" anchor="t">
            <a:spAutoFit/>
          </a:bodyPr>
          <a:lstStyle/>
          <a:p>
            <a:pPr marL="12700">
              <a:spcBef>
                <a:spcPts val="100"/>
              </a:spcBef>
            </a:pPr>
            <a:r>
              <a:rPr lang="en-US" spc="240">
                <a:solidFill>
                  <a:srgbClr val="F1795A"/>
                </a:solidFill>
                <a:latin typeface="Futura PT Demi"/>
                <a:cs typeface="Futura PT Demi"/>
              </a:rPr>
              <a:t>CHARACTER ZONES</a:t>
            </a:r>
            <a:r>
              <a:rPr lang="en-US" spc="125">
                <a:solidFill>
                  <a:srgbClr val="F1795A"/>
                </a:solidFill>
                <a:latin typeface="Futura PT Demi"/>
                <a:cs typeface="Futura PT Demi"/>
              </a:rPr>
              <a:t> </a:t>
            </a:r>
            <a:endParaRPr lang="en-US">
              <a:solidFill>
                <a:srgbClr val="242B2B"/>
              </a:solidFill>
              <a:latin typeface="Futura PT Medium"/>
              <a:cs typeface="Futura PT Demi"/>
            </a:endParaRPr>
          </a:p>
          <a:p>
            <a:pPr marL="12700">
              <a:spcBef>
                <a:spcPts val="100"/>
              </a:spcBef>
            </a:pPr>
            <a:endParaRPr lang="en-US" sz="1100">
              <a:solidFill>
                <a:srgbClr val="242B2B"/>
              </a:solidFill>
              <a:latin typeface="Futura PT Medium"/>
            </a:endParaRPr>
          </a:p>
          <a:p>
            <a:pPr marL="12700">
              <a:spcBef>
                <a:spcPts val="100"/>
              </a:spcBef>
            </a:pPr>
            <a:r>
              <a:rPr lang="en-US" sz="1100">
                <a:solidFill>
                  <a:srgbClr val="242B2B"/>
                </a:solidFill>
                <a:latin typeface="Futura PT Medium"/>
              </a:rPr>
              <a:t>This diagram shows the existing character zones that have been observed on the ground. There are no hard boundaries between the zones. </a:t>
            </a:r>
          </a:p>
          <a:p>
            <a:pPr marL="12700">
              <a:spcBef>
                <a:spcPts val="100"/>
              </a:spcBef>
            </a:pPr>
            <a:endParaRPr lang="en-US" sz="1100">
              <a:solidFill>
                <a:srgbClr val="242B2B"/>
              </a:solidFill>
              <a:latin typeface="Futura PT Medium"/>
            </a:endParaRPr>
          </a:p>
          <a:p>
            <a:pPr marL="12700">
              <a:spcBef>
                <a:spcPts val="100"/>
              </a:spcBef>
            </a:pPr>
            <a:r>
              <a:rPr lang="en-US" sz="1100">
                <a:solidFill>
                  <a:srgbClr val="242B2B"/>
                </a:solidFill>
                <a:latin typeface="Futura PT Medium"/>
              </a:rPr>
              <a:t>Each zone comes with its set of opportunities and challenges that will be addressed as part of the planning process. </a:t>
            </a:r>
          </a:p>
        </p:txBody>
      </p:sp>
      <p:pic>
        <p:nvPicPr>
          <p:cNvPr id="10" name="Picture 10" descr="Map&#10;&#10;Description automatically generated">
            <a:extLst>
              <a:ext uri="{FF2B5EF4-FFF2-40B4-BE49-F238E27FC236}">
                <a16:creationId xmlns:a16="http://schemas.microsoft.com/office/drawing/2014/main" id="{5133B58A-1252-E450-895C-4627D12E7357}"/>
              </a:ext>
            </a:extLst>
          </p:cNvPr>
          <p:cNvPicPr>
            <a:picLocks noChangeAspect="1"/>
          </p:cNvPicPr>
          <p:nvPr/>
        </p:nvPicPr>
        <p:blipFill rotWithShape="1">
          <a:blip r:embed="rId2"/>
          <a:srcRect l="3930" t="3347" r="3252" b="22562"/>
          <a:stretch/>
        </p:blipFill>
        <p:spPr>
          <a:xfrm>
            <a:off x="3877949" y="1959102"/>
            <a:ext cx="7802980" cy="4671508"/>
          </a:xfrm>
          <a:prstGeom prst="rect">
            <a:avLst/>
          </a:prstGeom>
        </p:spPr>
      </p:pic>
      <p:sp>
        <p:nvSpPr>
          <p:cNvPr id="9" name="object 6">
            <a:extLst>
              <a:ext uri="{FF2B5EF4-FFF2-40B4-BE49-F238E27FC236}">
                <a16:creationId xmlns:a16="http://schemas.microsoft.com/office/drawing/2014/main" id="{AF29661D-38C4-0A13-BC8C-1BDC3849BC5C}"/>
              </a:ext>
            </a:extLst>
          </p:cNvPr>
          <p:cNvSpPr txBox="1"/>
          <p:nvPr/>
        </p:nvSpPr>
        <p:spPr>
          <a:xfrm>
            <a:off x="7679961" y="416806"/>
            <a:ext cx="2930206" cy="153888"/>
          </a:xfrm>
          <a:prstGeom prst="rect">
            <a:avLst/>
          </a:prstGeom>
        </p:spPr>
        <p:txBody>
          <a:bodyPr vert="horz" wrap="square" lIns="0" tIns="15240" rIns="0" bIns="0" rtlCol="0">
            <a:spAutoFit/>
          </a:bodyPr>
          <a:lstStyle/>
          <a:p>
            <a:pPr marL="12700" algn="r">
              <a:lnSpc>
                <a:spcPct val="100000"/>
              </a:lnSpc>
              <a:spcBef>
                <a:spcPts val="120"/>
              </a:spcBef>
              <a:tabLst>
                <a:tab pos="1172845" algn="l"/>
              </a:tabLst>
            </a:pPr>
            <a:r>
              <a:rPr lang="en-US" sz="900" b="1" spc="300">
                <a:solidFill>
                  <a:srgbClr val="BDC0BF"/>
                </a:solidFill>
                <a:latin typeface="Futura PT Bold"/>
                <a:cs typeface="Futura PT Bold"/>
              </a:rPr>
              <a:t>COMMUNITY INPUT WORKSHOP</a:t>
            </a:r>
            <a:endParaRPr lang="en-US" sz="900" spc="300">
              <a:latin typeface="Futura PT Bold"/>
              <a:cs typeface="Futura PT Bold"/>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19261" y="5673138"/>
            <a:ext cx="170180" cy="468630"/>
          </a:xfrm>
          <a:prstGeom prst="rect">
            <a:avLst/>
          </a:prstGeom>
        </p:spPr>
        <p:txBody>
          <a:bodyPr vert="vert270" wrap="square" lIns="0" tIns="12700" rIns="0" bIns="0" rtlCol="0">
            <a:spAutoFit/>
          </a:bodyPr>
          <a:lstStyle/>
          <a:p>
            <a:pPr marL="12700">
              <a:lnSpc>
                <a:spcPct val="100000"/>
              </a:lnSpc>
              <a:spcBef>
                <a:spcPts val="100"/>
              </a:spcBef>
            </a:pPr>
            <a:r>
              <a:rPr sz="900" b="1">
                <a:solidFill>
                  <a:srgbClr val="BDC0BF"/>
                </a:solidFill>
                <a:latin typeface="Futura PT Bold"/>
                <a:cs typeface="Futura PT Bold"/>
              </a:rPr>
              <a:t>C</a:t>
            </a:r>
            <a:r>
              <a:rPr sz="900" b="1" spc="325">
                <a:solidFill>
                  <a:srgbClr val="BDC0BF"/>
                </a:solidFill>
                <a:latin typeface="Futura PT Bold"/>
                <a:cs typeface="Futura PT Bold"/>
              </a:rPr>
              <a:t> </a:t>
            </a:r>
            <a:r>
              <a:rPr sz="900" b="1">
                <a:solidFill>
                  <a:srgbClr val="BDC0BF"/>
                </a:solidFill>
                <a:latin typeface="Futura PT Bold"/>
                <a:cs typeface="Futura PT Bold"/>
              </a:rPr>
              <a:t>I</a:t>
            </a:r>
            <a:r>
              <a:rPr sz="900" b="1" spc="330">
                <a:solidFill>
                  <a:srgbClr val="BDC0BF"/>
                </a:solidFill>
                <a:latin typeface="Futura PT Bold"/>
                <a:cs typeface="Futura PT Bold"/>
              </a:rPr>
              <a:t> </a:t>
            </a:r>
            <a:r>
              <a:rPr sz="900" b="1">
                <a:solidFill>
                  <a:srgbClr val="BDC0BF"/>
                </a:solidFill>
                <a:latin typeface="Futura PT Bold"/>
                <a:cs typeface="Futura PT Bold"/>
              </a:rPr>
              <a:t>T</a:t>
            </a:r>
            <a:r>
              <a:rPr sz="900" b="1" spc="350">
                <a:solidFill>
                  <a:srgbClr val="BDC0BF"/>
                </a:solidFill>
                <a:latin typeface="Futura PT Bold"/>
                <a:cs typeface="Futura PT Bold"/>
              </a:rPr>
              <a:t> </a:t>
            </a:r>
            <a:r>
              <a:rPr sz="900" b="1" spc="-60">
                <a:solidFill>
                  <a:srgbClr val="BDC0BF"/>
                </a:solidFill>
                <a:latin typeface="Futura PT Bold"/>
                <a:cs typeface="Futura PT Bold"/>
              </a:rPr>
              <a:t>Y</a:t>
            </a:r>
            <a:endParaRPr sz="900">
              <a:latin typeface="Futura PT Bold"/>
              <a:cs typeface="Futura PT Bold"/>
            </a:endParaRPr>
          </a:p>
        </p:txBody>
      </p:sp>
      <p:sp>
        <p:nvSpPr>
          <p:cNvPr id="3" name="object 3"/>
          <p:cNvSpPr txBox="1"/>
          <p:nvPr/>
        </p:nvSpPr>
        <p:spPr>
          <a:xfrm>
            <a:off x="419261" y="5290020"/>
            <a:ext cx="170180" cy="246379"/>
          </a:xfrm>
          <a:prstGeom prst="rect">
            <a:avLst/>
          </a:prstGeom>
        </p:spPr>
        <p:txBody>
          <a:bodyPr vert="vert270" wrap="square" lIns="0" tIns="12700" rIns="0" bIns="0" rtlCol="0">
            <a:spAutoFit/>
          </a:bodyPr>
          <a:lstStyle/>
          <a:p>
            <a:pPr marL="12700">
              <a:lnSpc>
                <a:spcPct val="100000"/>
              </a:lnSpc>
              <a:spcBef>
                <a:spcPts val="100"/>
              </a:spcBef>
            </a:pPr>
            <a:r>
              <a:rPr sz="900" b="1">
                <a:solidFill>
                  <a:srgbClr val="BDC0BF"/>
                </a:solidFill>
                <a:latin typeface="Futura PT Bold"/>
                <a:cs typeface="Futura PT Bold"/>
              </a:rPr>
              <a:t>O</a:t>
            </a:r>
            <a:r>
              <a:rPr sz="900" b="1" spc="330">
                <a:solidFill>
                  <a:srgbClr val="BDC0BF"/>
                </a:solidFill>
                <a:latin typeface="Futura PT Bold"/>
                <a:cs typeface="Futura PT Bold"/>
              </a:rPr>
              <a:t> </a:t>
            </a:r>
            <a:r>
              <a:rPr sz="900" b="1" spc="-50">
                <a:solidFill>
                  <a:srgbClr val="BDC0BF"/>
                </a:solidFill>
                <a:latin typeface="Futura PT Bold"/>
                <a:cs typeface="Futura PT Bold"/>
              </a:rPr>
              <a:t>F</a:t>
            </a:r>
            <a:endParaRPr sz="900">
              <a:latin typeface="Futura PT Bold"/>
              <a:cs typeface="Futura PT Bold"/>
            </a:endParaRPr>
          </a:p>
        </p:txBody>
      </p:sp>
      <p:sp>
        <p:nvSpPr>
          <p:cNvPr id="4" name="object 4"/>
          <p:cNvSpPr txBox="1"/>
          <p:nvPr/>
        </p:nvSpPr>
        <p:spPr>
          <a:xfrm>
            <a:off x="419261" y="3731257"/>
            <a:ext cx="170180" cy="1421765"/>
          </a:xfrm>
          <a:prstGeom prst="rect">
            <a:avLst/>
          </a:prstGeom>
        </p:spPr>
        <p:txBody>
          <a:bodyPr vert="vert270" wrap="square" lIns="0" tIns="12700" rIns="0" bIns="0" rtlCol="0">
            <a:spAutoFit/>
          </a:bodyPr>
          <a:lstStyle/>
          <a:p>
            <a:pPr marL="12700">
              <a:lnSpc>
                <a:spcPct val="100000"/>
              </a:lnSpc>
              <a:spcBef>
                <a:spcPts val="100"/>
              </a:spcBef>
            </a:pPr>
            <a:r>
              <a:rPr sz="900" b="1">
                <a:solidFill>
                  <a:srgbClr val="BDC0BF"/>
                </a:solidFill>
                <a:latin typeface="Futura PT Bold"/>
                <a:cs typeface="Futura PT Bold"/>
              </a:rPr>
              <a:t>F</a:t>
            </a:r>
            <a:r>
              <a:rPr sz="900" b="1" spc="295">
                <a:solidFill>
                  <a:srgbClr val="BDC0BF"/>
                </a:solidFill>
                <a:latin typeface="Futura PT Bold"/>
                <a:cs typeface="Futura PT Bold"/>
              </a:rPr>
              <a:t> </a:t>
            </a:r>
            <a:r>
              <a:rPr sz="900" b="1">
                <a:solidFill>
                  <a:srgbClr val="BDC0BF"/>
                </a:solidFill>
                <a:latin typeface="Futura PT Bold"/>
                <a:cs typeface="Futura PT Bold"/>
              </a:rPr>
              <a:t>A</a:t>
            </a:r>
            <a:r>
              <a:rPr sz="900" b="1" spc="330">
                <a:solidFill>
                  <a:srgbClr val="BDC0BF"/>
                </a:solidFill>
                <a:latin typeface="Futura PT Bold"/>
                <a:cs typeface="Futura PT Bold"/>
              </a:rPr>
              <a:t> </a:t>
            </a:r>
            <a:r>
              <a:rPr sz="900" b="1">
                <a:solidFill>
                  <a:srgbClr val="BDC0BF"/>
                </a:solidFill>
                <a:latin typeface="Futura PT Bold"/>
                <a:cs typeface="Futura PT Bold"/>
              </a:rPr>
              <a:t>R</a:t>
            </a:r>
            <a:r>
              <a:rPr sz="900" b="1" spc="335">
                <a:solidFill>
                  <a:srgbClr val="BDC0BF"/>
                </a:solidFill>
                <a:latin typeface="Futura PT Bold"/>
                <a:cs typeface="Futura PT Bold"/>
              </a:rPr>
              <a:t> </a:t>
            </a:r>
            <a:r>
              <a:rPr sz="900" b="1">
                <a:solidFill>
                  <a:srgbClr val="BDC0BF"/>
                </a:solidFill>
                <a:latin typeface="Futura PT Bold"/>
                <a:cs typeface="Futura PT Bold"/>
              </a:rPr>
              <a:t>M</a:t>
            </a:r>
            <a:r>
              <a:rPr sz="900" b="1" spc="330">
                <a:solidFill>
                  <a:srgbClr val="BDC0BF"/>
                </a:solidFill>
                <a:latin typeface="Futura PT Bold"/>
                <a:cs typeface="Futura PT Bold"/>
              </a:rPr>
              <a:t> </a:t>
            </a:r>
            <a:r>
              <a:rPr sz="900" b="1">
                <a:solidFill>
                  <a:srgbClr val="BDC0BF"/>
                </a:solidFill>
                <a:latin typeface="Futura PT Bold"/>
                <a:cs typeface="Futura PT Bold"/>
              </a:rPr>
              <a:t>I</a:t>
            </a:r>
            <a:r>
              <a:rPr sz="900" b="1" spc="330">
                <a:solidFill>
                  <a:srgbClr val="BDC0BF"/>
                </a:solidFill>
                <a:latin typeface="Futura PT Bold"/>
                <a:cs typeface="Futura PT Bold"/>
              </a:rPr>
              <a:t> </a:t>
            </a:r>
            <a:r>
              <a:rPr sz="900" b="1">
                <a:solidFill>
                  <a:srgbClr val="BDC0BF"/>
                </a:solidFill>
                <a:latin typeface="Futura PT Bold"/>
                <a:cs typeface="Futura PT Bold"/>
              </a:rPr>
              <a:t>N</a:t>
            </a:r>
            <a:r>
              <a:rPr sz="900" b="1" spc="335">
                <a:solidFill>
                  <a:srgbClr val="BDC0BF"/>
                </a:solidFill>
                <a:latin typeface="Futura PT Bold"/>
                <a:cs typeface="Futura PT Bold"/>
              </a:rPr>
              <a:t> </a:t>
            </a:r>
            <a:r>
              <a:rPr sz="900" b="1">
                <a:solidFill>
                  <a:srgbClr val="BDC0BF"/>
                </a:solidFill>
                <a:latin typeface="Futura PT Bold"/>
                <a:cs typeface="Futura PT Bold"/>
              </a:rPr>
              <a:t>G</a:t>
            </a:r>
            <a:r>
              <a:rPr sz="900" b="1" spc="330">
                <a:solidFill>
                  <a:srgbClr val="BDC0BF"/>
                </a:solidFill>
                <a:latin typeface="Futura PT Bold"/>
                <a:cs typeface="Futura PT Bold"/>
              </a:rPr>
              <a:t> </a:t>
            </a:r>
            <a:r>
              <a:rPr sz="900" b="1">
                <a:solidFill>
                  <a:srgbClr val="BDC0BF"/>
                </a:solidFill>
                <a:latin typeface="Futura PT Bold"/>
                <a:cs typeface="Futura PT Bold"/>
              </a:rPr>
              <a:t>T</a:t>
            </a:r>
            <a:r>
              <a:rPr sz="900" b="1" spc="330">
                <a:solidFill>
                  <a:srgbClr val="BDC0BF"/>
                </a:solidFill>
                <a:latin typeface="Futura PT Bold"/>
                <a:cs typeface="Futura PT Bold"/>
              </a:rPr>
              <a:t> </a:t>
            </a:r>
            <a:r>
              <a:rPr sz="900" b="1">
                <a:solidFill>
                  <a:srgbClr val="BDC0BF"/>
                </a:solidFill>
                <a:latin typeface="Futura PT Bold"/>
                <a:cs typeface="Futura PT Bold"/>
              </a:rPr>
              <a:t>O</a:t>
            </a:r>
            <a:r>
              <a:rPr sz="900" b="1" spc="335">
                <a:solidFill>
                  <a:srgbClr val="BDC0BF"/>
                </a:solidFill>
                <a:latin typeface="Futura PT Bold"/>
                <a:cs typeface="Futura PT Bold"/>
              </a:rPr>
              <a:t> </a:t>
            </a:r>
            <a:r>
              <a:rPr sz="900" b="1" spc="-50">
                <a:solidFill>
                  <a:srgbClr val="BDC0BF"/>
                </a:solidFill>
                <a:latin typeface="Futura PT Bold"/>
                <a:cs typeface="Futura PT Bold"/>
              </a:rPr>
              <a:t>N</a:t>
            </a:r>
            <a:endParaRPr sz="900">
              <a:latin typeface="Futura PT Bold"/>
              <a:cs typeface="Futura PT Bold"/>
            </a:endParaRPr>
          </a:p>
        </p:txBody>
      </p:sp>
      <p:sp>
        <p:nvSpPr>
          <p:cNvPr id="7" name="object 7"/>
          <p:cNvSpPr txBox="1">
            <a:spLocks noGrp="1"/>
          </p:cNvSpPr>
          <p:nvPr>
            <p:ph type="ctrTitle"/>
          </p:nvPr>
        </p:nvSpPr>
        <p:spPr>
          <a:xfrm>
            <a:off x="721740" y="547139"/>
            <a:ext cx="10896708" cy="1399386"/>
          </a:xfrm>
          <a:prstGeom prst="rect">
            <a:avLst/>
          </a:prstGeom>
        </p:spPr>
        <p:txBody>
          <a:bodyPr vert="horz" wrap="square" lIns="0" tIns="471452" rIns="0" bIns="0" rtlCol="0" anchor="t">
            <a:spAutoFit/>
          </a:bodyPr>
          <a:lstStyle/>
          <a:p>
            <a:pPr marL="12700">
              <a:spcBef>
                <a:spcPts val="100"/>
              </a:spcBef>
            </a:pPr>
            <a:r>
              <a:rPr lang="en-US" spc="-35" dirty="0">
                <a:solidFill>
                  <a:srgbClr val="189FD7"/>
                </a:solidFill>
              </a:rPr>
              <a:t>CHARACTER ZONES ANALYSIS</a:t>
            </a:r>
            <a:endParaRPr spc="-35" dirty="0">
              <a:solidFill>
                <a:srgbClr val="189FD7"/>
              </a:solidFill>
            </a:endParaRPr>
          </a:p>
        </p:txBody>
      </p:sp>
      <p:sp>
        <p:nvSpPr>
          <p:cNvPr id="8" name="object 8"/>
          <p:cNvSpPr txBox="1"/>
          <p:nvPr/>
        </p:nvSpPr>
        <p:spPr>
          <a:xfrm>
            <a:off x="721740" y="1959102"/>
            <a:ext cx="2520582" cy="2831544"/>
          </a:xfrm>
          <a:prstGeom prst="rect">
            <a:avLst/>
          </a:prstGeom>
        </p:spPr>
        <p:txBody>
          <a:bodyPr vert="horz" wrap="square" lIns="0" tIns="12700" rIns="0" bIns="0" rtlCol="0" anchor="t">
            <a:spAutoFit/>
          </a:bodyPr>
          <a:lstStyle/>
          <a:p>
            <a:pPr marL="12700">
              <a:spcBef>
                <a:spcPts val="100"/>
              </a:spcBef>
            </a:pPr>
            <a:r>
              <a:rPr lang="en-US" spc="125">
                <a:solidFill>
                  <a:srgbClr val="F1795A"/>
                </a:solidFill>
                <a:latin typeface="Futura PT Demi"/>
                <a:cs typeface="Futura PT Demi"/>
              </a:rPr>
              <a:t>MAKING CONNECTIONS </a:t>
            </a:r>
            <a:endParaRPr lang="en-US">
              <a:solidFill>
                <a:srgbClr val="242B2B"/>
              </a:solidFill>
              <a:latin typeface="Futura PT Medium"/>
              <a:cs typeface="Futura PT Demi"/>
            </a:endParaRPr>
          </a:p>
          <a:p>
            <a:pPr marL="12700">
              <a:spcBef>
                <a:spcPts val="100"/>
              </a:spcBef>
            </a:pPr>
            <a:endParaRPr lang="en-US" sz="1100">
              <a:solidFill>
                <a:srgbClr val="242B2B"/>
              </a:solidFill>
              <a:latin typeface="Futura PT Medium"/>
            </a:endParaRPr>
          </a:p>
          <a:p>
            <a:pPr marL="12700">
              <a:spcBef>
                <a:spcPts val="100"/>
              </a:spcBef>
            </a:pPr>
            <a:r>
              <a:rPr lang="en-US" sz="1200">
                <a:solidFill>
                  <a:srgbClr val="242B2B"/>
                </a:solidFill>
                <a:latin typeface="Futura PT Medium"/>
              </a:rPr>
              <a:t>A key objective of this plan will be to strengthen connections between the three primary destinations, downtown, the Animas River and the San Juan Regional Medical Center. </a:t>
            </a:r>
          </a:p>
          <a:p>
            <a:pPr marL="12700">
              <a:spcBef>
                <a:spcPts val="100"/>
              </a:spcBef>
            </a:pPr>
            <a:endParaRPr lang="en-US" sz="1200">
              <a:solidFill>
                <a:srgbClr val="242B2B"/>
              </a:solidFill>
              <a:latin typeface="Futura PT Medium"/>
            </a:endParaRPr>
          </a:p>
          <a:p>
            <a:pPr marL="12700">
              <a:spcBef>
                <a:spcPts val="100"/>
              </a:spcBef>
            </a:pPr>
            <a:r>
              <a:rPr lang="en-US" sz="1200">
                <a:solidFill>
                  <a:srgbClr val="242B2B"/>
                </a:solidFill>
                <a:latin typeface="Futura PT Medium"/>
              </a:rPr>
              <a:t>This can be achieved by multi-modal </a:t>
            </a:r>
          </a:p>
          <a:p>
            <a:pPr marL="12700">
              <a:spcBef>
                <a:spcPts val="100"/>
              </a:spcBef>
            </a:pPr>
            <a:r>
              <a:rPr lang="en-US" sz="1200">
                <a:solidFill>
                  <a:srgbClr val="242B2B"/>
                </a:solidFill>
                <a:latin typeface="Futura PT Medium"/>
              </a:rPr>
              <a:t> improvements to the existing street network and by utilizing existing  drainage paths to create greenway connections. </a:t>
            </a:r>
          </a:p>
        </p:txBody>
      </p:sp>
      <p:pic>
        <p:nvPicPr>
          <p:cNvPr id="10" name="Picture 10">
            <a:extLst>
              <a:ext uri="{FF2B5EF4-FFF2-40B4-BE49-F238E27FC236}">
                <a16:creationId xmlns:a16="http://schemas.microsoft.com/office/drawing/2014/main" id="{5133B58A-1252-E450-895C-4627D12E7357}"/>
              </a:ext>
            </a:extLst>
          </p:cNvPr>
          <p:cNvPicPr>
            <a:picLocks noChangeAspect="1"/>
          </p:cNvPicPr>
          <p:nvPr/>
        </p:nvPicPr>
        <p:blipFill rotWithShape="1">
          <a:blip r:embed="rId2"/>
          <a:srcRect l="109" t="-565" r="-218" b="28672"/>
          <a:stretch/>
        </p:blipFill>
        <p:spPr>
          <a:xfrm>
            <a:off x="3565804" y="1959162"/>
            <a:ext cx="8420392" cy="4672766"/>
          </a:xfrm>
          <a:prstGeom prst="rect">
            <a:avLst/>
          </a:prstGeom>
        </p:spPr>
      </p:pic>
      <p:sp>
        <p:nvSpPr>
          <p:cNvPr id="9" name="object 6">
            <a:extLst>
              <a:ext uri="{FF2B5EF4-FFF2-40B4-BE49-F238E27FC236}">
                <a16:creationId xmlns:a16="http://schemas.microsoft.com/office/drawing/2014/main" id="{6D5BBBCC-286E-AA39-0393-893153E8E415}"/>
              </a:ext>
            </a:extLst>
          </p:cNvPr>
          <p:cNvSpPr txBox="1"/>
          <p:nvPr/>
        </p:nvSpPr>
        <p:spPr>
          <a:xfrm>
            <a:off x="7679961" y="416806"/>
            <a:ext cx="2930206" cy="153888"/>
          </a:xfrm>
          <a:prstGeom prst="rect">
            <a:avLst/>
          </a:prstGeom>
        </p:spPr>
        <p:txBody>
          <a:bodyPr vert="horz" wrap="square" lIns="0" tIns="15240" rIns="0" bIns="0" rtlCol="0">
            <a:spAutoFit/>
          </a:bodyPr>
          <a:lstStyle/>
          <a:p>
            <a:pPr marL="12700" algn="r">
              <a:lnSpc>
                <a:spcPct val="100000"/>
              </a:lnSpc>
              <a:spcBef>
                <a:spcPts val="120"/>
              </a:spcBef>
              <a:tabLst>
                <a:tab pos="1172845" algn="l"/>
              </a:tabLst>
            </a:pPr>
            <a:r>
              <a:rPr lang="en-US" sz="900" b="1" spc="300" dirty="0">
                <a:solidFill>
                  <a:srgbClr val="BDC0BF"/>
                </a:solidFill>
                <a:latin typeface="Futura PT Bold"/>
                <a:cs typeface="Futura PT Bold"/>
              </a:rPr>
              <a:t>COMMUNITY INPUT WORKSHOP</a:t>
            </a:r>
            <a:endParaRPr lang="en-US" sz="900" spc="300" dirty="0">
              <a:latin typeface="Futura PT Bold"/>
              <a:cs typeface="Futura PT Bold"/>
            </a:endParaRPr>
          </a:p>
        </p:txBody>
      </p:sp>
    </p:spTree>
    <p:extLst>
      <p:ext uri="{BB962C8B-B14F-4D97-AF65-F5344CB8AC3E}">
        <p14:creationId xmlns:p14="http://schemas.microsoft.com/office/powerpoint/2010/main" val="3075125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19261" y="5673138"/>
            <a:ext cx="170180" cy="468630"/>
          </a:xfrm>
          <a:prstGeom prst="rect">
            <a:avLst/>
          </a:prstGeom>
        </p:spPr>
        <p:txBody>
          <a:bodyPr vert="vert270" wrap="square" lIns="0" tIns="12700" rIns="0" bIns="0" rtlCol="0">
            <a:spAutoFit/>
          </a:bodyPr>
          <a:lstStyle/>
          <a:p>
            <a:pPr marL="12700">
              <a:lnSpc>
                <a:spcPct val="100000"/>
              </a:lnSpc>
              <a:spcBef>
                <a:spcPts val="100"/>
              </a:spcBef>
            </a:pPr>
            <a:r>
              <a:rPr sz="900" b="1">
                <a:solidFill>
                  <a:srgbClr val="BDC0BF"/>
                </a:solidFill>
                <a:latin typeface="Futura PT Bold"/>
                <a:cs typeface="Futura PT Bold"/>
              </a:rPr>
              <a:t>C</a:t>
            </a:r>
            <a:r>
              <a:rPr sz="900" b="1" spc="325">
                <a:solidFill>
                  <a:srgbClr val="BDC0BF"/>
                </a:solidFill>
                <a:latin typeface="Futura PT Bold"/>
                <a:cs typeface="Futura PT Bold"/>
              </a:rPr>
              <a:t> </a:t>
            </a:r>
            <a:r>
              <a:rPr sz="900" b="1">
                <a:solidFill>
                  <a:srgbClr val="BDC0BF"/>
                </a:solidFill>
                <a:latin typeface="Futura PT Bold"/>
                <a:cs typeface="Futura PT Bold"/>
              </a:rPr>
              <a:t>I</a:t>
            </a:r>
            <a:r>
              <a:rPr sz="900" b="1" spc="330">
                <a:solidFill>
                  <a:srgbClr val="BDC0BF"/>
                </a:solidFill>
                <a:latin typeface="Futura PT Bold"/>
                <a:cs typeface="Futura PT Bold"/>
              </a:rPr>
              <a:t> </a:t>
            </a:r>
            <a:r>
              <a:rPr sz="900" b="1">
                <a:solidFill>
                  <a:srgbClr val="BDC0BF"/>
                </a:solidFill>
                <a:latin typeface="Futura PT Bold"/>
                <a:cs typeface="Futura PT Bold"/>
              </a:rPr>
              <a:t>T</a:t>
            </a:r>
            <a:r>
              <a:rPr sz="900" b="1" spc="350">
                <a:solidFill>
                  <a:srgbClr val="BDC0BF"/>
                </a:solidFill>
                <a:latin typeface="Futura PT Bold"/>
                <a:cs typeface="Futura PT Bold"/>
              </a:rPr>
              <a:t> </a:t>
            </a:r>
            <a:r>
              <a:rPr sz="900" b="1" spc="-60">
                <a:solidFill>
                  <a:srgbClr val="BDC0BF"/>
                </a:solidFill>
                <a:latin typeface="Futura PT Bold"/>
                <a:cs typeface="Futura PT Bold"/>
              </a:rPr>
              <a:t>Y</a:t>
            </a:r>
            <a:endParaRPr sz="900">
              <a:latin typeface="Futura PT Bold"/>
              <a:cs typeface="Futura PT Bold"/>
            </a:endParaRPr>
          </a:p>
        </p:txBody>
      </p:sp>
      <p:sp>
        <p:nvSpPr>
          <p:cNvPr id="3" name="object 3"/>
          <p:cNvSpPr txBox="1"/>
          <p:nvPr/>
        </p:nvSpPr>
        <p:spPr>
          <a:xfrm>
            <a:off x="419261" y="5290020"/>
            <a:ext cx="170180" cy="246379"/>
          </a:xfrm>
          <a:prstGeom prst="rect">
            <a:avLst/>
          </a:prstGeom>
        </p:spPr>
        <p:txBody>
          <a:bodyPr vert="vert270" wrap="square" lIns="0" tIns="12700" rIns="0" bIns="0" rtlCol="0">
            <a:spAutoFit/>
          </a:bodyPr>
          <a:lstStyle/>
          <a:p>
            <a:pPr marL="12700">
              <a:lnSpc>
                <a:spcPct val="100000"/>
              </a:lnSpc>
              <a:spcBef>
                <a:spcPts val="100"/>
              </a:spcBef>
            </a:pPr>
            <a:r>
              <a:rPr sz="900" b="1">
                <a:solidFill>
                  <a:srgbClr val="BDC0BF"/>
                </a:solidFill>
                <a:latin typeface="Futura PT Bold"/>
                <a:cs typeface="Futura PT Bold"/>
              </a:rPr>
              <a:t>O</a:t>
            </a:r>
            <a:r>
              <a:rPr sz="900" b="1" spc="330">
                <a:solidFill>
                  <a:srgbClr val="BDC0BF"/>
                </a:solidFill>
                <a:latin typeface="Futura PT Bold"/>
                <a:cs typeface="Futura PT Bold"/>
              </a:rPr>
              <a:t> </a:t>
            </a:r>
            <a:r>
              <a:rPr sz="900" b="1" spc="-50">
                <a:solidFill>
                  <a:srgbClr val="BDC0BF"/>
                </a:solidFill>
                <a:latin typeface="Futura PT Bold"/>
                <a:cs typeface="Futura PT Bold"/>
              </a:rPr>
              <a:t>F</a:t>
            </a:r>
            <a:endParaRPr sz="900">
              <a:latin typeface="Futura PT Bold"/>
              <a:cs typeface="Futura PT Bold"/>
            </a:endParaRPr>
          </a:p>
        </p:txBody>
      </p:sp>
      <p:sp>
        <p:nvSpPr>
          <p:cNvPr id="4" name="object 4"/>
          <p:cNvSpPr txBox="1"/>
          <p:nvPr/>
        </p:nvSpPr>
        <p:spPr>
          <a:xfrm>
            <a:off x="419261" y="3731257"/>
            <a:ext cx="170180" cy="1421765"/>
          </a:xfrm>
          <a:prstGeom prst="rect">
            <a:avLst/>
          </a:prstGeom>
        </p:spPr>
        <p:txBody>
          <a:bodyPr vert="vert270" wrap="square" lIns="0" tIns="12700" rIns="0" bIns="0" rtlCol="0">
            <a:spAutoFit/>
          </a:bodyPr>
          <a:lstStyle/>
          <a:p>
            <a:pPr marL="12700">
              <a:lnSpc>
                <a:spcPct val="100000"/>
              </a:lnSpc>
              <a:spcBef>
                <a:spcPts val="100"/>
              </a:spcBef>
            </a:pPr>
            <a:r>
              <a:rPr sz="900" b="1">
                <a:solidFill>
                  <a:srgbClr val="BDC0BF"/>
                </a:solidFill>
                <a:latin typeface="Futura PT Bold"/>
                <a:cs typeface="Futura PT Bold"/>
              </a:rPr>
              <a:t>F</a:t>
            </a:r>
            <a:r>
              <a:rPr sz="900" b="1" spc="295">
                <a:solidFill>
                  <a:srgbClr val="BDC0BF"/>
                </a:solidFill>
                <a:latin typeface="Futura PT Bold"/>
                <a:cs typeface="Futura PT Bold"/>
              </a:rPr>
              <a:t> </a:t>
            </a:r>
            <a:r>
              <a:rPr sz="900" b="1">
                <a:solidFill>
                  <a:srgbClr val="BDC0BF"/>
                </a:solidFill>
                <a:latin typeface="Futura PT Bold"/>
                <a:cs typeface="Futura PT Bold"/>
              </a:rPr>
              <a:t>A</a:t>
            </a:r>
            <a:r>
              <a:rPr sz="900" b="1" spc="330">
                <a:solidFill>
                  <a:srgbClr val="BDC0BF"/>
                </a:solidFill>
                <a:latin typeface="Futura PT Bold"/>
                <a:cs typeface="Futura PT Bold"/>
              </a:rPr>
              <a:t> </a:t>
            </a:r>
            <a:r>
              <a:rPr sz="900" b="1">
                <a:solidFill>
                  <a:srgbClr val="BDC0BF"/>
                </a:solidFill>
                <a:latin typeface="Futura PT Bold"/>
                <a:cs typeface="Futura PT Bold"/>
              </a:rPr>
              <a:t>R</a:t>
            </a:r>
            <a:r>
              <a:rPr sz="900" b="1" spc="335">
                <a:solidFill>
                  <a:srgbClr val="BDC0BF"/>
                </a:solidFill>
                <a:latin typeface="Futura PT Bold"/>
                <a:cs typeface="Futura PT Bold"/>
              </a:rPr>
              <a:t> </a:t>
            </a:r>
            <a:r>
              <a:rPr sz="900" b="1">
                <a:solidFill>
                  <a:srgbClr val="BDC0BF"/>
                </a:solidFill>
                <a:latin typeface="Futura PT Bold"/>
                <a:cs typeface="Futura PT Bold"/>
              </a:rPr>
              <a:t>M</a:t>
            </a:r>
            <a:r>
              <a:rPr sz="900" b="1" spc="330">
                <a:solidFill>
                  <a:srgbClr val="BDC0BF"/>
                </a:solidFill>
                <a:latin typeface="Futura PT Bold"/>
                <a:cs typeface="Futura PT Bold"/>
              </a:rPr>
              <a:t> </a:t>
            </a:r>
            <a:r>
              <a:rPr sz="900" b="1">
                <a:solidFill>
                  <a:srgbClr val="BDC0BF"/>
                </a:solidFill>
                <a:latin typeface="Futura PT Bold"/>
                <a:cs typeface="Futura PT Bold"/>
              </a:rPr>
              <a:t>I</a:t>
            </a:r>
            <a:r>
              <a:rPr sz="900" b="1" spc="330">
                <a:solidFill>
                  <a:srgbClr val="BDC0BF"/>
                </a:solidFill>
                <a:latin typeface="Futura PT Bold"/>
                <a:cs typeface="Futura PT Bold"/>
              </a:rPr>
              <a:t> </a:t>
            </a:r>
            <a:r>
              <a:rPr sz="900" b="1">
                <a:solidFill>
                  <a:srgbClr val="BDC0BF"/>
                </a:solidFill>
                <a:latin typeface="Futura PT Bold"/>
                <a:cs typeface="Futura PT Bold"/>
              </a:rPr>
              <a:t>N</a:t>
            </a:r>
            <a:r>
              <a:rPr sz="900" b="1" spc="335">
                <a:solidFill>
                  <a:srgbClr val="BDC0BF"/>
                </a:solidFill>
                <a:latin typeface="Futura PT Bold"/>
                <a:cs typeface="Futura PT Bold"/>
              </a:rPr>
              <a:t> </a:t>
            </a:r>
            <a:r>
              <a:rPr sz="900" b="1">
                <a:solidFill>
                  <a:srgbClr val="BDC0BF"/>
                </a:solidFill>
                <a:latin typeface="Futura PT Bold"/>
                <a:cs typeface="Futura PT Bold"/>
              </a:rPr>
              <a:t>G</a:t>
            </a:r>
            <a:r>
              <a:rPr sz="900" b="1" spc="330">
                <a:solidFill>
                  <a:srgbClr val="BDC0BF"/>
                </a:solidFill>
                <a:latin typeface="Futura PT Bold"/>
                <a:cs typeface="Futura PT Bold"/>
              </a:rPr>
              <a:t> </a:t>
            </a:r>
            <a:r>
              <a:rPr sz="900" b="1">
                <a:solidFill>
                  <a:srgbClr val="BDC0BF"/>
                </a:solidFill>
                <a:latin typeface="Futura PT Bold"/>
                <a:cs typeface="Futura PT Bold"/>
              </a:rPr>
              <a:t>T</a:t>
            </a:r>
            <a:r>
              <a:rPr sz="900" b="1" spc="330">
                <a:solidFill>
                  <a:srgbClr val="BDC0BF"/>
                </a:solidFill>
                <a:latin typeface="Futura PT Bold"/>
                <a:cs typeface="Futura PT Bold"/>
              </a:rPr>
              <a:t> </a:t>
            </a:r>
            <a:r>
              <a:rPr sz="900" b="1">
                <a:solidFill>
                  <a:srgbClr val="BDC0BF"/>
                </a:solidFill>
                <a:latin typeface="Futura PT Bold"/>
                <a:cs typeface="Futura PT Bold"/>
              </a:rPr>
              <a:t>O</a:t>
            </a:r>
            <a:r>
              <a:rPr sz="900" b="1" spc="335">
                <a:solidFill>
                  <a:srgbClr val="BDC0BF"/>
                </a:solidFill>
                <a:latin typeface="Futura PT Bold"/>
                <a:cs typeface="Futura PT Bold"/>
              </a:rPr>
              <a:t> </a:t>
            </a:r>
            <a:r>
              <a:rPr sz="900" b="1" spc="-50">
                <a:solidFill>
                  <a:srgbClr val="BDC0BF"/>
                </a:solidFill>
                <a:latin typeface="Futura PT Bold"/>
                <a:cs typeface="Futura PT Bold"/>
              </a:rPr>
              <a:t>N</a:t>
            </a:r>
            <a:endParaRPr sz="900">
              <a:latin typeface="Futura PT Bold"/>
              <a:cs typeface="Futura PT Bold"/>
            </a:endParaRPr>
          </a:p>
        </p:txBody>
      </p:sp>
      <p:sp>
        <p:nvSpPr>
          <p:cNvPr id="7" name="object 7"/>
          <p:cNvSpPr txBox="1">
            <a:spLocks noGrp="1"/>
          </p:cNvSpPr>
          <p:nvPr>
            <p:ph type="ctrTitle"/>
          </p:nvPr>
        </p:nvSpPr>
        <p:spPr>
          <a:xfrm>
            <a:off x="686091" y="217398"/>
            <a:ext cx="10618848" cy="1412754"/>
          </a:xfrm>
          <a:prstGeom prst="rect">
            <a:avLst/>
          </a:prstGeom>
        </p:spPr>
        <p:txBody>
          <a:bodyPr vert="horz" wrap="square" lIns="0" tIns="471452" rIns="0" bIns="0" rtlCol="0" anchor="t">
            <a:spAutoFit/>
          </a:bodyPr>
          <a:lstStyle/>
          <a:p>
            <a:pPr marL="12700">
              <a:spcBef>
                <a:spcPts val="100"/>
              </a:spcBef>
            </a:pPr>
            <a:r>
              <a:rPr lang="en-US" spc="-35" dirty="0">
                <a:solidFill>
                  <a:srgbClr val="189FD7"/>
                </a:solidFill>
              </a:rPr>
              <a:t>WALKABILITY</a:t>
            </a:r>
            <a:r>
              <a:rPr lang="en-US" spc="70" dirty="0"/>
              <a:t> </a:t>
            </a:r>
            <a:endParaRPr lang="en-US" spc="-35" dirty="0"/>
          </a:p>
        </p:txBody>
      </p:sp>
      <p:pic>
        <p:nvPicPr>
          <p:cNvPr id="10" name="Picture 10" descr="Map&#10;&#10;Description automatically generated">
            <a:extLst>
              <a:ext uri="{FF2B5EF4-FFF2-40B4-BE49-F238E27FC236}">
                <a16:creationId xmlns:a16="http://schemas.microsoft.com/office/drawing/2014/main" id="{CD5F5B85-D02D-64EF-AA01-9DAAACFD1E39}"/>
              </a:ext>
            </a:extLst>
          </p:cNvPr>
          <p:cNvPicPr>
            <a:picLocks noChangeAspect="1"/>
          </p:cNvPicPr>
          <p:nvPr/>
        </p:nvPicPr>
        <p:blipFill rotWithShape="1">
          <a:blip r:embed="rId2"/>
          <a:srcRect l="3378" t="2383" r="3359" b="26209"/>
          <a:stretch/>
        </p:blipFill>
        <p:spPr>
          <a:xfrm>
            <a:off x="3352799" y="1749724"/>
            <a:ext cx="8305801" cy="4914126"/>
          </a:xfrm>
          <a:prstGeom prst="rect">
            <a:avLst/>
          </a:prstGeom>
        </p:spPr>
      </p:pic>
      <p:sp>
        <p:nvSpPr>
          <p:cNvPr id="12" name="object 8">
            <a:extLst>
              <a:ext uri="{FF2B5EF4-FFF2-40B4-BE49-F238E27FC236}">
                <a16:creationId xmlns:a16="http://schemas.microsoft.com/office/drawing/2014/main" id="{205383A7-305E-57BB-5BDD-4F87C7B8C389}"/>
              </a:ext>
            </a:extLst>
          </p:cNvPr>
          <p:cNvSpPr txBox="1"/>
          <p:nvPr/>
        </p:nvSpPr>
        <p:spPr>
          <a:xfrm>
            <a:off x="686091" y="1714015"/>
            <a:ext cx="2431459" cy="1823576"/>
          </a:xfrm>
          <a:prstGeom prst="rect">
            <a:avLst/>
          </a:prstGeom>
        </p:spPr>
        <p:txBody>
          <a:bodyPr vert="horz" wrap="square" lIns="0" tIns="12700" rIns="0" bIns="0" rtlCol="0" anchor="t">
            <a:spAutoFit/>
          </a:bodyPr>
          <a:lstStyle/>
          <a:p>
            <a:pPr marL="12700">
              <a:spcBef>
                <a:spcPts val="100"/>
              </a:spcBef>
            </a:pPr>
            <a:r>
              <a:rPr lang="en-US" spc="125">
                <a:solidFill>
                  <a:srgbClr val="F1795A"/>
                </a:solidFill>
                <a:latin typeface="Futura PT Demi"/>
                <a:cs typeface="Futura PT Demi"/>
              </a:rPr>
              <a:t>DISTANCE BETWEEN DESTINATIONS</a:t>
            </a:r>
          </a:p>
          <a:p>
            <a:pPr marL="12700">
              <a:spcBef>
                <a:spcPts val="100"/>
              </a:spcBef>
            </a:pPr>
            <a:endParaRPr lang="en-US" sz="1100">
              <a:solidFill>
                <a:srgbClr val="242B2B"/>
              </a:solidFill>
              <a:latin typeface="Futura PT Medium"/>
              <a:cs typeface="Futura PT Medium"/>
            </a:endParaRPr>
          </a:p>
          <a:p>
            <a:pPr marL="12700">
              <a:spcBef>
                <a:spcPts val="100"/>
              </a:spcBef>
            </a:pPr>
            <a:r>
              <a:rPr lang="en-US" sz="1100">
                <a:solidFill>
                  <a:srgbClr val="242B2B"/>
                </a:solidFill>
                <a:latin typeface="Futura PT Medium"/>
              </a:rPr>
              <a:t>This diagram shows the approximate distances between the areas three major destinations. While each segment might be perceived as a long walk, they are good candidates for a bike ride or other form of </a:t>
            </a:r>
            <a:r>
              <a:rPr lang="en-US" sz="1100" err="1">
                <a:solidFill>
                  <a:srgbClr val="242B2B"/>
                </a:solidFill>
                <a:latin typeface="Futura PT Medium"/>
              </a:rPr>
              <a:t>micromobility</a:t>
            </a:r>
            <a:r>
              <a:rPr lang="en-US" sz="1100">
                <a:solidFill>
                  <a:srgbClr val="242B2B"/>
                </a:solidFill>
                <a:latin typeface="Futura PT Medium"/>
              </a:rPr>
              <a:t>.  </a:t>
            </a:r>
            <a:endParaRPr lang="en-US"/>
          </a:p>
        </p:txBody>
      </p:sp>
      <p:sp>
        <p:nvSpPr>
          <p:cNvPr id="8" name="object 6">
            <a:extLst>
              <a:ext uri="{FF2B5EF4-FFF2-40B4-BE49-F238E27FC236}">
                <a16:creationId xmlns:a16="http://schemas.microsoft.com/office/drawing/2014/main" id="{95A97406-9181-40D9-FD7F-90FCBCD52DF4}"/>
              </a:ext>
            </a:extLst>
          </p:cNvPr>
          <p:cNvSpPr txBox="1"/>
          <p:nvPr/>
        </p:nvSpPr>
        <p:spPr>
          <a:xfrm>
            <a:off x="7679961" y="416806"/>
            <a:ext cx="2930206" cy="153888"/>
          </a:xfrm>
          <a:prstGeom prst="rect">
            <a:avLst/>
          </a:prstGeom>
        </p:spPr>
        <p:txBody>
          <a:bodyPr vert="horz" wrap="square" lIns="0" tIns="15240" rIns="0" bIns="0" rtlCol="0">
            <a:spAutoFit/>
          </a:bodyPr>
          <a:lstStyle/>
          <a:p>
            <a:pPr marL="12700" algn="r">
              <a:lnSpc>
                <a:spcPct val="100000"/>
              </a:lnSpc>
              <a:spcBef>
                <a:spcPts val="120"/>
              </a:spcBef>
              <a:tabLst>
                <a:tab pos="1172845" algn="l"/>
              </a:tabLst>
            </a:pPr>
            <a:r>
              <a:rPr lang="en-US" sz="900" b="1" spc="300" dirty="0">
                <a:solidFill>
                  <a:srgbClr val="BDC0BF"/>
                </a:solidFill>
                <a:latin typeface="Futura PT Bold"/>
                <a:cs typeface="Futura PT Bold"/>
              </a:rPr>
              <a:t>COMMUNITY INPUT WORKSHOP</a:t>
            </a:r>
            <a:endParaRPr lang="en-US" sz="900" spc="300" dirty="0">
              <a:latin typeface="Futura PT Bold"/>
              <a:cs typeface="Futura PT Bold"/>
            </a:endParaRPr>
          </a:p>
        </p:txBody>
      </p:sp>
    </p:spTree>
    <p:extLst>
      <p:ext uri="{BB962C8B-B14F-4D97-AF65-F5344CB8AC3E}">
        <p14:creationId xmlns:p14="http://schemas.microsoft.com/office/powerpoint/2010/main" val="425471212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19261" y="5673138"/>
            <a:ext cx="170180" cy="468630"/>
          </a:xfrm>
          <a:prstGeom prst="rect">
            <a:avLst/>
          </a:prstGeom>
        </p:spPr>
        <p:txBody>
          <a:bodyPr vert="vert270" wrap="square" lIns="0" tIns="12700" rIns="0" bIns="0" rtlCol="0">
            <a:spAutoFit/>
          </a:bodyPr>
          <a:lstStyle/>
          <a:p>
            <a:pPr marL="12700">
              <a:lnSpc>
                <a:spcPct val="100000"/>
              </a:lnSpc>
              <a:spcBef>
                <a:spcPts val="100"/>
              </a:spcBef>
            </a:pPr>
            <a:r>
              <a:rPr sz="900" b="1">
                <a:solidFill>
                  <a:srgbClr val="BDC0BF"/>
                </a:solidFill>
                <a:latin typeface="Futura PT Bold"/>
                <a:cs typeface="Futura PT Bold"/>
              </a:rPr>
              <a:t>C</a:t>
            </a:r>
            <a:r>
              <a:rPr sz="900" b="1" spc="325">
                <a:solidFill>
                  <a:srgbClr val="BDC0BF"/>
                </a:solidFill>
                <a:latin typeface="Futura PT Bold"/>
                <a:cs typeface="Futura PT Bold"/>
              </a:rPr>
              <a:t> </a:t>
            </a:r>
            <a:r>
              <a:rPr sz="900" b="1">
                <a:solidFill>
                  <a:srgbClr val="BDC0BF"/>
                </a:solidFill>
                <a:latin typeface="Futura PT Bold"/>
                <a:cs typeface="Futura PT Bold"/>
              </a:rPr>
              <a:t>I</a:t>
            </a:r>
            <a:r>
              <a:rPr sz="900" b="1" spc="330">
                <a:solidFill>
                  <a:srgbClr val="BDC0BF"/>
                </a:solidFill>
                <a:latin typeface="Futura PT Bold"/>
                <a:cs typeface="Futura PT Bold"/>
              </a:rPr>
              <a:t> </a:t>
            </a:r>
            <a:r>
              <a:rPr sz="900" b="1">
                <a:solidFill>
                  <a:srgbClr val="BDC0BF"/>
                </a:solidFill>
                <a:latin typeface="Futura PT Bold"/>
                <a:cs typeface="Futura PT Bold"/>
              </a:rPr>
              <a:t>T</a:t>
            </a:r>
            <a:r>
              <a:rPr sz="900" b="1" spc="350">
                <a:solidFill>
                  <a:srgbClr val="BDC0BF"/>
                </a:solidFill>
                <a:latin typeface="Futura PT Bold"/>
                <a:cs typeface="Futura PT Bold"/>
              </a:rPr>
              <a:t> </a:t>
            </a:r>
            <a:r>
              <a:rPr sz="900" b="1" spc="-60">
                <a:solidFill>
                  <a:srgbClr val="BDC0BF"/>
                </a:solidFill>
                <a:latin typeface="Futura PT Bold"/>
                <a:cs typeface="Futura PT Bold"/>
              </a:rPr>
              <a:t>Y</a:t>
            </a:r>
            <a:endParaRPr sz="900">
              <a:latin typeface="Futura PT Bold"/>
              <a:cs typeface="Futura PT Bold"/>
            </a:endParaRPr>
          </a:p>
        </p:txBody>
      </p:sp>
      <p:sp>
        <p:nvSpPr>
          <p:cNvPr id="3" name="object 3"/>
          <p:cNvSpPr txBox="1"/>
          <p:nvPr/>
        </p:nvSpPr>
        <p:spPr>
          <a:xfrm>
            <a:off x="419261" y="5290020"/>
            <a:ext cx="170180" cy="246379"/>
          </a:xfrm>
          <a:prstGeom prst="rect">
            <a:avLst/>
          </a:prstGeom>
        </p:spPr>
        <p:txBody>
          <a:bodyPr vert="vert270" wrap="square" lIns="0" tIns="12700" rIns="0" bIns="0" rtlCol="0">
            <a:spAutoFit/>
          </a:bodyPr>
          <a:lstStyle/>
          <a:p>
            <a:pPr marL="12700">
              <a:lnSpc>
                <a:spcPct val="100000"/>
              </a:lnSpc>
              <a:spcBef>
                <a:spcPts val="100"/>
              </a:spcBef>
            </a:pPr>
            <a:r>
              <a:rPr sz="900" b="1">
                <a:solidFill>
                  <a:srgbClr val="BDC0BF"/>
                </a:solidFill>
                <a:latin typeface="Futura PT Bold"/>
                <a:cs typeface="Futura PT Bold"/>
              </a:rPr>
              <a:t>O</a:t>
            </a:r>
            <a:r>
              <a:rPr sz="900" b="1" spc="330">
                <a:solidFill>
                  <a:srgbClr val="BDC0BF"/>
                </a:solidFill>
                <a:latin typeface="Futura PT Bold"/>
                <a:cs typeface="Futura PT Bold"/>
              </a:rPr>
              <a:t> </a:t>
            </a:r>
            <a:r>
              <a:rPr sz="900" b="1" spc="-50">
                <a:solidFill>
                  <a:srgbClr val="BDC0BF"/>
                </a:solidFill>
                <a:latin typeface="Futura PT Bold"/>
                <a:cs typeface="Futura PT Bold"/>
              </a:rPr>
              <a:t>F</a:t>
            </a:r>
            <a:endParaRPr sz="900">
              <a:latin typeface="Futura PT Bold"/>
              <a:cs typeface="Futura PT Bold"/>
            </a:endParaRPr>
          </a:p>
        </p:txBody>
      </p:sp>
      <p:pic>
        <p:nvPicPr>
          <p:cNvPr id="10" name="Picture 10">
            <a:extLst>
              <a:ext uri="{FF2B5EF4-FFF2-40B4-BE49-F238E27FC236}">
                <a16:creationId xmlns:a16="http://schemas.microsoft.com/office/drawing/2014/main" id="{CD5F5B85-D02D-64EF-AA01-9DAAACFD1E39}"/>
              </a:ext>
            </a:extLst>
          </p:cNvPr>
          <p:cNvPicPr>
            <a:picLocks noChangeAspect="1"/>
          </p:cNvPicPr>
          <p:nvPr/>
        </p:nvPicPr>
        <p:blipFill rotWithShape="1">
          <a:blip r:embed="rId2"/>
          <a:srcRect l="3167" t="2125" r="3146" b="31961"/>
          <a:stretch/>
        </p:blipFill>
        <p:spPr>
          <a:xfrm>
            <a:off x="3187556" y="1752052"/>
            <a:ext cx="8778793" cy="4772717"/>
          </a:xfrm>
          <a:prstGeom prst="rect">
            <a:avLst/>
          </a:prstGeom>
        </p:spPr>
      </p:pic>
      <p:sp>
        <p:nvSpPr>
          <p:cNvPr id="12" name="object 8">
            <a:extLst>
              <a:ext uri="{FF2B5EF4-FFF2-40B4-BE49-F238E27FC236}">
                <a16:creationId xmlns:a16="http://schemas.microsoft.com/office/drawing/2014/main" id="{205383A7-305E-57BB-5BDD-4F87C7B8C389}"/>
              </a:ext>
            </a:extLst>
          </p:cNvPr>
          <p:cNvSpPr txBox="1"/>
          <p:nvPr/>
        </p:nvSpPr>
        <p:spPr>
          <a:xfrm>
            <a:off x="3359775" y="301419"/>
            <a:ext cx="5470546" cy="1174681"/>
          </a:xfrm>
          <a:prstGeom prst="rect">
            <a:avLst/>
          </a:prstGeom>
        </p:spPr>
        <p:txBody>
          <a:bodyPr vert="horz" wrap="square" lIns="0" tIns="12700" rIns="0" bIns="0" rtlCol="0" anchor="t">
            <a:spAutoFit/>
          </a:bodyPr>
          <a:lstStyle/>
          <a:p>
            <a:pPr marL="12700">
              <a:spcBef>
                <a:spcPts val="100"/>
              </a:spcBef>
            </a:pPr>
            <a:r>
              <a:rPr lang="en-US" spc="125">
                <a:solidFill>
                  <a:srgbClr val="F1795A"/>
                </a:solidFill>
                <a:latin typeface="Futura PT Demi"/>
                <a:cs typeface="Futura PT Demi"/>
              </a:rPr>
              <a:t>EXISTING PEDESTRIAN FACILITIES </a:t>
            </a:r>
            <a:endParaRPr lang="en-US">
              <a:solidFill>
                <a:srgbClr val="242B2B"/>
              </a:solidFill>
              <a:latin typeface="Futura PT Medium"/>
              <a:cs typeface="Futura PT Demi"/>
            </a:endParaRPr>
          </a:p>
          <a:p>
            <a:pPr marL="12700">
              <a:spcBef>
                <a:spcPts val="100"/>
              </a:spcBef>
            </a:pPr>
            <a:endParaRPr lang="en-US" sz="1100">
              <a:solidFill>
                <a:srgbClr val="242B2B"/>
              </a:solidFill>
              <a:latin typeface="Futura PT Medium"/>
              <a:cs typeface="Futura PT Medium"/>
            </a:endParaRPr>
          </a:p>
          <a:p>
            <a:pPr marL="12700">
              <a:spcBef>
                <a:spcPts val="100"/>
              </a:spcBef>
            </a:pPr>
            <a:r>
              <a:rPr lang="en-US" sz="1100">
                <a:solidFill>
                  <a:srgbClr val="242B2B"/>
                </a:solidFill>
                <a:latin typeface="Futura PT Medium"/>
              </a:rPr>
              <a:t>This diagram highlights the missing sidewalks (dark red). In order to create a desirable development context, improvements within the pedestrian network are recommended. Because of the scale of the issue, innovative and incremental solutions may be warranted. </a:t>
            </a:r>
          </a:p>
          <a:p>
            <a:pPr marL="12700">
              <a:spcBef>
                <a:spcPts val="100"/>
              </a:spcBef>
            </a:pPr>
            <a:endParaRPr lang="en-US" sz="1100">
              <a:solidFill>
                <a:srgbClr val="242B2B"/>
              </a:solidFill>
              <a:latin typeface="Futura PT Medium"/>
            </a:endParaRPr>
          </a:p>
        </p:txBody>
      </p:sp>
      <p:pic>
        <p:nvPicPr>
          <p:cNvPr id="13" name="Picture 13" descr="A picture containing text, sky, outdoor, road&#10;&#10;Description automatically generated">
            <a:extLst>
              <a:ext uri="{FF2B5EF4-FFF2-40B4-BE49-F238E27FC236}">
                <a16:creationId xmlns:a16="http://schemas.microsoft.com/office/drawing/2014/main" id="{4E3CC918-730C-AA98-F37A-D57628981B38}"/>
              </a:ext>
            </a:extLst>
          </p:cNvPr>
          <p:cNvPicPr>
            <a:picLocks noChangeAspect="1"/>
          </p:cNvPicPr>
          <p:nvPr/>
        </p:nvPicPr>
        <p:blipFill rotWithShape="1">
          <a:blip r:embed="rId3"/>
          <a:srcRect t="7834" r="-732" b="8064"/>
          <a:stretch/>
        </p:blipFill>
        <p:spPr>
          <a:xfrm>
            <a:off x="121207" y="91979"/>
            <a:ext cx="2763272" cy="1625436"/>
          </a:xfrm>
          <a:prstGeom prst="rect">
            <a:avLst/>
          </a:prstGeom>
        </p:spPr>
      </p:pic>
      <p:pic>
        <p:nvPicPr>
          <p:cNvPr id="14" name="Picture 14">
            <a:extLst>
              <a:ext uri="{FF2B5EF4-FFF2-40B4-BE49-F238E27FC236}">
                <a16:creationId xmlns:a16="http://schemas.microsoft.com/office/drawing/2014/main" id="{6F992F47-08BA-49E6-6C90-2B4A00E61168}"/>
              </a:ext>
            </a:extLst>
          </p:cNvPr>
          <p:cNvPicPr>
            <a:picLocks noChangeAspect="1"/>
          </p:cNvPicPr>
          <p:nvPr/>
        </p:nvPicPr>
        <p:blipFill>
          <a:blip r:embed="rId4"/>
          <a:stretch>
            <a:fillRect/>
          </a:stretch>
        </p:blipFill>
        <p:spPr>
          <a:xfrm>
            <a:off x="121207" y="2653538"/>
            <a:ext cx="2712007" cy="1651836"/>
          </a:xfrm>
          <a:prstGeom prst="rect">
            <a:avLst/>
          </a:prstGeom>
        </p:spPr>
      </p:pic>
      <p:pic>
        <p:nvPicPr>
          <p:cNvPr id="15" name="Picture 15" descr="A picture containing road, sky, outdoor, tree&#10;&#10;Description automatically generated">
            <a:extLst>
              <a:ext uri="{FF2B5EF4-FFF2-40B4-BE49-F238E27FC236}">
                <a16:creationId xmlns:a16="http://schemas.microsoft.com/office/drawing/2014/main" id="{676B69ED-ABD1-E018-0954-8E69A0246584}"/>
              </a:ext>
            </a:extLst>
          </p:cNvPr>
          <p:cNvPicPr>
            <a:picLocks noChangeAspect="1"/>
          </p:cNvPicPr>
          <p:nvPr/>
        </p:nvPicPr>
        <p:blipFill rotWithShape="1">
          <a:blip r:embed="rId5"/>
          <a:srcRect l="-246" t="6715" r="16" b="11678"/>
          <a:stretch/>
        </p:blipFill>
        <p:spPr>
          <a:xfrm>
            <a:off x="123435" y="4808200"/>
            <a:ext cx="2727166" cy="1516400"/>
          </a:xfrm>
          <a:prstGeom prst="rect">
            <a:avLst/>
          </a:prstGeom>
        </p:spPr>
      </p:pic>
      <p:sp>
        <p:nvSpPr>
          <p:cNvPr id="16" name="TextBox 15">
            <a:extLst>
              <a:ext uri="{FF2B5EF4-FFF2-40B4-BE49-F238E27FC236}">
                <a16:creationId xmlns:a16="http://schemas.microsoft.com/office/drawing/2014/main" id="{842F3E67-0A4C-96A3-FC50-9D732CD6CC08}"/>
              </a:ext>
            </a:extLst>
          </p:cNvPr>
          <p:cNvSpPr txBox="1"/>
          <p:nvPr/>
        </p:nvSpPr>
        <p:spPr>
          <a:xfrm>
            <a:off x="53473" y="1752052"/>
            <a:ext cx="2744982" cy="9387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a:latin typeface="Futura PT Medium"/>
              </a:rPr>
              <a:t>Grade A sidewalk: Provides several of the following elements: shade, protection from moving traffic (trees and on-street parking), seating, lighting, and bike racks.</a:t>
            </a:r>
            <a:endParaRPr lang="en-US" sz="1100">
              <a:solidFill>
                <a:srgbClr val="000000"/>
              </a:solidFill>
              <a:latin typeface="Futura PT Medium"/>
            </a:endParaRPr>
          </a:p>
        </p:txBody>
      </p:sp>
      <p:sp>
        <p:nvSpPr>
          <p:cNvPr id="17" name="TextBox 16">
            <a:extLst>
              <a:ext uri="{FF2B5EF4-FFF2-40B4-BE49-F238E27FC236}">
                <a16:creationId xmlns:a16="http://schemas.microsoft.com/office/drawing/2014/main" id="{825E6B1A-EEC2-85D7-2008-D34BF39D44B8}"/>
              </a:ext>
            </a:extLst>
          </p:cNvPr>
          <p:cNvSpPr txBox="1"/>
          <p:nvPr/>
        </p:nvSpPr>
        <p:spPr>
          <a:xfrm>
            <a:off x="66198" y="4294869"/>
            <a:ext cx="2709333"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a:latin typeface="Futura PT Medium"/>
              </a:rPr>
              <a:t>Grade B sidewalk: Provides only one or two of the elements listed above.</a:t>
            </a:r>
            <a:endParaRPr lang="en-US" sz="1100">
              <a:solidFill>
                <a:srgbClr val="000000"/>
              </a:solidFill>
              <a:latin typeface="Futura PT Medium"/>
            </a:endParaRPr>
          </a:p>
        </p:txBody>
      </p:sp>
      <p:sp>
        <p:nvSpPr>
          <p:cNvPr id="18" name="TextBox 17">
            <a:extLst>
              <a:ext uri="{FF2B5EF4-FFF2-40B4-BE49-F238E27FC236}">
                <a16:creationId xmlns:a16="http://schemas.microsoft.com/office/drawing/2014/main" id="{4D31050C-8DC4-F4C8-37AB-2BDC45AFC35A}"/>
              </a:ext>
            </a:extLst>
          </p:cNvPr>
          <p:cNvSpPr txBox="1"/>
          <p:nvPr/>
        </p:nvSpPr>
        <p:spPr>
          <a:xfrm>
            <a:off x="77295" y="6324600"/>
            <a:ext cx="2709333" cy="60016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a:latin typeface="Futura PT Medium"/>
              </a:rPr>
              <a:t>Grade C sidewalk: provides a physical walking space with no amenities.</a:t>
            </a:r>
            <a:endParaRPr lang="en-US" sz="1100">
              <a:solidFill>
                <a:srgbClr val="000000"/>
              </a:solidFill>
              <a:latin typeface="Futura PT Medium"/>
            </a:endParaRPr>
          </a:p>
        </p:txBody>
      </p:sp>
      <p:sp>
        <p:nvSpPr>
          <p:cNvPr id="4" name="object 6">
            <a:extLst>
              <a:ext uri="{FF2B5EF4-FFF2-40B4-BE49-F238E27FC236}">
                <a16:creationId xmlns:a16="http://schemas.microsoft.com/office/drawing/2014/main" id="{C1634AE6-67DA-4A91-08DF-1FE82938743D}"/>
              </a:ext>
            </a:extLst>
          </p:cNvPr>
          <p:cNvSpPr txBox="1"/>
          <p:nvPr/>
        </p:nvSpPr>
        <p:spPr>
          <a:xfrm>
            <a:off x="7679961" y="416806"/>
            <a:ext cx="2930206" cy="153888"/>
          </a:xfrm>
          <a:prstGeom prst="rect">
            <a:avLst/>
          </a:prstGeom>
        </p:spPr>
        <p:txBody>
          <a:bodyPr vert="horz" wrap="square" lIns="0" tIns="15240" rIns="0" bIns="0" rtlCol="0">
            <a:spAutoFit/>
          </a:bodyPr>
          <a:lstStyle/>
          <a:p>
            <a:pPr marL="12700" algn="r">
              <a:lnSpc>
                <a:spcPct val="100000"/>
              </a:lnSpc>
              <a:spcBef>
                <a:spcPts val="120"/>
              </a:spcBef>
              <a:tabLst>
                <a:tab pos="1172845" algn="l"/>
              </a:tabLst>
            </a:pPr>
            <a:r>
              <a:rPr lang="en-US" sz="900" b="1" spc="300">
                <a:solidFill>
                  <a:srgbClr val="BDC0BF"/>
                </a:solidFill>
                <a:latin typeface="Futura PT Bold"/>
                <a:cs typeface="Futura PT Bold"/>
              </a:rPr>
              <a:t>COMMUNITY INPUT WORKSHOP</a:t>
            </a:r>
            <a:endParaRPr lang="en-US" sz="900" spc="300">
              <a:latin typeface="Futura PT Bold"/>
              <a:cs typeface="Futura PT Bold"/>
            </a:endParaRPr>
          </a:p>
        </p:txBody>
      </p:sp>
    </p:spTree>
    <p:extLst>
      <p:ext uri="{BB962C8B-B14F-4D97-AF65-F5344CB8AC3E}">
        <p14:creationId xmlns:p14="http://schemas.microsoft.com/office/powerpoint/2010/main" val="308754565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19261" y="5673138"/>
            <a:ext cx="170180" cy="468630"/>
          </a:xfrm>
          <a:prstGeom prst="rect">
            <a:avLst/>
          </a:prstGeom>
        </p:spPr>
        <p:txBody>
          <a:bodyPr vert="vert270" wrap="square" lIns="0" tIns="12700" rIns="0" bIns="0" rtlCol="0">
            <a:spAutoFit/>
          </a:bodyPr>
          <a:lstStyle/>
          <a:p>
            <a:pPr marL="12700">
              <a:lnSpc>
                <a:spcPct val="100000"/>
              </a:lnSpc>
              <a:spcBef>
                <a:spcPts val="100"/>
              </a:spcBef>
            </a:pPr>
            <a:r>
              <a:rPr sz="900" b="1">
                <a:solidFill>
                  <a:srgbClr val="BDC0BF"/>
                </a:solidFill>
                <a:latin typeface="Futura PT Bold"/>
                <a:cs typeface="Futura PT Bold"/>
              </a:rPr>
              <a:t>C</a:t>
            </a:r>
            <a:r>
              <a:rPr sz="900" b="1" spc="325">
                <a:solidFill>
                  <a:srgbClr val="BDC0BF"/>
                </a:solidFill>
                <a:latin typeface="Futura PT Bold"/>
                <a:cs typeface="Futura PT Bold"/>
              </a:rPr>
              <a:t> </a:t>
            </a:r>
            <a:r>
              <a:rPr sz="900" b="1">
                <a:solidFill>
                  <a:srgbClr val="BDC0BF"/>
                </a:solidFill>
                <a:latin typeface="Futura PT Bold"/>
                <a:cs typeface="Futura PT Bold"/>
              </a:rPr>
              <a:t>I</a:t>
            </a:r>
            <a:r>
              <a:rPr sz="900" b="1" spc="330">
                <a:solidFill>
                  <a:srgbClr val="BDC0BF"/>
                </a:solidFill>
                <a:latin typeface="Futura PT Bold"/>
                <a:cs typeface="Futura PT Bold"/>
              </a:rPr>
              <a:t> </a:t>
            </a:r>
            <a:r>
              <a:rPr sz="900" b="1">
                <a:solidFill>
                  <a:srgbClr val="BDC0BF"/>
                </a:solidFill>
                <a:latin typeface="Futura PT Bold"/>
                <a:cs typeface="Futura PT Bold"/>
              </a:rPr>
              <a:t>T</a:t>
            </a:r>
            <a:r>
              <a:rPr sz="900" b="1" spc="350">
                <a:solidFill>
                  <a:srgbClr val="BDC0BF"/>
                </a:solidFill>
                <a:latin typeface="Futura PT Bold"/>
                <a:cs typeface="Futura PT Bold"/>
              </a:rPr>
              <a:t> </a:t>
            </a:r>
            <a:r>
              <a:rPr sz="900" b="1" spc="-60">
                <a:solidFill>
                  <a:srgbClr val="BDC0BF"/>
                </a:solidFill>
                <a:latin typeface="Futura PT Bold"/>
                <a:cs typeface="Futura PT Bold"/>
              </a:rPr>
              <a:t>Y</a:t>
            </a:r>
            <a:endParaRPr sz="900">
              <a:latin typeface="Futura PT Bold"/>
              <a:cs typeface="Futura PT Bold"/>
            </a:endParaRPr>
          </a:p>
        </p:txBody>
      </p:sp>
      <p:sp>
        <p:nvSpPr>
          <p:cNvPr id="3" name="object 3"/>
          <p:cNvSpPr txBox="1"/>
          <p:nvPr/>
        </p:nvSpPr>
        <p:spPr>
          <a:xfrm>
            <a:off x="419261" y="5290020"/>
            <a:ext cx="170180" cy="246379"/>
          </a:xfrm>
          <a:prstGeom prst="rect">
            <a:avLst/>
          </a:prstGeom>
        </p:spPr>
        <p:txBody>
          <a:bodyPr vert="vert270" wrap="square" lIns="0" tIns="12700" rIns="0" bIns="0" rtlCol="0">
            <a:spAutoFit/>
          </a:bodyPr>
          <a:lstStyle/>
          <a:p>
            <a:pPr marL="12700">
              <a:lnSpc>
                <a:spcPct val="100000"/>
              </a:lnSpc>
              <a:spcBef>
                <a:spcPts val="100"/>
              </a:spcBef>
            </a:pPr>
            <a:r>
              <a:rPr sz="900" b="1">
                <a:solidFill>
                  <a:srgbClr val="BDC0BF"/>
                </a:solidFill>
                <a:latin typeface="Futura PT Bold"/>
                <a:cs typeface="Futura PT Bold"/>
              </a:rPr>
              <a:t>O</a:t>
            </a:r>
            <a:r>
              <a:rPr sz="900" b="1" spc="330">
                <a:solidFill>
                  <a:srgbClr val="BDC0BF"/>
                </a:solidFill>
                <a:latin typeface="Futura PT Bold"/>
                <a:cs typeface="Futura PT Bold"/>
              </a:rPr>
              <a:t> </a:t>
            </a:r>
            <a:r>
              <a:rPr sz="900" b="1" spc="-50">
                <a:solidFill>
                  <a:srgbClr val="BDC0BF"/>
                </a:solidFill>
                <a:latin typeface="Futura PT Bold"/>
                <a:cs typeface="Futura PT Bold"/>
              </a:rPr>
              <a:t>F</a:t>
            </a:r>
            <a:endParaRPr sz="900">
              <a:latin typeface="Futura PT Bold"/>
              <a:cs typeface="Futura PT Bold"/>
            </a:endParaRPr>
          </a:p>
        </p:txBody>
      </p:sp>
      <p:sp>
        <p:nvSpPr>
          <p:cNvPr id="4" name="object 4"/>
          <p:cNvSpPr txBox="1"/>
          <p:nvPr/>
        </p:nvSpPr>
        <p:spPr>
          <a:xfrm>
            <a:off x="419261" y="3731257"/>
            <a:ext cx="170180" cy="1421765"/>
          </a:xfrm>
          <a:prstGeom prst="rect">
            <a:avLst/>
          </a:prstGeom>
        </p:spPr>
        <p:txBody>
          <a:bodyPr vert="vert270" wrap="square" lIns="0" tIns="12700" rIns="0" bIns="0" rtlCol="0">
            <a:spAutoFit/>
          </a:bodyPr>
          <a:lstStyle/>
          <a:p>
            <a:pPr marL="12700">
              <a:lnSpc>
                <a:spcPct val="100000"/>
              </a:lnSpc>
              <a:spcBef>
                <a:spcPts val="100"/>
              </a:spcBef>
            </a:pPr>
            <a:r>
              <a:rPr sz="900" b="1">
                <a:solidFill>
                  <a:srgbClr val="BDC0BF"/>
                </a:solidFill>
                <a:latin typeface="Futura PT Bold"/>
                <a:cs typeface="Futura PT Bold"/>
              </a:rPr>
              <a:t>F</a:t>
            </a:r>
            <a:r>
              <a:rPr sz="900" b="1" spc="295">
                <a:solidFill>
                  <a:srgbClr val="BDC0BF"/>
                </a:solidFill>
                <a:latin typeface="Futura PT Bold"/>
                <a:cs typeface="Futura PT Bold"/>
              </a:rPr>
              <a:t> </a:t>
            </a:r>
            <a:r>
              <a:rPr sz="900" b="1">
                <a:solidFill>
                  <a:srgbClr val="BDC0BF"/>
                </a:solidFill>
                <a:latin typeface="Futura PT Bold"/>
                <a:cs typeface="Futura PT Bold"/>
              </a:rPr>
              <a:t>A</a:t>
            </a:r>
            <a:r>
              <a:rPr sz="900" b="1" spc="330">
                <a:solidFill>
                  <a:srgbClr val="BDC0BF"/>
                </a:solidFill>
                <a:latin typeface="Futura PT Bold"/>
                <a:cs typeface="Futura PT Bold"/>
              </a:rPr>
              <a:t> </a:t>
            </a:r>
            <a:r>
              <a:rPr sz="900" b="1">
                <a:solidFill>
                  <a:srgbClr val="BDC0BF"/>
                </a:solidFill>
                <a:latin typeface="Futura PT Bold"/>
                <a:cs typeface="Futura PT Bold"/>
              </a:rPr>
              <a:t>R</a:t>
            </a:r>
            <a:r>
              <a:rPr sz="900" b="1" spc="335">
                <a:solidFill>
                  <a:srgbClr val="BDC0BF"/>
                </a:solidFill>
                <a:latin typeface="Futura PT Bold"/>
                <a:cs typeface="Futura PT Bold"/>
              </a:rPr>
              <a:t> </a:t>
            </a:r>
            <a:r>
              <a:rPr sz="900" b="1">
                <a:solidFill>
                  <a:srgbClr val="BDC0BF"/>
                </a:solidFill>
                <a:latin typeface="Futura PT Bold"/>
                <a:cs typeface="Futura PT Bold"/>
              </a:rPr>
              <a:t>M</a:t>
            </a:r>
            <a:r>
              <a:rPr sz="900" b="1" spc="330">
                <a:solidFill>
                  <a:srgbClr val="BDC0BF"/>
                </a:solidFill>
                <a:latin typeface="Futura PT Bold"/>
                <a:cs typeface="Futura PT Bold"/>
              </a:rPr>
              <a:t> </a:t>
            </a:r>
            <a:r>
              <a:rPr sz="900" b="1">
                <a:solidFill>
                  <a:srgbClr val="BDC0BF"/>
                </a:solidFill>
                <a:latin typeface="Futura PT Bold"/>
                <a:cs typeface="Futura PT Bold"/>
              </a:rPr>
              <a:t>I</a:t>
            </a:r>
            <a:r>
              <a:rPr sz="900" b="1" spc="330">
                <a:solidFill>
                  <a:srgbClr val="BDC0BF"/>
                </a:solidFill>
                <a:latin typeface="Futura PT Bold"/>
                <a:cs typeface="Futura PT Bold"/>
              </a:rPr>
              <a:t> </a:t>
            </a:r>
            <a:r>
              <a:rPr sz="900" b="1">
                <a:solidFill>
                  <a:srgbClr val="BDC0BF"/>
                </a:solidFill>
                <a:latin typeface="Futura PT Bold"/>
                <a:cs typeface="Futura PT Bold"/>
              </a:rPr>
              <a:t>N</a:t>
            </a:r>
            <a:r>
              <a:rPr sz="900" b="1" spc="335">
                <a:solidFill>
                  <a:srgbClr val="BDC0BF"/>
                </a:solidFill>
                <a:latin typeface="Futura PT Bold"/>
                <a:cs typeface="Futura PT Bold"/>
              </a:rPr>
              <a:t> </a:t>
            </a:r>
            <a:r>
              <a:rPr sz="900" b="1">
                <a:solidFill>
                  <a:srgbClr val="BDC0BF"/>
                </a:solidFill>
                <a:latin typeface="Futura PT Bold"/>
                <a:cs typeface="Futura PT Bold"/>
              </a:rPr>
              <a:t>G</a:t>
            </a:r>
            <a:r>
              <a:rPr sz="900" b="1" spc="330">
                <a:solidFill>
                  <a:srgbClr val="BDC0BF"/>
                </a:solidFill>
                <a:latin typeface="Futura PT Bold"/>
                <a:cs typeface="Futura PT Bold"/>
              </a:rPr>
              <a:t> </a:t>
            </a:r>
            <a:r>
              <a:rPr sz="900" b="1">
                <a:solidFill>
                  <a:srgbClr val="BDC0BF"/>
                </a:solidFill>
                <a:latin typeface="Futura PT Bold"/>
                <a:cs typeface="Futura PT Bold"/>
              </a:rPr>
              <a:t>T</a:t>
            </a:r>
            <a:r>
              <a:rPr sz="900" b="1" spc="330">
                <a:solidFill>
                  <a:srgbClr val="BDC0BF"/>
                </a:solidFill>
                <a:latin typeface="Futura PT Bold"/>
                <a:cs typeface="Futura PT Bold"/>
              </a:rPr>
              <a:t> </a:t>
            </a:r>
            <a:r>
              <a:rPr sz="900" b="1">
                <a:solidFill>
                  <a:srgbClr val="BDC0BF"/>
                </a:solidFill>
                <a:latin typeface="Futura PT Bold"/>
                <a:cs typeface="Futura PT Bold"/>
              </a:rPr>
              <a:t>O</a:t>
            </a:r>
            <a:r>
              <a:rPr sz="900" b="1" spc="335">
                <a:solidFill>
                  <a:srgbClr val="BDC0BF"/>
                </a:solidFill>
                <a:latin typeface="Futura PT Bold"/>
                <a:cs typeface="Futura PT Bold"/>
              </a:rPr>
              <a:t> </a:t>
            </a:r>
            <a:r>
              <a:rPr sz="900" b="1" spc="-50">
                <a:solidFill>
                  <a:srgbClr val="BDC0BF"/>
                </a:solidFill>
                <a:latin typeface="Futura PT Bold"/>
                <a:cs typeface="Futura PT Bold"/>
              </a:rPr>
              <a:t>N</a:t>
            </a:r>
            <a:endParaRPr sz="900">
              <a:latin typeface="Futura PT Bold"/>
              <a:cs typeface="Futura PT Bold"/>
            </a:endParaRPr>
          </a:p>
        </p:txBody>
      </p:sp>
      <p:sp>
        <p:nvSpPr>
          <p:cNvPr id="7" name="object 7"/>
          <p:cNvSpPr txBox="1">
            <a:spLocks noGrp="1"/>
          </p:cNvSpPr>
          <p:nvPr>
            <p:ph type="title"/>
          </p:nvPr>
        </p:nvSpPr>
        <p:spPr>
          <a:xfrm>
            <a:off x="650751" y="986461"/>
            <a:ext cx="8493125" cy="939800"/>
          </a:xfrm>
          <a:prstGeom prst="rect">
            <a:avLst/>
          </a:prstGeom>
        </p:spPr>
        <p:txBody>
          <a:bodyPr vert="horz" wrap="square" lIns="0" tIns="12700" rIns="0" bIns="0" rtlCol="0" anchor="t">
            <a:spAutoFit/>
          </a:bodyPr>
          <a:lstStyle/>
          <a:p>
            <a:pPr marL="12700">
              <a:lnSpc>
                <a:spcPct val="100000"/>
              </a:lnSpc>
              <a:spcBef>
                <a:spcPts val="100"/>
              </a:spcBef>
            </a:pPr>
            <a:r>
              <a:rPr lang="en-US" spc="45">
                <a:solidFill>
                  <a:srgbClr val="189FD7"/>
                </a:solidFill>
              </a:rPr>
              <a:t>FLOODWAY</a:t>
            </a:r>
          </a:p>
        </p:txBody>
      </p:sp>
      <p:sp>
        <p:nvSpPr>
          <p:cNvPr id="8" name="object 8"/>
          <p:cNvSpPr txBox="1"/>
          <p:nvPr/>
        </p:nvSpPr>
        <p:spPr>
          <a:xfrm>
            <a:off x="762000" y="2133600"/>
            <a:ext cx="2220266" cy="4121641"/>
          </a:xfrm>
          <a:prstGeom prst="rect">
            <a:avLst/>
          </a:prstGeom>
        </p:spPr>
        <p:txBody>
          <a:bodyPr vert="horz" wrap="square" lIns="0" tIns="12700" rIns="0" bIns="0" rtlCol="0" anchor="t">
            <a:spAutoFit/>
          </a:bodyPr>
          <a:lstStyle/>
          <a:p>
            <a:pPr marL="12700">
              <a:spcBef>
                <a:spcPts val="100"/>
              </a:spcBef>
            </a:pPr>
            <a:r>
              <a:rPr lang="en-US" sz="1400" spc="165">
                <a:solidFill>
                  <a:srgbClr val="F1795A"/>
                </a:solidFill>
                <a:latin typeface="Futura PT Demi"/>
                <a:cs typeface="Futura PT Demi"/>
              </a:rPr>
              <a:t>FLOOD MAP</a:t>
            </a:r>
            <a:endParaRPr sz="1400" spc="165">
              <a:solidFill>
                <a:srgbClr val="F1795A"/>
              </a:solidFill>
              <a:latin typeface="Futura PT Demi"/>
              <a:cs typeface="Futura PT Demi"/>
            </a:endParaRPr>
          </a:p>
          <a:p>
            <a:pPr marL="47625">
              <a:spcBef>
                <a:spcPts val="10"/>
              </a:spcBef>
            </a:pPr>
            <a:endParaRPr lang="en-US" sz="1100">
              <a:solidFill>
                <a:srgbClr val="242B2B"/>
              </a:solidFill>
              <a:latin typeface="Futura PT Medium"/>
            </a:endParaRPr>
          </a:p>
          <a:p>
            <a:pPr marL="47625">
              <a:spcBef>
                <a:spcPts val="10"/>
              </a:spcBef>
            </a:pPr>
            <a:r>
              <a:rPr lang="en-US" sz="1100">
                <a:solidFill>
                  <a:srgbClr val="242B2B"/>
                </a:solidFill>
                <a:latin typeface="Futura PT Medium"/>
              </a:rPr>
              <a:t>The map shows two designations for flood management that encroach in the study area. </a:t>
            </a:r>
            <a:endParaRPr lang="en-US"/>
          </a:p>
          <a:p>
            <a:pPr marL="47625">
              <a:spcBef>
                <a:spcPts val="10"/>
              </a:spcBef>
            </a:pPr>
            <a:endParaRPr lang="en-US" sz="1100">
              <a:solidFill>
                <a:srgbClr val="242B2B"/>
              </a:solidFill>
              <a:latin typeface="Futura PT Medium"/>
            </a:endParaRPr>
          </a:p>
          <a:p>
            <a:pPr marL="47625">
              <a:spcBef>
                <a:spcPts val="10"/>
              </a:spcBef>
            </a:pPr>
            <a:r>
              <a:rPr lang="en-US" sz="1100">
                <a:solidFill>
                  <a:srgbClr val="242B2B"/>
                </a:solidFill>
                <a:latin typeface="Futura PT Medium"/>
              </a:rPr>
              <a:t>The Zone AE hatched area falls within the FLOODWAY. As such, any changes to the site must be approved by FEMA. Buildings should be minimized in the area and   must be engineered to be either wet or dry floodproofed. Housing should not be considered for this area. </a:t>
            </a:r>
          </a:p>
          <a:p>
            <a:pPr marL="47625">
              <a:spcBef>
                <a:spcPts val="10"/>
              </a:spcBef>
            </a:pPr>
            <a:endParaRPr lang="en-US" sz="1100">
              <a:solidFill>
                <a:srgbClr val="242B2B"/>
              </a:solidFill>
              <a:latin typeface="Futura PT Medium"/>
            </a:endParaRPr>
          </a:p>
          <a:p>
            <a:pPr marL="47625">
              <a:spcBef>
                <a:spcPts val="10"/>
              </a:spcBef>
            </a:pPr>
            <a:r>
              <a:rPr lang="en-US" sz="1100">
                <a:solidFill>
                  <a:srgbClr val="242B2B"/>
                </a:solidFill>
                <a:latin typeface="Futura PT Medium"/>
              </a:rPr>
              <a:t>The blue area indicates the Flood Plan. Buildings must be constructed a minimum of one foot above the base floor elevation. Open areas under the building may be used for parking. </a:t>
            </a:r>
          </a:p>
        </p:txBody>
      </p:sp>
      <p:pic>
        <p:nvPicPr>
          <p:cNvPr id="10" name="Picture 10">
            <a:extLst>
              <a:ext uri="{FF2B5EF4-FFF2-40B4-BE49-F238E27FC236}">
                <a16:creationId xmlns:a16="http://schemas.microsoft.com/office/drawing/2014/main" id="{DC91FA8A-1CB0-D5CE-A78C-5E1EA038B7D3}"/>
              </a:ext>
            </a:extLst>
          </p:cNvPr>
          <p:cNvPicPr>
            <a:picLocks noChangeAspect="1"/>
          </p:cNvPicPr>
          <p:nvPr/>
        </p:nvPicPr>
        <p:blipFill>
          <a:blip r:embed="rId2"/>
          <a:stretch>
            <a:fillRect/>
          </a:stretch>
        </p:blipFill>
        <p:spPr>
          <a:xfrm>
            <a:off x="3238542" y="1940337"/>
            <a:ext cx="8923866" cy="4917663"/>
          </a:xfrm>
          <a:prstGeom prst="rect">
            <a:avLst/>
          </a:prstGeom>
        </p:spPr>
      </p:pic>
      <p:sp>
        <p:nvSpPr>
          <p:cNvPr id="9" name="object 6">
            <a:extLst>
              <a:ext uri="{FF2B5EF4-FFF2-40B4-BE49-F238E27FC236}">
                <a16:creationId xmlns:a16="http://schemas.microsoft.com/office/drawing/2014/main" id="{DA6BACFF-E5F0-0E0D-33A3-E3275327BAB2}"/>
              </a:ext>
            </a:extLst>
          </p:cNvPr>
          <p:cNvSpPr txBox="1"/>
          <p:nvPr/>
        </p:nvSpPr>
        <p:spPr>
          <a:xfrm>
            <a:off x="7679961" y="416806"/>
            <a:ext cx="2930206" cy="153888"/>
          </a:xfrm>
          <a:prstGeom prst="rect">
            <a:avLst/>
          </a:prstGeom>
        </p:spPr>
        <p:txBody>
          <a:bodyPr vert="horz" wrap="square" lIns="0" tIns="15240" rIns="0" bIns="0" rtlCol="0">
            <a:spAutoFit/>
          </a:bodyPr>
          <a:lstStyle/>
          <a:p>
            <a:pPr marL="12700" algn="r">
              <a:lnSpc>
                <a:spcPct val="100000"/>
              </a:lnSpc>
              <a:spcBef>
                <a:spcPts val="120"/>
              </a:spcBef>
              <a:tabLst>
                <a:tab pos="1172845" algn="l"/>
              </a:tabLst>
            </a:pPr>
            <a:r>
              <a:rPr lang="en-US" sz="900" b="1" spc="300">
                <a:solidFill>
                  <a:srgbClr val="BDC0BF"/>
                </a:solidFill>
                <a:latin typeface="Futura PT Bold"/>
                <a:cs typeface="Futura PT Bold"/>
              </a:rPr>
              <a:t>COMMUNITY INPUT WORKSHOP</a:t>
            </a:r>
            <a:endParaRPr lang="en-US" sz="900" spc="300">
              <a:latin typeface="Futura PT Bold"/>
              <a:cs typeface="Futura PT Bold"/>
            </a:endParaRPr>
          </a:p>
        </p:txBody>
      </p:sp>
    </p:spTree>
    <p:extLst>
      <p:ext uri="{BB962C8B-B14F-4D97-AF65-F5344CB8AC3E}">
        <p14:creationId xmlns:p14="http://schemas.microsoft.com/office/powerpoint/2010/main" val="16801611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19261" y="5673138"/>
            <a:ext cx="170180" cy="468630"/>
          </a:xfrm>
          <a:prstGeom prst="rect">
            <a:avLst/>
          </a:prstGeom>
        </p:spPr>
        <p:txBody>
          <a:bodyPr vert="vert270" wrap="square" lIns="0" tIns="12700" rIns="0" bIns="0" rtlCol="0">
            <a:spAutoFit/>
          </a:bodyPr>
          <a:lstStyle/>
          <a:p>
            <a:pPr marL="12700">
              <a:lnSpc>
                <a:spcPct val="100000"/>
              </a:lnSpc>
              <a:spcBef>
                <a:spcPts val="100"/>
              </a:spcBef>
            </a:pPr>
            <a:r>
              <a:rPr sz="900" b="1">
                <a:solidFill>
                  <a:srgbClr val="BDC0BF"/>
                </a:solidFill>
                <a:latin typeface="Futura PT Bold"/>
                <a:cs typeface="Futura PT Bold"/>
              </a:rPr>
              <a:t>C</a:t>
            </a:r>
            <a:r>
              <a:rPr sz="900" b="1" spc="325">
                <a:solidFill>
                  <a:srgbClr val="BDC0BF"/>
                </a:solidFill>
                <a:latin typeface="Futura PT Bold"/>
                <a:cs typeface="Futura PT Bold"/>
              </a:rPr>
              <a:t> </a:t>
            </a:r>
            <a:r>
              <a:rPr sz="900" b="1">
                <a:solidFill>
                  <a:srgbClr val="BDC0BF"/>
                </a:solidFill>
                <a:latin typeface="Futura PT Bold"/>
                <a:cs typeface="Futura PT Bold"/>
              </a:rPr>
              <a:t>I</a:t>
            </a:r>
            <a:r>
              <a:rPr sz="900" b="1" spc="330">
                <a:solidFill>
                  <a:srgbClr val="BDC0BF"/>
                </a:solidFill>
                <a:latin typeface="Futura PT Bold"/>
                <a:cs typeface="Futura PT Bold"/>
              </a:rPr>
              <a:t> </a:t>
            </a:r>
            <a:r>
              <a:rPr sz="900" b="1">
                <a:solidFill>
                  <a:srgbClr val="BDC0BF"/>
                </a:solidFill>
                <a:latin typeface="Futura PT Bold"/>
                <a:cs typeface="Futura PT Bold"/>
              </a:rPr>
              <a:t>T</a:t>
            </a:r>
            <a:r>
              <a:rPr sz="900" b="1" spc="350">
                <a:solidFill>
                  <a:srgbClr val="BDC0BF"/>
                </a:solidFill>
                <a:latin typeface="Futura PT Bold"/>
                <a:cs typeface="Futura PT Bold"/>
              </a:rPr>
              <a:t> </a:t>
            </a:r>
            <a:r>
              <a:rPr sz="900" b="1" spc="-60">
                <a:solidFill>
                  <a:srgbClr val="BDC0BF"/>
                </a:solidFill>
                <a:latin typeface="Futura PT Bold"/>
                <a:cs typeface="Futura PT Bold"/>
              </a:rPr>
              <a:t>Y</a:t>
            </a:r>
            <a:endParaRPr sz="900">
              <a:latin typeface="Futura PT Bold"/>
              <a:cs typeface="Futura PT Bold"/>
            </a:endParaRPr>
          </a:p>
        </p:txBody>
      </p:sp>
      <p:sp>
        <p:nvSpPr>
          <p:cNvPr id="3" name="object 3"/>
          <p:cNvSpPr txBox="1"/>
          <p:nvPr/>
        </p:nvSpPr>
        <p:spPr>
          <a:xfrm>
            <a:off x="419261" y="5290020"/>
            <a:ext cx="170180" cy="246379"/>
          </a:xfrm>
          <a:prstGeom prst="rect">
            <a:avLst/>
          </a:prstGeom>
        </p:spPr>
        <p:txBody>
          <a:bodyPr vert="vert270" wrap="square" lIns="0" tIns="12700" rIns="0" bIns="0" rtlCol="0">
            <a:spAutoFit/>
          </a:bodyPr>
          <a:lstStyle/>
          <a:p>
            <a:pPr marL="12700">
              <a:lnSpc>
                <a:spcPct val="100000"/>
              </a:lnSpc>
              <a:spcBef>
                <a:spcPts val="100"/>
              </a:spcBef>
            </a:pPr>
            <a:r>
              <a:rPr sz="900" b="1">
                <a:solidFill>
                  <a:srgbClr val="BDC0BF"/>
                </a:solidFill>
                <a:latin typeface="Futura PT Bold"/>
                <a:cs typeface="Futura PT Bold"/>
              </a:rPr>
              <a:t>O</a:t>
            </a:r>
            <a:r>
              <a:rPr sz="900" b="1" spc="330">
                <a:solidFill>
                  <a:srgbClr val="BDC0BF"/>
                </a:solidFill>
                <a:latin typeface="Futura PT Bold"/>
                <a:cs typeface="Futura PT Bold"/>
              </a:rPr>
              <a:t> </a:t>
            </a:r>
            <a:r>
              <a:rPr sz="900" b="1" spc="-50">
                <a:solidFill>
                  <a:srgbClr val="BDC0BF"/>
                </a:solidFill>
                <a:latin typeface="Futura PT Bold"/>
                <a:cs typeface="Futura PT Bold"/>
              </a:rPr>
              <a:t>F</a:t>
            </a:r>
            <a:endParaRPr sz="900">
              <a:latin typeface="Futura PT Bold"/>
              <a:cs typeface="Futura PT Bold"/>
            </a:endParaRPr>
          </a:p>
        </p:txBody>
      </p:sp>
      <p:sp>
        <p:nvSpPr>
          <p:cNvPr id="4" name="object 4"/>
          <p:cNvSpPr txBox="1"/>
          <p:nvPr/>
        </p:nvSpPr>
        <p:spPr>
          <a:xfrm>
            <a:off x="419261" y="3731257"/>
            <a:ext cx="170180" cy="1421765"/>
          </a:xfrm>
          <a:prstGeom prst="rect">
            <a:avLst/>
          </a:prstGeom>
        </p:spPr>
        <p:txBody>
          <a:bodyPr vert="vert270" wrap="square" lIns="0" tIns="12700" rIns="0" bIns="0" rtlCol="0">
            <a:spAutoFit/>
          </a:bodyPr>
          <a:lstStyle/>
          <a:p>
            <a:pPr marL="12700">
              <a:lnSpc>
                <a:spcPct val="100000"/>
              </a:lnSpc>
              <a:spcBef>
                <a:spcPts val="100"/>
              </a:spcBef>
            </a:pPr>
            <a:r>
              <a:rPr sz="900" b="1">
                <a:solidFill>
                  <a:srgbClr val="BDC0BF"/>
                </a:solidFill>
                <a:latin typeface="Futura PT Bold"/>
                <a:cs typeface="Futura PT Bold"/>
              </a:rPr>
              <a:t>F</a:t>
            </a:r>
            <a:r>
              <a:rPr sz="900" b="1" spc="295">
                <a:solidFill>
                  <a:srgbClr val="BDC0BF"/>
                </a:solidFill>
                <a:latin typeface="Futura PT Bold"/>
                <a:cs typeface="Futura PT Bold"/>
              </a:rPr>
              <a:t> </a:t>
            </a:r>
            <a:r>
              <a:rPr sz="900" b="1">
                <a:solidFill>
                  <a:srgbClr val="BDC0BF"/>
                </a:solidFill>
                <a:latin typeface="Futura PT Bold"/>
                <a:cs typeface="Futura PT Bold"/>
              </a:rPr>
              <a:t>A</a:t>
            </a:r>
            <a:r>
              <a:rPr sz="900" b="1" spc="330">
                <a:solidFill>
                  <a:srgbClr val="BDC0BF"/>
                </a:solidFill>
                <a:latin typeface="Futura PT Bold"/>
                <a:cs typeface="Futura PT Bold"/>
              </a:rPr>
              <a:t> </a:t>
            </a:r>
            <a:r>
              <a:rPr sz="900" b="1">
                <a:solidFill>
                  <a:srgbClr val="BDC0BF"/>
                </a:solidFill>
                <a:latin typeface="Futura PT Bold"/>
                <a:cs typeface="Futura PT Bold"/>
              </a:rPr>
              <a:t>R</a:t>
            </a:r>
            <a:r>
              <a:rPr sz="900" b="1" spc="335">
                <a:solidFill>
                  <a:srgbClr val="BDC0BF"/>
                </a:solidFill>
                <a:latin typeface="Futura PT Bold"/>
                <a:cs typeface="Futura PT Bold"/>
              </a:rPr>
              <a:t> </a:t>
            </a:r>
            <a:r>
              <a:rPr sz="900" b="1">
                <a:solidFill>
                  <a:srgbClr val="BDC0BF"/>
                </a:solidFill>
                <a:latin typeface="Futura PT Bold"/>
                <a:cs typeface="Futura PT Bold"/>
              </a:rPr>
              <a:t>M</a:t>
            </a:r>
            <a:r>
              <a:rPr sz="900" b="1" spc="330">
                <a:solidFill>
                  <a:srgbClr val="BDC0BF"/>
                </a:solidFill>
                <a:latin typeface="Futura PT Bold"/>
                <a:cs typeface="Futura PT Bold"/>
              </a:rPr>
              <a:t> </a:t>
            </a:r>
            <a:r>
              <a:rPr sz="900" b="1">
                <a:solidFill>
                  <a:srgbClr val="BDC0BF"/>
                </a:solidFill>
                <a:latin typeface="Futura PT Bold"/>
                <a:cs typeface="Futura PT Bold"/>
              </a:rPr>
              <a:t>I</a:t>
            </a:r>
            <a:r>
              <a:rPr sz="900" b="1" spc="330">
                <a:solidFill>
                  <a:srgbClr val="BDC0BF"/>
                </a:solidFill>
                <a:latin typeface="Futura PT Bold"/>
                <a:cs typeface="Futura PT Bold"/>
              </a:rPr>
              <a:t> </a:t>
            </a:r>
            <a:r>
              <a:rPr sz="900" b="1">
                <a:solidFill>
                  <a:srgbClr val="BDC0BF"/>
                </a:solidFill>
                <a:latin typeface="Futura PT Bold"/>
                <a:cs typeface="Futura PT Bold"/>
              </a:rPr>
              <a:t>N</a:t>
            </a:r>
            <a:r>
              <a:rPr sz="900" b="1" spc="335">
                <a:solidFill>
                  <a:srgbClr val="BDC0BF"/>
                </a:solidFill>
                <a:latin typeface="Futura PT Bold"/>
                <a:cs typeface="Futura PT Bold"/>
              </a:rPr>
              <a:t> </a:t>
            </a:r>
            <a:r>
              <a:rPr sz="900" b="1">
                <a:solidFill>
                  <a:srgbClr val="BDC0BF"/>
                </a:solidFill>
                <a:latin typeface="Futura PT Bold"/>
                <a:cs typeface="Futura PT Bold"/>
              </a:rPr>
              <a:t>G</a:t>
            </a:r>
            <a:r>
              <a:rPr sz="900" b="1" spc="330">
                <a:solidFill>
                  <a:srgbClr val="BDC0BF"/>
                </a:solidFill>
                <a:latin typeface="Futura PT Bold"/>
                <a:cs typeface="Futura PT Bold"/>
              </a:rPr>
              <a:t> </a:t>
            </a:r>
            <a:r>
              <a:rPr sz="900" b="1">
                <a:solidFill>
                  <a:srgbClr val="BDC0BF"/>
                </a:solidFill>
                <a:latin typeface="Futura PT Bold"/>
                <a:cs typeface="Futura PT Bold"/>
              </a:rPr>
              <a:t>T</a:t>
            </a:r>
            <a:r>
              <a:rPr sz="900" b="1" spc="330">
                <a:solidFill>
                  <a:srgbClr val="BDC0BF"/>
                </a:solidFill>
                <a:latin typeface="Futura PT Bold"/>
                <a:cs typeface="Futura PT Bold"/>
              </a:rPr>
              <a:t> </a:t>
            </a:r>
            <a:r>
              <a:rPr sz="900" b="1">
                <a:solidFill>
                  <a:srgbClr val="BDC0BF"/>
                </a:solidFill>
                <a:latin typeface="Futura PT Bold"/>
                <a:cs typeface="Futura PT Bold"/>
              </a:rPr>
              <a:t>O</a:t>
            </a:r>
            <a:r>
              <a:rPr sz="900" b="1" spc="335">
                <a:solidFill>
                  <a:srgbClr val="BDC0BF"/>
                </a:solidFill>
                <a:latin typeface="Futura PT Bold"/>
                <a:cs typeface="Futura PT Bold"/>
              </a:rPr>
              <a:t> </a:t>
            </a:r>
            <a:r>
              <a:rPr sz="900" b="1" spc="-50">
                <a:solidFill>
                  <a:srgbClr val="BDC0BF"/>
                </a:solidFill>
                <a:latin typeface="Futura PT Bold"/>
                <a:cs typeface="Futura PT Bold"/>
              </a:rPr>
              <a:t>N</a:t>
            </a:r>
            <a:endParaRPr sz="900">
              <a:latin typeface="Futura PT Bold"/>
              <a:cs typeface="Futura PT Bold"/>
            </a:endParaRPr>
          </a:p>
        </p:txBody>
      </p:sp>
      <p:sp>
        <p:nvSpPr>
          <p:cNvPr id="7" name="object 7"/>
          <p:cNvSpPr txBox="1">
            <a:spLocks noGrp="1"/>
          </p:cNvSpPr>
          <p:nvPr>
            <p:ph type="title"/>
          </p:nvPr>
        </p:nvSpPr>
        <p:spPr>
          <a:xfrm>
            <a:off x="557885" y="169361"/>
            <a:ext cx="8493125" cy="1399386"/>
          </a:xfrm>
          <a:prstGeom prst="rect">
            <a:avLst/>
          </a:prstGeom>
        </p:spPr>
        <p:txBody>
          <a:bodyPr vert="horz" wrap="square" lIns="0" tIns="471452" rIns="0" bIns="0" rtlCol="0" anchor="t">
            <a:spAutoFit/>
          </a:bodyPr>
          <a:lstStyle/>
          <a:p>
            <a:pPr marL="12700">
              <a:spcBef>
                <a:spcPts val="100"/>
              </a:spcBef>
            </a:pPr>
            <a:r>
              <a:rPr lang="en-US" spc="50">
                <a:solidFill>
                  <a:srgbClr val="189FD7"/>
                </a:solidFill>
              </a:rPr>
              <a:t>Current Zoning Map</a:t>
            </a:r>
            <a:endParaRPr lang="en-US" spc="40">
              <a:solidFill>
                <a:srgbClr val="189FD7"/>
              </a:solidFill>
            </a:endParaRPr>
          </a:p>
        </p:txBody>
      </p:sp>
      <p:sp>
        <p:nvSpPr>
          <p:cNvPr id="8" name="object 6">
            <a:extLst>
              <a:ext uri="{FF2B5EF4-FFF2-40B4-BE49-F238E27FC236}">
                <a16:creationId xmlns:a16="http://schemas.microsoft.com/office/drawing/2014/main" id="{D6640C23-8CA0-5842-C0B0-37CD40ABFE73}"/>
              </a:ext>
            </a:extLst>
          </p:cNvPr>
          <p:cNvSpPr txBox="1"/>
          <p:nvPr/>
        </p:nvSpPr>
        <p:spPr>
          <a:xfrm>
            <a:off x="7679961" y="416806"/>
            <a:ext cx="2930206" cy="153888"/>
          </a:xfrm>
          <a:prstGeom prst="rect">
            <a:avLst/>
          </a:prstGeom>
        </p:spPr>
        <p:txBody>
          <a:bodyPr vert="horz" wrap="square" lIns="0" tIns="15240" rIns="0" bIns="0" rtlCol="0">
            <a:spAutoFit/>
          </a:bodyPr>
          <a:lstStyle/>
          <a:p>
            <a:pPr marL="12700" algn="r">
              <a:lnSpc>
                <a:spcPct val="100000"/>
              </a:lnSpc>
              <a:spcBef>
                <a:spcPts val="120"/>
              </a:spcBef>
              <a:tabLst>
                <a:tab pos="1172845" algn="l"/>
              </a:tabLst>
            </a:pPr>
            <a:r>
              <a:rPr lang="en-US" sz="900" b="1" spc="300">
                <a:solidFill>
                  <a:srgbClr val="BDC0BF"/>
                </a:solidFill>
                <a:latin typeface="Futura PT Bold"/>
                <a:cs typeface="Futura PT Bold"/>
              </a:rPr>
              <a:t>COMMUNITY INPUT WORKSHOP</a:t>
            </a:r>
            <a:endParaRPr lang="en-US" sz="900" spc="300">
              <a:latin typeface="Futura PT Bold"/>
              <a:cs typeface="Futura PT Bold"/>
            </a:endParaRPr>
          </a:p>
        </p:txBody>
      </p:sp>
      <p:pic>
        <p:nvPicPr>
          <p:cNvPr id="1026" name="Picture 2">
            <a:extLst>
              <a:ext uri="{FF2B5EF4-FFF2-40B4-BE49-F238E27FC236}">
                <a16:creationId xmlns:a16="http://schemas.microsoft.com/office/drawing/2014/main" id="{28A676C7-4D41-0B6F-AA70-42782DDFD5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74756" y="1666195"/>
            <a:ext cx="9228911" cy="519180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a:extLst>
              <a:ext uri="{FF2B5EF4-FFF2-40B4-BE49-F238E27FC236}">
                <a16:creationId xmlns:a16="http://schemas.microsoft.com/office/drawing/2014/main" id="{701C763B-7DCB-76FF-D84C-9CDC1AD634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29535" y="4974260"/>
            <a:ext cx="3718893" cy="1923018"/>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19261" y="5673138"/>
            <a:ext cx="170180" cy="468630"/>
          </a:xfrm>
          <a:prstGeom prst="rect">
            <a:avLst/>
          </a:prstGeom>
        </p:spPr>
        <p:txBody>
          <a:bodyPr vert="vert270" wrap="square" lIns="0" tIns="12700" rIns="0" bIns="0" rtlCol="0">
            <a:spAutoFit/>
          </a:bodyPr>
          <a:lstStyle/>
          <a:p>
            <a:pPr marL="12700">
              <a:lnSpc>
                <a:spcPct val="100000"/>
              </a:lnSpc>
              <a:spcBef>
                <a:spcPts val="100"/>
              </a:spcBef>
            </a:pPr>
            <a:r>
              <a:rPr sz="900" b="1">
                <a:solidFill>
                  <a:srgbClr val="BDC0BF"/>
                </a:solidFill>
                <a:latin typeface="Futura PT Bold"/>
                <a:cs typeface="Futura PT Bold"/>
              </a:rPr>
              <a:t>C</a:t>
            </a:r>
            <a:r>
              <a:rPr sz="900" b="1" spc="325">
                <a:solidFill>
                  <a:srgbClr val="BDC0BF"/>
                </a:solidFill>
                <a:latin typeface="Futura PT Bold"/>
                <a:cs typeface="Futura PT Bold"/>
              </a:rPr>
              <a:t> </a:t>
            </a:r>
            <a:r>
              <a:rPr sz="900" b="1">
                <a:solidFill>
                  <a:srgbClr val="BDC0BF"/>
                </a:solidFill>
                <a:latin typeface="Futura PT Bold"/>
                <a:cs typeface="Futura PT Bold"/>
              </a:rPr>
              <a:t>I</a:t>
            </a:r>
            <a:r>
              <a:rPr sz="900" b="1" spc="330">
                <a:solidFill>
                  <a:srgbClr val="BDC0BF"/>
                </a:solidFill>
                <a:latin typeface="Futura PT Bold"/>
                <a:cs typeface="Futura PT Bold"/>
              </a:rPr>
              <a:t> </a:t>
            </a:r>
            <a:r>
              <a:rPr sz="900" b="1">
                <a:solidFill>
                  <a:srgbClr val="BDC0BF"/>
                </a:solidFill>
                <a:latin typeface="Futura PT Bold"/>
                <a:cs typeface="Futura PT Bold"/>
              </a:rPr>
              <a:t>T</a:t>
            </a:r>
            <a:r>
              <a:rPr sz="900" b="1" spc="350">
                <a:solidFill>
                  <a:srgbClr val="BDC0BF"/>
                </a:solidFill>
                <a:latin typeface="Futura PT Bold"/>
                <a:cs typeface="Futura PT Bold"/>
              </a:rPr>
              <a:t> </a:t>
            </a:r>
            <a:r>
              <a:rPr sz="900" b="1" spc="-60">
                <a:solidFill>
                  <a:srgbClr val="BDC0BF"/>
                </a:solidFill>
                <a:latin typeface="Futura PT Bold"/>
                <a:cs typeface="Futura PT Bold"/>
              </a:rPr>
              <a:t>Y</a:t>
            </a:r>
            <a:endParaRPr sz="900">
              <a:latin typeface="Futura PT Bold"/>
              <a:cs typeface="Futura PT Bold"/>
            </a:endParaRPr>
          </a:p>
        </p:txBody>
      </p:sp>
      <p:sp>
        <p:nvSpPr>
          <p:cNvPr id="3" name="object 3"/>
          <p:cNvSpPr txBox="1"/>
          <p:nvPr/>
        </p:nvSpPr>
        <p:spPr>
          <a:xfrm>
            <a:off x="419261" y="5290020"/>
            <a:ext cx="170180" cy="246379"/>
          </a:xfrm>
          <a:prstGeom prst="rect">
            <a:avLst/>
          </a:prstGeom>
        </p:spPr>
        <p:txBody>
          <a:bodyPr vert="vert270" wrap="square" lIns="0" tIns="12700" rIns="0" bIns="0" rtlCol="0">
            <a:spAutoFit/>
          </a:bodyPr>
          <a:lstStyle/>
          <a:p>
            <a:pPr marL="12700">
              <a:lnSpc>
                <a:spcPct val="100000"/>
              </a:lnSpc>
              <a:spcBef>
                <a:spcPts val="100"/>
              </a:spcBef>
            </a:pPr>
            <a:r>
              <a:rPr sz="900" b="1">
                <a:solidFill>
                  <a:srgbClr val="BDC0BF"/>
                </a:solidFill>
                <a:latin typeface="Futura PT Bold"/>
                <a:cs typeface="Futura PT Bold"/>
              </a:rPr>
              <a:t>O</a:t>
            </a:r>
            <a:r>
              <a:rPr sz="900" b="1" spc="330">
                <a:solidFill>
                  <a:srgbClr val="BDC0BF"/>
                </a:solidFill>
                <a:latin typeface="Futura PT Bold"/>
                <a:cs typeface="Futura PT Bold"/>
              </a:rPr>
              <a:t> </a:t>
            </a:r>
            <a:r>
              <a:rPr sz="900" b="1" spc="-50">
                <a:solidFill>
                  <a:srgbClr val="BDC0BF"/>
                </a:solidFill>
                <a:latin typeface="Futura PT Bold"/>
                <a:cs typeface="Futura PT Bold"/>
              </a:rPr>
              <a:t>F</a:t>
            </a:r>
            <a:endParaRPr sz="900">
              <a:latin typeface="Futura PT Bold"/>
              <a:cs typeface="Futura PT Bold"/>
            </a:endParaRPr>
          </a:p>
        </p:txBody>
      </p:sp>
      <p:sp>
        <p:nvSpPr>
          <p:cNvPr id="4" name="object 4"/>
          <p:cNvSpPr txBox="1"/>
          <p:nvPr/>
        </p:nvSpPr>
        <p:spPr>
          <a:xfrm>
            <a:off x="419261" y="3731257"/>
            <a:ext cx="170180" cy="1421765"/>
          </a:xfrm>
          <a:prstGeom prst="rect">
            <a:avLst/>
          </a:prstGeom>
        </p:spPr>
        <p:txBody>
          <a:bodyPr vert="vert270" wrap="square" lIns="0" tIns="12700" rIns="0" bIns="0" rtlCol="0">
            <a:spAutoFit/>
          </a:bodyPr>
          <a:lstStyle/>
          <a:p>
            <a:pPr marL="12700">
              <a:lnSpc>
                <a:spcPct val="100000"/>
              </a:lnSpc>
              <a:spcBef>
                <a:spcPts val="100"/>
              </a:spcBef>
            </a:pPr>
            <a:r>
              <a:rPr sz="900" b="1">
                <a:solidFill>
                  <a:srgbClr val="BDC0BF"/>
                </a:solidFill>
                <a:latin typeface="Futura PT Bold"/>
                <a:cs typeface="Futura PT Bold"/>
              </a:rPr>
              <a:t>F</a:t>
            </a:r>
            <a:r>
              <a:rPr sz="900" b="1" spc="295">
                <a:solidFill>
                  <a:srgbClr val="BDC0BF"/>
                </a:solidFill>
                <a:latin typeface="Futura PT Bold"/>
                <a:cs typeface="Futura PT Bold"/>
              </a:rPr>
              <a:t> </a:t>
            </a:r>
            <a:r>
              <a:rPr sz="900" b="1">
                <a:solidFill>
                  <a:srgbClr val="BDC0BF"/>
                </a:solidFill>
                <a:latin typeface="Futura PT Bold"/>
                <a:cs typeface="Futura PT Bold"/>
              </a:rPr>
              <a:t>A</a:t>
            </a:r>
            <a:r>
              <a:rPr sz="900" b="1" spc="330">
                <a:solidFill>
                  <a:srgbClr val="BDC0BF"/>
                </a:solidFill>
                <a:latin typeface="Futura PT Bold"/>
                <a:cs typeface="Futura PT Bold"/>
              </a:rPr>
              <a:t> </a:t>
            </a:r>
            <a:r>
              <a:rPr sz="900" b="1">
                <a:solidFill>
                  <a:srgbClr val="BDC0BF"/>
                </a:solidFill>
                <a:latin typeface="Futura PT Bold"/>
                <a:cs typeface="Futura PT Bold"/>
              </a:rPr>
              <a:t>R</a:t>
            </a:r>
            <a:r>
              <a:rPr sz="900" b="1" spc="335">
                <a:solidFill>
                  <a:srgbClr val="BDC0BF"/>
                </a:solidFill>
                <a:latin typeface="Futura PT Bold"/>
                <a:cs typeface="Futura PT Bold"/>
              </a:rPr>
              <a:t> </a:t>
            </a:r>
            <a:r>
              <a:rPr sz="900" b="1">
                <a:solidFill>
                  <a:srgbClr val="BDC0BF"/>
                </a:solidFill>
                <a:latin typeface="Futura PT Bold"/>
                <a:cs typeface="Futura PT Bold"/>
              </a:rPr>
              <a:t>M</a:t>
            </a:r>
            <a:r>
              <a:rPr sz="900" b="1" spc="330">
                <a:solidFill>
                  <a:srgbClr val="BDC0BF"/>
                </a:solidFill>
                <a:latin typeface="Futura PT Bold"/>
                <a:cs typeface="Futura PT Bold"/>
              </a:rPr>
              <a:t> </a:t>
            </a:r>
            <a:r>
              <a:rPr sz="900" b="1">
                <a:solidFill>
                  <a:srgbClr val="BDC0BF"/>
                </a:solidFill>
                <a:latin typeface="Futura PT Bold"/>
                <a:cs typeface="Futura PT Bold"/>
              </a:rPr>
              <a:t>I</a:t>
            </a:r>
            <a:r>
              <a:rPr sz="900" b="1" spc="330">
                <a:solidFill>
                  <a:srgbClr val="BDC0BF"/>
                </a:solidFill>
                <a:latin typeface="Futura PT Bold"/>
                <a:cs typeface="Futura PT Bold"/>
              </a:rPr>
              <a:t> </a:t>
            </a:r>
            <a:r>
              <a:rPr sz="900" b="1">
                <a:solidFill>
                  <a:srgbClr val="BDC0BF"/>
                </a:solidFill>
                <a:latin typeface="Futura PT Bold"/>
                <a:cs typeface="Futura PT Bold"/>
              </a:rPr>
              <a:t>N</a:t>
            </a:r>
            <a:r>
              <a:rPr sz="900" b="1" spc="335">
                <a:solidFill>
                  <a:srgbClr val="BDC0BF"/>
                </a:solidFill>
                <a:latin typeface="Futura PT Bold"/>
                <a:cs typeface="Futura PT Bold"/>
              </a:rPr>
              <a:t> </a:t>
            </a:r>
            <a:r>
              <a:rPr sz="900" b="1">
                <a:solidFill>
                  <a:srgbClr val="BDC0BF"/>
                </a:solidFill>
                <a:latin typeface="Futura PT Bold"/>
                <a:cs typeface="Futura PT Bold"/>
              </a:rPr>
              <a:t>G</a:t>
            </a:r>
            <a:r>
              <a:rPr sz="900" b="1" spc="330">
                <a:solidFill>
                  <a:srgbClr val="BDC0BF"/>
                </a:solidFill>
                <a:latin typeface="Futura PT Bold"/>
                <a:cs typeface="Futura PT Bold"/>
              </a:rPr>
              <a:t> </a:t>
            </a:r>
            <a:r>
              <a:rPr sz="900" b="1">
                <a:solidFill>
                  <a:srgbClr val="BDC0BF"/>
                </a:solidFill>
                <a:latin typeface="Futura PT Bold"/>
                <a:cs typeface="Futura PT Bold"/>
              </a:rPr>
              <a:t>T</a:t>
            </a:r>
            <a:r>
              <a:rPr sz="900" b="1" spc="330">
                <a:solidFill>
                  <a:srgbClr val="BDC0BF"/>
                </a:solidFill>
                <a:latin typeface="Futura PT Bold"/>
                <a:cs typeface="Futura PT Bold"/>
              </a:rPr>
              <a:t> </a:t>
            </a:r>
            <a:r>
              <a:rPr sz="900" b="1">
                <a:solidFill>
                  <a:srgbClr val="BDC0BF"/>
                </a:solidFill>
                <a:latin typeface="Futura PT Bold"/>
                <a:cs typeface="Futura PT Bold"/>
              </a:rPr>
              <a:t>O</a:t>
            </a:r>
            <a:r>
              <a:rPr sz="900" b="1" spc="335">
                <a:solidFill>
                  <a:srgbClr val="BDC0BF"/>
                </a:solidFill>
                <a:latin typeface="Futura PT Bold"/>
                <a:cs typeface="Futura PT Bold"/>
              </a:rPr>
              <a:t> </a:t>
            </a:r>
            <a:r>
              <a:rPr sz="900" b="1" spc="-50">
                <a:solidFill>
                  <a:srgbClr val="BDC0BF"/>
                </a:solidFill>
                <a:latin typeface="Futura PT Bold"/>
                <a:cs typeface="Futura PT Bold"/>
              </a:rPr>
              <a:t>N</a:t>
            </a:r>
            <a:endParaRPr sz="900">
              <a:latin typeface="Futura PT Bold"/>
              <a:cs typeface="Futura PT Bold"/>
            </a:endParaRPr>
          </a:p>
        </p:txBody>
      </p:sp>
      <p:sp>
        <p:nvSpPr>
          <p:cNvPr id="7" name="object 7"/>
          <p:cNvSpPr txBox="1">
            <a:spLocks noGrp="1"/>
          </p:cNvSpPr>
          <p:nvPr>
            <p:ph type="ctrTitle"/>
          </p:nvPr>
        </p:nvSpPr>
        <p:spPr>
          <a:xfrm>
            <a:off x="838200" y="620028"/>
            <a:ext cx="9451340" cy="2322715"/>
          </a:xfrm>
          <a:prstGeom prst="rect">
            <a:avLst/>
          </a:prstGeom>
        </p:spPr>
        <p:txBody>
          <a:bodyPr vert="horz" wrap="square" lIns="0" tIns="471452" rIns="0" bIns="0" rtlCol="0">
            <a:spAutoFit/>
          </a:bodyPr>
          <a:lstStyle/>
          <a:p>
            <a:pPr marL="12700">
              <a:lnSpc>
                <a:spcPct val="100000"/>
              </a:lnSpc>
              <a:spcBef>
                <a:spcPts val="100"/>
              </a:spcBef>
            </a:pPr>
            <a:r>
              <a:rPr lang="en-US" spc="50">
                <a:solidFill>
                  <a:srgbClr val="189FD7"/>
                </a:solidFill>
              </a:rPr>
              <a:t>FUTURE ZONING CONSIDERATIONS</a:t>
            </a:r>
            <a:endParaRPr spc="-35">
              <a:solidFill>
                <a:srgbClr val="189FD7"/>
              </a:solidFill>
            </a:endParaRPr>
          </a:p>
        </p:txBody>
      </p:sp>
      <p:sp>
        <p:nvSpPr>
          <p:cNvPr id="9" name="TextBox 8">
            <a:extLst>
              <a:ext uri="{FF2B5EF4-FFF2-40B4-BE49-F238E27FC236}">
                <a16:creationId xmlns:a16="http://schemas.microsoft.com/office/drawing/2014/main" id="{E34E85AB-1810-96C1-03DF-A04A09F9DF7E}"/>
              </a:ext>
            </a:extLst>
          </p:cNvPr>
          <p:cNvSpPr txBox="1"/>
          <p:nvPr/>
        </p:nvSpPr>
        <p:spPr>
          <a:xfrm>
            <a:off x="833610" y="2942422"/>
            <a:ext cx="6706517" cy="418576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lgn="l">
              <a:buFont typeface="Arial" panose="020B0604020202020204" pitchFamily="34" charset="0"/>
              <a:buChar char="•"/>
            </a:pPr>
            <a:r>
              <a:rPr lang="en-US" sz="1400">
                <a:solidFill>
                  <a:schemeClr val="tx1">
                    <a:lumMod val="75000"/>
                    <a:lumOff val="25000"/>
                  </a:schemeClr>
                </a:solidFill>
                <a:latin typeface="Futura PT Demi"/>
                <a:ea typeface="+mn-ea"/>
              </a:rPr>
              <a:t>More </a:t>
            </a:r>
            <a:r>
              <a:rPr lang="en-US" sz="1400">
                <a:solidFill>
                  <a:schemeClr val="accent6">
                    <a:lumMod val="75000"/>
                  </a:schemeClr>
                </a:solidFill>
                <a:latin typeface="Futura PT Demi"/>
                <a:ea typeface="+mn-ea"/>
              </a:rPr>
              <a:t>flexible use zones </a:t>
            </a:r>
            <a:r>
              <a:rPr lang="en-US" sz="1400">
                <a:solidFill>
                  <a:schemeClr val="tx1">
                    <a:lumMod val="75000"/>
                    <a:lumOff val="25000"/>
                  </a:schemeClr>
                </a:solidFill>
                <a:latin typeface="Futura PT Demi"/>
                <a:ea typeface="+mn-ea"/>
              </a:rPr>
              <a:t>(limit higher intensity industrial uses)</a:t>
            </a:r>
          </a:p>
          <a:p>
            <a:pPr marL="342900" indent="-342900" algn="l">
              <a:buFont typeface="Arial" panose="020B0604020202020204" pitchFamily="34" charset="0"/>
              <a:buChar char="•"/>
            </a:pPr>
            <a:endParaRPr lang="en-US" sz="1400">
              <a:solidFill>
                <a:schemeClr val="tx1">
                  <a:lumMod val="75000"/>
                  <a:lumOff val="25000"/>
                </a:schemeClr>
              </a:solidFill>
              <a:latin typeface="Futura PT Demi"/>
              <a:ea typeface="+mn-ea"/>
            </a:endParaRPr>
          </a:p>
          <a:p>
            <a:pPr marL="342900" indent="-342900" algn="l">
              <a:buFont typeface="Arial" panose="020B0604020202020204" pitchFamily="34" charset="0"/>
              <a:buChar char="•"/>
            </a:pPr>
            <a:r>
              <a:rPr lang="en-US" sz="1400">
                <a:solidFill>
                  <a:schemeClr val="tx1">
                    <a:lumMod val="75000"/>
                    <a:lumOff val="25000"/>
                  </a:schemeClr>
                </a:solidFill>
                <a:latin typeface="Futura PT Demi"/>
                <a:ea typeface="+mn-ea"/>
              </a:rPr>
              <a:t>New </a:t>
            </a:r>
            <a:r>
              <a:rPr lang="en-US" sz="1400">
                <a:solidFill>
                  <a:schemeClr val="accent6">
                    <a:lumMod val="75000"/>
                  </a:schemeClr>
                </a:solidFill>
                <a:latin typeface="Futura PT Demi"/>
                <a:ea typeface="+mn-ea"/>
              </a:rPr>
              <a:t>form-based zoning</a:t>
            </a:r>
            <a:r>
              <a:rPr lang="en-US" sz="1400">
                <a:solidFill>
                  <a:schemeClr val="tx1">
                    <a:lumMod val="75000"/>
                    <a:lumOff val="25000"/>
                  </a:schemeClr>
                </a:solidFill>
                <a:latin typeface="Futura PT Demi"/>
                <a:ea typeface="+mn-ea"/>
              </a:rPr>
              <a:t> to address the different neighborhood and redevelopment contexts in the Animas Area</a:t>
            </a:r>
          </a:p>
          <a:p>
            <a:pPr marL="342900" indent="-342900" algn="l">
              <a:buFont typeface="Arial" panose="020B0604020202020204" pitchFamily="34" charset="0"/>
              <a:buChar char="•"/>
            </a:pPr>
            <a:endParaRPr lang="en-US" sz="1400">
              <a:solidFill>
                <a:schemeClr val="tx1">
                  <a:lumMod val="75000"/>
                  <a:lumOff val="25000"/>
                </a:schemeClr>
              </a:solidFill>
              <a:latin typeface="Futura PT Demi"/>
              <a:ea typeface="+mn-ea"/>
            </a:endParaRPr>
          </a:p>
          <a:p>
            <a:pPr marL="342900" indent="-342900" algn="l">
              <a:buFont typeface="Arial" panose="020B0604020202020204" pitchFamily="34" charset="0"/>
              <a:buChar char="•"/>
            </a:pPr>
            <a:r>
              <a:rPr lang="en-US" sz="1400">
                <a:solidFill>
                  <a:schemeClr val="tx1">
                    <a:lumMod val="75000"/>
                    <a:lumOff val="25000"/>
                  </a:schemeClr>
                </a:solidFill>
                <a:latin typeface="Futura PT Demi"/>
                <a:ea typeface="+mn-ea"/>
              </a:rPr>
              <a:t>Focus on making it easy for </a:t>
            </a:r>
            <a:r>
              <a:rPr lang="en-US" sz="1400">
                <a:solidFill>
                  <a:schemeClr val="accent6">
                    <a:lumMod val="75000"/>
                  </a:schemeClr>
                </a:solidFill>
                <a:latin typeface="Futura PT Demi"/>
                <a:ea typeface="+mn-ea"/>
              </a:rPr>
              <a:t>missing-middle housing types </a:t>
            </a:r>
            <a:r>
              <a:rPr lang="en-US" sz="1400">
                <a:solidFill>
                  <a:schemeClr val="tx1">
                    <a:lumMod val="75000"/>
                    <a:lumOff val="25000"/>
                  </a:schemeClr>
                </a:solidFill>
                <a:latin typeface="Futura PT Demi"/>
                <a:ea typeface="+mn-ea"/>
              </a:rPr>
              <a:t>to be developed</a:t>
            </a:r>
          </a:p>
          <a:p>
            <a:pPr marL="342900" indent="-342900" algn="l">
              <a:buFont typeface="Arial" panose="020B0604020202020204" pitchFamily="34" charset="0"/>
              <a:buChar char="•"/>
            </a:pPr>
            <a:endParaRPr lang="en-US" sz="1400">
              <a:solidFill>
                <a:schemeClr val="tx1">
                  <a:lumMod val="75000"/>
                  <a:lumOff val="25000"/>
                </a:schemeClr>
              </a:solidFill>
              <a:latin typeface="Futura PT Demi"/>
              <a:ea typeface="+mn-ea"/>
            </a:endParaRPr>
          </a:p>
          <a:p>
            <a:pPr marL="342900" indent="-342900" algn="l">
              <a:buFont typeface="Arial" panose="020B0604020202020204" pitchFamily="34" charset="0"/>
              <a:buChar char="•"/>
            </a:pPr>
            <a:r>
              <a:rPr lang="en-US" sz="1400">
                <a:solidFill>
                  <a:schemeClr val="tx1">
                    <a:lumMod val="75000"/>
                    <a:lumOff val="25000"/>
                  </a:schemeClr>
                </a:solidFill>
                <a:latin typeface="Futura PT Demi"/>
                <a:ea typeface="+mn-ea"/>
              </a:rPr>
              <a:t>Develop </a:t>
            </a:r>
            <a:r>
              <a:rPr lang="en-US" sz="1400">
                <a:solidFill>
                  <a:schemeClr val="accent6">
                    <a:lumMod val="75000"/>
                  </a:schemeClr>
                </a:solidFill>
                <a:latin typeface="Futura PT Demi"/>
                <a:ea typeface="+mn-ea"/>
              </a:rPr>
              <a:t>more flexible development standards</a:t>
            </a:r>
            <a:r>
              <a:rPr lang="en-US" sz="1400">
                <a:solidFill>
                  <a:schemeClr val="tx1">
                    <a:lumMod val="75000"/>
                    <a:lumOff val="25000"/>
                  </a:schemeClr>
                </a:solidFill>
                <a:latin typeface="Futura PT Demi"/>
                <a:ea typeface="+mn-ea"/>
              </a:rPr>
              <a:t> to apply to existing development to encourage redevelopment incrementally</a:t>
            </a:r>
          </a:p>
          <a:p>
            <a:pPr marL="342900" indent="-342900" algn="l">
              <a:buFont typeface="Arial" panose="020B0604020202020204" pitchFamily="34" charset="0"/>
              <a:buChar char="•"/>
            </a:pPr>
            <a:endParaRPr lang="en-US" sz="1400">
              <a:solidFill>
                <a:schemeClr val="tx1">
                  <a:lumMod val="75000"/>
                  <a:lumOff val="25000"/>
                </a:schemeClr>
              </a:solidFill>
              <a:latin typeface="Futura PT Demi"/>
              <a:ea typeface="+mn-ea"/>
            </a:endParaRPr>
          </a:p>
          <a:p>
            <a:pPr marL="342900" indent="-342900" algn="l">
              <a:buFont typeface="Arial,Sans-Serif" panose="020B0604020202020204" pitchFamily="34" charset="0"/>
              <a:buChar char="•"/>
            </a:pPr>
            <a:r>
              <a:rPr lang="en-US" sz="1400">
                <a:solidFill>
                  <a:schemeClr val="accent6">
                    <a:lumMod val="75000"/>
                  </a:schemeClr>
                </a:solidFill>
                <a:latin typeface="Futura PT Demi"/>
                <a:ea typeface="+mn-ea"/>
              </a:rPr>
              <a:t>Simplify and reduce parking standards</a:t>
            </a:r>
            <a:r>
              <a:rPr lang="en-US" sz="1400">
                <a:solidFill>
                  <a:schemeClr val="accent6">
                    <a:lumMod val="75000"/>
                  </a:schemeClr>
                </a:solidFill>
                <a:ea typeface="+mn-ea"/>
              </a:rPr>
              <a:t> </a:t>
            </a:r>
            <a:r>
              <a:rPr lang="en-US" sz="1400">
                <a:solidFill>
                  <a:schemeClr val="tx1">
                    <a:lumMod val="75000"/>
                    <a:lumOff val="25000"/>
                  </a:schemeClr>
                </a:solidFill>
                <a:ea typeface="+mn-ea"/>
              </a:rPr>
              <a:t>(adopt blended ratios)</a:t>
            </a:r>
          </a:p>
          <a:p>
            <a:pPr marL="342900" indent="-342900" algn="l">
              <a:buFont typeface="Arial,Sans-Serif" panose="020B0604020202020204" pitchFamily="34" charset="0"/>
              <a:buChar char="•"/>
            </a:pPr>
            <a:endParaRPr lang="en-US" sz="1400">
              <a:ea typeface="+mn-ea"/>
            </a:endParaRPr>
          </a:p>
          <a:p>
            <a:pPr marL="342900" indent="-342900" algn="l">
              <a:buFont typeface="Arial,Sans-Serif" panose="020B0604020202020204" pitchFamily="34" charset="0"/>
              <a:buChar char="•"/>
            </a:pPr>
            <a:r>
              <a:rPr lang="en-US" sz="1400">
                <a:solidFill>
                  <a:schemeClr val="tx1">
                    <a:lumMod val="75000"/>
                    <a:lumOff val="25000"/>
                  </a:schemeClr>
                </a:solidFill>
                <a:latin typeface="Futura PT Demi"/>
                <a:ea typeface="+mn-ea"/>
              </a:rPr>
              <a:t>Adopt </a:t>
            </a:r>
            <a:r>
              <a:rPr lang="en-US" sz="1400">
                <a:solidFill>
                  <a:schemeClr val="accent6">
                    <a:lumMod val="75000"/>
                  </a:schemeClr>
                </a:solidFill>
                <a:latin typeface="Futura PT Demi"/>
                <a:ea typeface="+mn-ea"/>
              </a:rPr>
              <a:t>building design standards that complement street design</a:t>
            </a:r>
            <a:r>
              <a:rPr lang="en-US" sz="1400">
                <a:solidFill>
                  <a:schemeClr val="tx1">
                    <a:lumMod val="75000"/>
                    <a:lumOff val="25000"/>
                  </a:schemeClr>
                </a:solidFill>
                <a:latin typeface="Futura PT Demi"/>
                <a:ea typeface="+mn-ea"/>
              </a:rPr>
              <a:t> standards to implement vision for walkable development</a:t>
            </a:r>
          </a:p>
          <a:p>
            <a:pPr marL="342900" indent="-342900" algn="l">
              <a:buFont typeface="Arial,Sans-Serif" panose="020B0604020202020204" pitchFamily="34" charset="0"/>
              <a:buChar char="•"/>
            </a:pPr>
            <a:endParaRPr lang="en-US" sz="1400">
              <a:solidFill>
                <a:schemeClr val="tx1">
                  <a:lumMod val="75000"/>
                  <a:lumOff val="25000"/>
                </a:schemeClr>
              </a:solidFill>
              <a:latin typeface="Futura PT Demi"/>
              <a:ea typeface="+mn-ea"/>
            </a:endParaRPr>
          </a:p>
          <a:p>
            <a:pPr marL="342900" indent="-342900" algn="l">
              <a:buFont typeface="Arial,Sans-Serif" panose="020B0604020202020204" pitchFamily="34" charset="0"/>
              <a:buChar char="•"/>
            </a:pPr>
            <a:r>
              <a:rPr lang="en-US" sz="1400">
                <a:solidFill>
                  <a:schemeClr val="accent6">
                    <a:lumMod val="75000"/>
                  </a:schemeClr>
                </a:solidFill>
                <a:latin typeface="Futura PT Demi"/>
                <a:ea typeface="+mn-ea"/>
              </a:rPr>
              <a:t>Administrative approvals</a:t>
            </a:r>
            <a:r>
              <a:rPr lang="en-US" sz="1400">
                <a:solidFill>
                  <a:schemeClr val="tx1">
                    <a:lumMod val="75000"/>
                    <a:lumOff val="25000"/>
                  </a:schemeClr>
                </a:solidFill>
                <a:latin typeface="Futura PT Demi"/>
                <a:ea typeface="+mn-ea"/>
              </a:rPr>
              <a:t> for projects that meet the standards (depoliticize final approvals)</a:t>
            </a:r>
          </a:p>
          <a:p>
            <a:pPr marL="342900" indent="-342900" algn="l">
              <a:buFont typeface="Arial" panose="020B0604020202020204" pitchFamily="34" charset="0"/>
              <a:buChar char="•"/>
            </a:pPr>
            <a:endParaRPr lang="en-US" sz="1400">
              <a:solidFill>
                <a:schemeClr val="tx1">
                  <a:lumMod val="75000"/>
                  <a:lumOff val="25000"/>
                </a:schemeClr>
              </a:solidFill>
              <a:latin typeface="Futura PT Demi"/>
              <a:ea typeface="+mn-ea"/>
            </a:endParaRPr>
          </a:p>
        </p:txBody>
      </p:sp>
      <p:pic>
        <p:nvPicPr>
          <p:cNvPr id="11" name="Picture 11" descr="Diagram&#10;&#10;Description automatically generated">
            <a:extLst>
              <a:ext uri="{FF2B5EF4-FFF2-40B4-BE49-F238E27FC236}">
                <a16:creationId xmlns:a16="http://schemas.microsoft.com/office/drawing/2014/main" id="{F6AAD2FD-0F24-9D4C-155D-BCF711C5CC71}"/>
              </a:ext>
            </a:extLst>
          </p:cNvPr>
          <p:cNvPicPr>
            <a:picLocks noChangeAspect="1"/>
          </p:cNvPicPr>
          <p:nvPr/>
        </p:nvPicPr>
        <p:blipFill rotWithShape="1">
          <a:blip r:embed="rId2"/>
          <a:srcRect l="17557" r="9924" b="18783"/>
          <a:stretch/>
        </p:blipFill>
        <p:spPr>
          <a:xfrm>
            <a:off x="8185533" y="879221"/>
            <a:ext cx="3487351" cy="2240352"/>
          </a:xfrm>
          <a:prstGeom prst="rect">
            <a:avLst/>
          </a:prstGeom>
        </p:spPr>
      </p:pic>
      <p:pic>
        <p:nvPicPr>
          <p:cNvPr id="12" name="Picture 12" descr="Diagram, engineering drawing&#10;&#10;Description automatically generated">
            <a:extLst>
              <a:ext uri="{FF2B5EF4-FFF2-40B4-BE49-F238E27FC236}">
                <a16:creationId xmlns:a16="http://schemas.microsoft.com/office/drawing/2014/main" id="{6FA96ED2-1ADD-7584-D754-93B476C7C967}"/>
              </a:ext>
            </a:extLst>
          </p:cNvPr>
          <p:cNvPicPr>
            <a:picLocks noChangeAspect="1"/>
          </p:cNvPicPr>
          <p:nvPr/>
        </p:nvPicPr>
        <p:blipFill rotWithShape="1">
          <a:blip r:embed="rId3"/>
          <a:srcRect l="16635" r="11720" b="22697"/>
          <a:stretch/>
        </p:blipFill>
        <p:spPr>
          <a:xfrm>
            <a:off x="8185533" y="3192763"/>
            <a:ext cx="3480914" cy="2153840"/>
          </a:xfrm>
          <a:prstGeom prst="rect">
            <a:avLst/>
          </a:prstGeom>
        </p:spPr>
      </p:pic>
      <p:sp>
        <p:nvSpPr>
          <p:cNvPr id="13" name="TextBox 12">
            <a:extLst>
              <a:ext uri="{FF2B5EF4-FFF2-40B4-BE49-F238E27FC236}">
                <a16:creationId xmlns:a16="http://schemas.microsoft.com/office/drawing/2014/main" id="{B8EDEAF6-E531-86F8-829B-6C85B5EB89CC}"/>
              </a:ext>
            </a:extLst>
          </p:cNvPr>
          <p:cNvSpPr txBox="1"/>
          <p:nvPr/>
        </p:nvSpPr>
        <p:spPr>
          <a:xfrm>
            <a:off x="8189205" y="5389084"/>
            <a:ext cx="3681468" cy="127727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a:t>Image A illustrates the resulting site design permitted by the current zoning, with the building located at the rear and parking in front. To create a more walkable environment, buildings should be located closer to the sidewalk with parking in the rear as shown in image B. A Form-Based Code zoning approach (or overlay) can help to create a more walkable environment. </a:t>
            </a:r>
          </a:p>
        </p:txBody>
      </p:sp>
      <p:sp>
        <p:nvSpPr>
          <p:cNvPr id="14" name="Arrow: Down 13">
            <a:extLst>
              <a:ext uri="{FF2B5EF4-FFF2-40B4-BE49-F238E27FC236}">
                <a16:creationId xmlns:a16="http://schemas.microsoft.com/office/drawing/2014/main" id="{909E5CCA-C296-6D67-896B-70DB88D6E50F}"/>
              </a:ext>
            </a:extLst>
          </p:cNvPr>
          <p:cNvSpPr/>
          <p:nvPr/>
        </p:nvSpPr>
        <p:spPr>
          <a:xfrm>
            <a:off x="11191302" y="3002096"/>
            <a:ext cx="367228" cy="541662"/>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a:extLst>
              <a:ext uri="{FF2B5EF4-FFF2-40B4-BE49-F238E27FC236}">
                <a16:creationId xmlns:a16="http://schemas.microsoft.com/office/drawing/2014/main" id="{AD9AE617-5440-856C-191E-C98FF16675E0}"/>
              </a:ext>
            </a:extLst>
          </p:cNvPr>
          <p:cNvSpPr txBox="1"/>
          <p:nvPr/>
        </p:nvSpPr>
        <p:spPr>
          <a:xfrm>
            <a:off x="11145397" y="2487975"/>
            <a:ext cx="72527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b="1">
                <a:solidFill>
                  <a:schemeClr val="accent1"/>
                </a:solidFill>
              </a:rPr>
              <a:t>A</a:t>
            </a:r>
          </a:p>
        </p:txBody>
      </p:sp>
      <p:sp>
        <p:nvSpPr>
          <p:cNvPr id="16" name="TextBox 15">
            <a:extLst>
              <a:ext uri="{FF2B5EF4-FFF2-40B4-BE49-F238E27FC236}">
                <a16:creationId xmlns:a16="http://schemas.microsoft.com/office/drawing/2014/main" id="{E866610B-A016-015B-9CBD-AB5FF3A80032}"/>
              </a:ext>
            </a:extLst>
          </p:cNvPr>
          <p:cNvSpPr txBox="1"/>
          <p:nvPr/>
        </p:nvSpPr>
        <p:spPr>
          <a:xfrm>
            <a:off x="11228023" y="4700529"/>
            <a:ext cx="72527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3200" b="1">
                <a:solidFill>
                  <a:schemeClr val="accent1"/>
                </a:solidFill>
              </a:rPr>
              <a:t>B</a:t>
            </a:r>
          </a:p>
        </p:txBody>
      </p:sp>
      <p:sp>
        <p:nvSpPr>
          <p:cNvPr id="8" name="object 6">
            <a:extLst>
              <a:ext uri="{FF2B5EF4-FFF2-40B4-BE49-F238E27FC236}">
                <a16:creationId xmlns:a16="http://schemas.microsoft.com/office/drawing/2014/main" id="{12C41A99-9DE3-E8E4-D2DC-7D0FC3866EAE}"/>
              </a:ext>
            </a:extLst>
          </p:cNvPr>
          <p:cNvSpPr txBox="1"/>
          <p:nvPr/>
        </p:nvSpPr>
        <p:spPr>
          <a:xfrm>
            <a:off x="7679961" y="416806"/>
            <a:ext cx="2930206" cy="153888"/>
          </a:xfrm>
          <a:prstGeom prst="rect">
            <a:avLst/>
          </a:prstGeom>
        </p:spPr>
        <p:txBody>
          <a:bodyPr vert="horz" wrap="square" lIns="0" tIns="15240" rIns="0" bIns="0" rtlCol="0">
            <a:spAutoFit/>
          </a:bodyPr>
          <a:lstStyle/>
          <a:p>
            <a:pPr marL="12700" algn="r">
              <a:lnSpc>
                <a:spcPct val="100000"/>
              </a:lnSpc>
              <a:spcBef>
                <a:spcPts val="120"/>
              </a:spcBef>
              <a:tabLst>
                <a:tab pos="1172845" algn="l"/>
              </a:tabLst>
            </a:pPr>
            <a:r>
              <a:rPr lang="en-US" sz="900" b="1" spc="300">
                <a:solidFill>
                  <a:srgbClr val="BDC0BF"/>
                </a:solidFill>
                <a:latin typeface="Futura PT Bold"/>
                <a:cs typeface="Futura PT Bold"/>
              </a:rPr>
              <a:t>COMMUNITY INPUT WORKSHOP</a:t>
            </a:r>
            <a:endParaRPr lang="en-US" sz="900" spc="300">
              <a:latin typeface="Futura PT Bold"/>
              <a:cs typeface="Futura PT Bold"/>
            </a:endParaRPr>
          </a:p>
        </p:txBody>
      </p:sp>
    </p:spTree>
    <p:extLst>
      <p:ext uri="{BB962C8B-B14F-4D97-AF65-F5344CB8AC3E}">
        <p14:creationId xmlns:p14="http://schemas.microsoft.com/office/powerpoint/2010/main" val="396689016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31961" y="3743957"/>
            <a:ext cx="144780" cy="2385060"/>
          </a:xfrm>
          <a:prstGeom prst="rect">
            <a:avLst/>
          </a:prstGeom>
        </p:spPr>
        <p:txBody>
          <a:bodyPr vert="vert270" wrap="square" lIns="0" tIns="0" rIns="0" bIns="0" rtlCol="0">
            <a:spAutoFit/>
          </a:bodyPr>
          <a:lstStyle/>
          <a:p>
            <a:pPr>
              <a:lnSpc>
                <a:spcPct val="100000"/>
              </a:lnSpc>
              <a:tabLst>
                <a:tab pos="605790" algn="l"/>
                <a:tab pos="988694" algn="l"/>
              </a:tabLst>
            </a:pPr>
            <a:r>
              <a:rPr sz="900" b="1">
                <a:solidFill>
                  <a:srgbClr val="BDC0BF"/>
                </a:solidFill>
                <a:latin typeface="Futura PT Bold"/>
                <a:cs typeface="Futura PT Bold"/>
              </a:rPr>
              <a:t>C</a:t>
            </a:r>
            <a:r>
              <a:rPr sz="900" b="1" spc="325">
                <a:solidFill>
                  <a:srgbClr val="BDC0BF"/>
                </a:solidFill>
                <a:latin typeface="Futura PT Bold"/>
                <a:cs typeface="Futura PT Bold"/>
              </a:rPr>
              <a:t> </a:t>
            </a:r>
            <a:r>
              <a:rPr sz="900" b="1">
                <a:solidFill>
                  <a:srgbClr val="BDC0BF"/>
                </a:solidFill>
                <a:latin typeface="Futura PT Bold"/>
                <a:cs typeface="Futura PT Bold"/>
              </a:rPr>
              <a:t>I</a:t>
            </a:r>
            <a:r>
              <a:rPr sz="900" b="1" spc="330">
                <a:solidFill>
                  <a:srgbClr val="BDC0BF"/>
                </a:solidFill>
                <a:latin typeface="Futura PT Bold"/>
                <a:cs typeface="Futura PT Bold"/>
              </a:rPr>
              <a:t> </a:t>
            </a:r>
            <a:r>
              <a:rPr sz="900" b="1">
                <a:solidFill>
                  <a:srgbClr val="BDC0BF"/>
                </a:solidFill>
                <a:latin typeface="Futura PT Bold"/>
                <a:cs typeface="Futura PT Bold"/>
              </a:rPr>
              <a:t>T</a:t>
            </a:r>
            <a:r>
              <a:rPr sz="900" b="1" spc="350">
                <a:solidFill>
                  <a:srgbClr val="BDC0BF"/>
                </a:solidFill>
                <a:latin typeface="Futura PT Bold"/>
                <a:cs typeface="Futura PT Bold"/>
              </a:rPr>
              <a:t> </a:t>
            </a:r>
            <a:r>
              <a:rPr sz="900" b="1" spc="-60">
                <a:solidFill>
                  <a:srgbClr val="BDC0BF"/>
                </a:solidFill>
                <a:latin typeface="Futura PT Bold"/>
                <a:cs typeface="Futura PT Bold"/>
              </a:rPr>
              <a:t>Y</a:t>
            </a:r>
            <a:r>
              <a:rPr sz="900" b="1">
                <a:solidFill>
                  <a:srgbClr val="BDC0BF"/>
                </a:solidFill>
                <a:latin typeface="Futura PT Bold"/>
                <a:cs typeface="Futura PT Bold"/>
              </a:rPr>
              <a:t>	O</a:t>
            </a:r>
            <a:r>
              <a:rPr sz="900" b="1" spc="330">
                <a:solidFill>
                  <a:srgbClr val="BDC0BF"/>
                </a:solidFill>
                <a:latin typeface="Futura PT Bold"/>
                <a:cs typeface="Futura PT Bold"/>
              </a:rPr>
              <a:t> </a:t>
            </a:r>
            <a:r>
              <a:rPr sz="900" b="1" spc="-50">
                <a:solidFill>
                  <a:srgbClr val="BDC0BF"/>
                </a:solidFill>
                <a:latin typeface="Futura PT Bold"/>
                <a:cs typeface="Futura PT Bold"/>
              </a:rPr>
              <a:t>F</a:t>
            </a:r>
            <a:r>
              <a:rPr sz="900" b="1">
                <a:solidFill>
                  <a:srgbClr val="BDC0BF"/>
                </a:solidFill>
                <a:latin typeface="Futura PT Bold"/>
                <a:cs typeface="Futura PT Bold"/>
              </a:rPr>
              <a:t>	F</a:t>
            </a:r>
            <a:r>
              <a:rPr sz="900" b="1" spc="295">
                <a:solidFill>
                  <a:srgbClr val="BDC0BF"/>
                </a:solidFill>
                <a:latin typeface="Futura PT Bold"/>
                <a:cs typeface="Futura PT Bold"/>
              </a:rPr>
              <a:t> </a:t>
            </a:r>
            <a:r>
              <a:rPr sz="900" b="1">
                <a:solidFill>
                  <a:srgbClr val="BDC0BF"/>
                </a:solidFill>
                <a:latin typeface="Futura PT Bold"/>
                <a:cs typeface="Futura PT Bold"/>
              </a:rPr>
              <a:t>A</a:t>
            </a:r>
            <a:r>
              <a:rPr sz="900" b="1" spc="330">
                <a:solidFill>
                  <a:srgbClr val="BDC0BF"/>
                </a:solidFill>
                <a:latin typeface="Futura PT Bold"/>
                <a:cs typeface="Futura PT Bold"/>
              </a:rPr>
              <a:t> </a:t>
            </a:r>
            <a:r>
              <a:rPr sz="900" b="1">
                <a:solidFill>
                  <a:srgbClr val="BDC0BF"/>
                </a:solidFill>
                <a:latin typeface="Futura PT Bold"/>
                <a:cs typeface="Futura PT Bold"/>
              </a:rPr>
              <a:t>R</a:t>
            </a:r>
            <a:r>
              <a:rPr sz="900" b="1" spc="335">
                <a:solidFill>
                  <a:srgbClr val="BDC0BF"/>
                </a:solidFill>
                <a:latin typeface="Futura PT Bold"/>
                <a:cs typeface="Futura PT Bold"/>
              </a:rPr>
              <a:t> </a:t>
            </a:r>
            <a:r>
              <a:rPr sz="900" b="1">
                <a:solidFill>
                  <a:srgbClr val="BDC0BF"/>
                </a:solidFill>
                <a:latin typeface="Futura PT Bold"/>
                <a:cs typeface="Futura PT Bold"/>
              </a:rPr>
              <a:t>M</a:t>
            </a:r>
            <a:r>
              <a:rPr sz="900" b="1" spc="330">
                <a:solidFill>
                  <a:srgbClr val="BDC0BF"/>
                </a:solidFill>
                <a:latin typeface="Futura PT Bold"/>
                <a:cs typeface="Futura PT Bold"/>
              </a:rPr>
              <a:t> </a:t>
            </a:r>
            <a:r>
              <a:rPr sz="900" b="1">
                <a:solidFill>
                  <a:srgbClr val="BDC0BF"/>
                </a:solidFill>
                <a:latin typeface="Futura PT Bold"/>
                <a:cs typeface="Futura PT Bold"/>
              </a:rPr>
              <a:t>I</a:t>
            </a:r>
            <a:r>
              <a:rPr sz="900" b="1" spc="330">
                <a:solidFill>
                  <a:srgbClr val="BDC0BF"/>
                </a:solidFill>
                <a:latin typeface="Futura PT Bold"/>
                <a:cs typeface="Futura PT Bold"/>
              </a:rPr>
              <a:t> </a:t>
            </a:r>
            <a:r>
              <a:rPr sz="900" b="1">
                <a:solidFill>
                  <a:srgbClr val="BDC0BF"/>
                </a:solidFill>
                <a:latin typeface="Futura PT Bold"/>
                <a:cs typeface="Futura PT Bold"/>
              </a:rPr>
              <a:t>N</a:t>
            </a:r>
            <a:r>
              <a:rPr sz="900" b="1" spc="335">
                <a:solidFill>
                  <a:srgbClr val="BDC0BF"/>
                </a:solidFill>
                <a:latin typeface="Futura PT Bold"/>
                <a:cs typeface="Futura PT Bold"/>
              </a:rPr>
              <a:t> </a:t>
            </a:r>
            <a:r>
              <a:rPr sz="900" b="1">
                <a:solidFill>
                  <a:srgbClr val="BDC0BF"/>
                </a:solidFill>
                <a:latin typeface="Futura PT Bold"/>
                <a:cs typeface="Futura PT Bold"/>
              </a:rPr>
              <a:t>G</a:t>
            </a:r>
            <a:r>
              <a:rPr sz="900" b="1" spc="330">
                <a:solidFill>
                  <a:srgbClr val="BDC0BF"/>
                </a:solidFill>
                <a:latin typeface="Futura PT Bold"/>
                <a:cs typeface="Futura PT Bold"/>
              </a:rPr>
              <a:t> </a:t>
            </a:r>
            <a:r>
              <a:rPr sz="900" b="1">
                <a:solidFill>
                  <a:srgbClr val="BDC0BF"/>
                </a:solidFill>
                <a:latin typeface="Futura PT Bold"/>
                <a:cs typeface="Futura PT Bold"/>
              </a:rPr>
              <a:t>T</a:t>
            </a:r>
            <a:r>
              <a:rPr sz="900" b="1" spc="330">
                <a:solidFill>
                  <a:srgbClr val="BDC0BF"/>
                </a:solidFill>
                <a:latin typeface="Futura PT Bold"/>
                <a:cs typeface="Futura PT Bold"/>
              </a:rPr>
              <a:t> </a:t>
            </a:r>
            <a:r>
              <a:rPr sz="900" b="1">
                <a:solidFill>
                  <a:srgbClr val="BDC0BF"/>
                </a:solidFill>
                <a:latin typeface="Futura PT Bold"/>
                <a:cs typeface="Futura PT Bold"/>
              </a:rPr>
              <a:t>O</a:t>
            </a:r>
            <a:r>
              <a:rPr sz="900" b="1" spc="335">
                <a:solidFill>
                  <a:srgbClr val="BDC0BF"/>
                </a:solidFill>
                <a:latin typeface="Futura PT Bold"/>
                <a:cs typeface="Futura PT Bold"/>
              </a:rPr>
              <a:t> </a:t>
            </a:r>
            <a:r>
              <a:rPr sz="900" b="1" spc="-50">
                <a:solidFill>
                  <a:srgbClr val="BDC0BF"/>
                </a:solidFill>
                <a:latin typeface="Futura PT Bold"/>
                <a:cs typeface="Futura PT Bold"/>
              </a:rPr>
              <a:t>N</a:t>
            </a:r>
            <a:endParaRPr sz="900">
              <a:latin typeface="Futura PT Bold"/>
              <a:cs typeface="Futura PT Bold"/>
            </a:endParaRPr>
          </a:p>
        </p:txBody>
      </p:sp>
      <p:pic>
        <p:nvPicPr>
          <p:cNvPr id="4" name="object 4"/>
          <p:cNvPicPr/>
          <p:nvPr/>
        </p:nvPicPr>
        <p:blipFill>
          <a:blip r:embed="rId2" cstate="print"/>
          <a:stretch>
            <a:fillRect/>
          </a:stretch>
        </p:blipFill>
        <p:spPr>
          <a:xfrm>
            <a:off x="0" y="0"/>
            <a:ext cx="6059233" cy="6858000"/>
          </a:xfrm>
          <a:prstGeom prst="rect">
            <a:avLst/>
          </a:prstGeom>
        </p:spPr>
      </p:pic>
      <p:sp>
        <p:nvSpPr>
          <p:cNvPr id="5" name="object 5"/>
          <p:cNvSpPr/>
          <p:nvPr/>
        </p:nvSpPr>
        <p:spPr>
          <a:xfrm>
            <a:off x="8729319" y="2843009"/>
            <a:ext cx="3462654" cy="403225"/>
          </a:xfrm>
          <a:custGeom>
            <a:avLst/>
            <a:gdLst/>
            <a:ahLst/>
            <a:cxnLst/>
            <a:rect l="l" t="t" r="r" b="b"/>
            <a:pathLst>
              <a:path w="3462654" h="403225">
                <a:moveTo>
                  <a:pt x="3462375" y="0"/>
                </a:moveTo>
                <a:lnTo>
                  <a:pt x="0" y="0"/>
                </a:lnTo>
                <a:lnTo>
                  <a:pt x="0" y="403110"/>
                </a:lnTo>
                <a:lnTo>
                  <a:pt x="3462375" y="403110"/>
                </a:lnTo>
                <a:lnTo>
                  <a:pt x="3462375" y="0"/>
                </a:lnTo>
                <a:close/>
              </a:path>
            </a:pathLst>
          </a:custGeom>
          <a:solidFill>
            <a:srgbClr val="F1795A"/>
          </a:solidFill>
        </p:spPr>
        <p:txBody>
          <a:bodyPr wrap="square" lIns="0" tIns="0" rIns="0" bIns="0" rtlCol="0"/>
          <a:lstStyle/>
          <a:p>
            <a:endParaRPr/>
          </a:p>
        </p:txBody>
      </p:sp>
      <p:sp>
        <p:nvSpPr>
          <p:cNvPr id="6" name="object 6"/>
          <p:cNvSpPr txBox="1">
            <a:spLocks noGrp="1"/>
          </p:cNvSpPr>
          <p:nvPr>
            <p:ph type="title"/>
          </p:nvPr>
        </p:nvSpPr>
        <p:spPr>
          <a:xfrm>
            <a:off x="4857852" y="605242"/>
            <a:ext cx="4491990" cy="1369695"/>
          </a:xfrm>
          <a:prstGeom prst="rect">
            <a:avLst/>
          </a:prstGeom>
        </p:spPr>
        <p:txBody>
          <a:bodyPr vert="horz" wrap="square" lIns="0" tIns="15240" rIns="0" bIns="0" rtlCol="0">
            <a:spAutoFit/>
          </a:bodyPr>
          <a:lstStyle/>
          <a:p>
            <a:pPr marL="12700">
              <a:lnSpc>
                <a:spcPct val="100000"/>
              </a:lnSpc>
              <a:spcBef>
                <a:spcPts val="120"/>
              </a:spcBef>
            </a:pPr>
            <a:r>
              <a:rPr sz="8800" spc="95">
                <a:solidFill>
                  <a:srgbClr val="242B2B"/>
                </a:solidFill>
              </a:rPr>
              <a:t>MARKET</a:t>
            </a:r>
            <a:endParaRPr sz="8800"/>
          </a:p>
        </p:txBody>
      </p:sp>
      <p:sp>
        <p:nvSpPr>
          <p:cNvPr id="7" name="object 7"/>
          <p:cNvSpPr txBox="1"/>
          <p:nvPr/>
        </p:nvSpPr>
        <p:spPr>
          <a:xfrm>
            <a:off x="4857852" y="1949410"/>
            <a:ext cx="6178550" cy="1369695"/>
          </a:xfrm>
          <a:prstGeom prst="rect">
            <a:avLst/>
          </a:prstGeom>
        </p:spPr>
        <p:txBody>
          <a:bodyPr vert="horz" wrap="square" lIns="0" tIns="15240" rIns="0" bIns="0" rtlCol="0">
            <a:spAutoFit/>
          </a:bodyPr>
          <a:lstStyle/>
          <a:p>
            <a:pPr marL="12700">
              <a:lnSpc>
                <a:spcPct val="100000"/>
              </a:lnSpc>
              <a:spcBef>
                <a:spcPts val="120"/>
              </a:spcBef>
            </a:pPr>
            <a:r>
              <a:rPr sz="8800" b="1" spc="65">
                <a:solidFill>
                  <a:srgbClr val="242B2B"/>
                </a:solidFill>
                <a:latin typeface="Futura PT Bold"/>
                <a:cs typeface="Futura PT Bold"/>
              </a:rPr>
              <a:t>FEASIBILITY</a:t>
            </a:r>
            <a:endParaRPr sz="8800">
              <a:latin typeface="Futura PT Bold"/>
              <a:cs typeface="Futura PT Bold"/>
            </a:endParaRPr>
          </a:p>
        </p:txBody>
      </p:sp>
      <p:sp>
        <p:nvSpPr>
          <p:cNvPr id="8" name="object 6">
            <a:extLst>
              <a:ext uri="{FF2B5EF4-FFF2-40B4-BE49-F238E27FC236}">
                <a16:creationId xmlns:a16="http://schemas.microsoft.com/office/drawing/2014/main" id="{80A0E11C-0CC8-20CC-113A-FFF9399770CF}"/>
              </a:ext>
            </a:extLst>
          </p:cNvPr>
          <p:cNvSpPr txBox="1"/>
          <p:nvPr/>
        </p:nvSpPr>
        <p:spPr>
          <a:xfrm>
            <a:off x="7679961" y="416806"/>
            <a:ext cx="2930206" cy="153888"/>
          </a:xfrm>
          <a:prstGeom prst="rect">
            <a:avLst/>
          </a:prstGeom>
        </p:spPr>
        <p:txBody>
          <a:bodyPr vert="horz" wrap="square" lIns="0" tIns="15240" rIns="0" bIns="0" rtlCol="0">
            <a:spAutoFit/>
          </a:bodyPr>
          <a:lstStyle/>
          <a:p>
            <a:pPr marL="12700" algn="r">
              <a:lnSpc>
                <a:spcPct val="100000"/>
              </a:lnSpc>
              <a:spcBef>
                <a:spcPts val="120"/>
              </a:spcBef>
              <a:tabLst>
                <a:tab pos="1172845" algn="l"/>
              </a:tabLst>
            </a:pPr>
            <a:r>
              <a:rPr lang="en-US" sz="900" b="1" spc="300">
                <a:solidFill>
                  <a:srgbClr val="BDC0BF"/>
                </a:solidFill>
                <a:latin typeface="Futura PT Bold"/>
                <a:cs typeface="Futura PT Bold"/>
              </a:rPr>
              <a:t>COMMUNITY INPUT WORKSHOP</a:t>
            </a:r>
            <a:endParaRPr lang="en-US" sz="900" spc="300">
              <a:latin typeface="Futura PT Bold"/>
              <a:cs typeface="Futura PT Bold"/>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19261" y="5673138"/>
            <a:ext cx="170180" cy="468630"/>
          </a:xfrm>
          <a:prstGeom prst="rect">
            <a:avLst/>
          </a:prstGeom>
        </p:spPr>
        <p:txBody>
          <a:bodyPr vert="vert270" wrap="square" lIns="0" tIns="12700" rIns="0" bIns="0" rtlCol="0">
            <a:spAutoFit/>
          </a:bodyPr>
          <a:lstStyle/>
          <a:p>
            <a:pPr marL="12700">
              <a:lnSpc>
                <a:spcPct val="100000"/>
              </a:lnSpc>
              <a:spcBef>
                <a:spcPts val="100"/>
              </a:spcBef>
            </a:pPr>
            <a:r>
              <a:rPr sz="900" b="1">
                <a:solidFill>
                  <a:srgbClr val="BDC0BF"/>
                </a:solidFill>
                <a:latin typeface="Futura PT Bold"/>
                <a:cs typeface="Futura PT Bold"/>
              </a:rPr>
              <a:t>C</a:t>
            </a:r>
            <a:r>
              <a:rPr sz="900" b="1" spc="325">
                <a:solidFill>
                  <a:srgbClr val="BDC0BF"/>
                </a:solidFill>
                <a:latin typeface="Futura PT Bold"/>
                <a:cs typeface="Futura PT Bold"/>
              </a:rPr>
              <a:t> </a:t>
            </a:r>
            <a:r>
              <a:rPr sz="900" b="1">
                <a:solidFill>
                  <a:srgbClr val="BDC0BF"/>
                </a:solidFill>
                <a:latin typeface="Futura PT Bold"/>
                <a:cs typeface="Futura PT Bold"/>
              </a:rPr>
              <a:t>I</a:t>
            </a:r>
            <a:r>
              <a:rPr sz="900" b="1" spc="330">
                <a:solidFill>
                  <a:srgbClr val="BDC0BF"/>
                </a:solidFill>
                <a:latin typeface="Futura PT Bold"/>
                <a:cs typeface="Futura PT Bold"/>
              </a:rPr>
              <a:t> </a:t>
            </a:r>
            <a:r>
              <a:rPr sz="900" b="1">
                <a:solidFill>
                  <a:srgbClr val="BDC0BF"/>
                </a:solidFill>
                <a:latin typeface="Futura PT Bold"/>
                <a:cs typeface="Futura PT Bold"/>
              </a:rPr>
              <a:t>T</a:t>
            </a:r>
            <a:r>
              <a:rPr sz="900" b="1" spc="350">
                <a:solidFill>
                  <a:srgbClr val="BDC0BF"/>
                </a:solidFill>
                <a:latin typeface="Futura PT Bold"/>
                <a:cs typeface="Futura PT Bold"/>
              </a:rPr>
              <a:t> </a:t>
            </a:r>
            <a:r>
              <a:rPr sz="900" b="1" spc="-60">
                <a:solidFill>
                  <a:srgbClr val="BDC0BF"/>
                </a:solidFill>
                <a:latin typeface="Futura PT Bold"/>
                <a:cs typeface="Futura PT Bold"/>
              </a:rPr>
              <a:t>Y</a:t>
            </a:r>
            <a:endParaRPr sz="900">
              <a:latin typeface="Futura PT Bold"/>
              <a:cs typeface="Futura PT Bold"/>
            </a:endParaRPr>
          </a:p>
        </p:txBody>
      </p:sp>
      <p:sp>
        <p:nvSpPr>
          <p:cNvPr id="3" name="object 3"/>
          <p:cNvSpPr txBox="1"/>
          <p:nvPr/>
        </p:nvSpPr>
        <p:spPr>
          <a:xfrm>
            <a:off x="419261" y="5290020"/>
            <a:ext cx="170180" cy="246379"/>
          </a:xfrm>
          <a:prstGeom prst="rect">
            <a:avLst/>
          </a:prstGeom>
        </p:spPr>
        <p:txBody>
          <a:bodyPr vert="vert270" wrap="square" lIns="0" tIns="12700" rIns="0" bIns="0" rtlCol="0">
            <a:spAutoFit/>
          </a:bodyPr>
          <a:lstStyle/>
          <a:p>
            <a:pPr marL="12700">
              <a:lnSpc>
                <a:spcPct val="100000"/>
              </a:lnSpc>
              <a:spcBef>
                <a:spcPts val="100"/>
              </a:spcBef>
            </a:pPr>
            <a:r>
              <a:rPr sz="900" b="1">
                <a:solidFill>
                  <a:srgbClr val="BDC0BF"/>
                </a:solidFill>
                <a:latin typeface="Futura PT Bold"/>
                <a:cs typeface="Futura PT Bold"/>
              </a:rPr>
              <a:t>O</a:t>
            </a:r>
            <a:r>
              <a:rPr sz="900" b="1" spc="330">
                <a:solidFill>
                  <a:srgbClr val="BDC0BF"/>
                </a:solidFill>
                <a:latin typeface="Futura PT Bold"/>
                <a:cs typeface="Futura PT Bold"/>
              </a:rPr>
              <a:t> </a:t>
            </a:r>
            <a:r>
              <a:rPr sz="900" b="1" spc="-50">
                <a:solidFill>
                  <a:srgbClr val="BDC0BF"/>
                </a:solidFill>
                <a:latin typeface="Futura PT Bold"/>
                <a:cs typeface="Futura PT Bold"/>
              </a:rPr>
              <a:t>F</a:t>
            </a:r>
            <a:endParaRPr sz="900">
              <a:latin typeface="Futura PT Bold"/>
              <a:cs typeface="Futura PT Bold"/>
            </a:endParaRPr>
          </a:p>
        </p:txBody>
      </p:sp>
      <p:sp>
        <p:nvSpPr>
          <p:cNvPr id="4" name="object 4"/>
          <p:cNvSpPr txBox="1"/>
          <p:nvPr/>
        </p:nvSpPr>
        <p:spPr>
          <a:xfrm>
            <a:off x="419261" y="3731257"/>
            <a:ext cx="170180" cy="1421765"/>
          </a:xfrm>
          <a:prstGeom prst="rect">
            <a:avLst/>
          </a:prstGeom>
        </p:spPr>
        <p:txBody>
          <a:bodyPr vert="vert270" wrap="square" lIns="0" tIns="12700" rIns="0" bIns="0" rtlCol="0">
            <a:spAutoFit/>
          </a:bodyPr>
          <a:lstStyle/>
          <a:p>
            <a:pPr marL="12700">
              <a:lnSpc>
                <a:spcPct val="100000"/>
              </a:lnSpc>
              <a:spcBef>
                <a:spcPts val="100"/>
              </a:spcBef>
            </a:pPr>
            <a:r>
              <a:rPr sz="900" b="1">
                <a:solidFill>
                  <a:srgbClr val="BDC0BF"/>
                </a:solidFill>
                <a:latin typeface="Futura PT Bold"/>
                <a:cs typeface="Futura PT Bold"/>
              </a:rPr>
              <a:t>F</a:t>
            </a:r>
            <a:r>
              <a:rPr sz="900" b="1" spc="295">
                <a:solidFill>
                  <a:srgbClr val="BDC0BF"/>
                </a:solidFill>
                <a:latin typeface="Futura PT Bold"/>
                <a:cs typeface="Futura PT Bold"/>
              </a:rPr>
              <a:t> </a:t>
            </a:r>
            <a:r>
              <a:rPr sz="900" b="1">
                <a:solidFill>
                  <a:srgbClr val="BDC0BF"/>
                </a:solidFill>
                <a:latin typeface="Futura PT Bold"/>
                <a:cs typeface="Futura PT Bold"/>
              </a:rPr>
              <a:t>A</a:t>
            </a:r>
            <a:r>
              <a:rPr sz="900" b="1" spc="330">
                <a:solidFill>
                  <a:srgbClr val="BDC0BF"/>
                </a:solidFill>
                <a:latin typeface="Futura PT Bold"/>
                <a:cs typeface="Futura PT Bold"/>
              </a:rPr>
              <a:t> </a:t>
            </a:r>
            <a:r>
              <a:rPr sz="900" b="1">
                <a:solidFill>
                  <a:srgbClr val="BDC0BF"/>
                </a:solidFill>
                <a:latin typeface="Futura PT Bold"/>
                <a:cs typeface="Futura PT Bold"/>
              </a:rPr>
              <a:t>R</a:t>
            </a:r>
            <a:r>
              <a:rPr sz="900" b="1" spc="335">
                <a:solidFill>
                  <a:srgbClr val="BDC0BF"/>
                </a:solidFill>
                <a:latin typeface="Futura PT Bold"/>
                <a:cs typeface="Futura PT Bold"/>
              </a:rPr>
              <a:t> </a:t>
            </a:r>
            <a:r>
              <a:rPr sz="900" b="1">
                <a:solidFill>
                  <a:srgbClr val="BDC0BF"/>
                </a:solidFill>
                <a:latin typeface="Futura PT Bold"/>
                <a:cs typeface="Futura PT Bold"/>
              </a:rPr>
              <a:t>M</a:t>
            </a:r>
            <a:r>
              <a:rPr sz="900" b="1" spc="330">
                <a:solidFill>
                  <a:srgbClr val="BDC0BF"/>
                </a:solidFill>
                <a:latin typeface="Futura PT Bold"/>
                <a:cs typeface="Futura PT Bold"/>
              </a:rPr>
              <a:t> </a:t>
            </a:r>
            <a:r>
              <a:rPr sz="900" b="1">
                <a:solidFill>
                  <a:srgbClr val="BDC0BF"/>
                </a:solidFill>
                <a:latin typeface="Futura PT Bold"/>
                <a:cs typeface="Futura PT Bold"/>
              </a:rPr>
              <a:t>I</a:t>
            </a:r>
            <a:r>
              <a:rPr sz="900" b="1" spc="330">
                <a:solidFill>
                  <a:srgbClr val="BDC0BF"/>
                </a:solidFill>
                <a:latin typeface="Futura PT Bold"/>
                <a:cs typeface="Futura PT Bold"/>
              </a:rPr>
              <a:t> </a:t>
            </a:r>
            <a:r>
              <a:rPr sz="900" b="1">
                <a:solidFill>
                  <a:srgbClr val="BDC0BF"/>
                </a:solidFill>
                <a:latin typeface="Futura PT Bold"/>
                <a:cs typeface="Futura PT Bold"/>
              </a:rPr>
              <a:t>N</a:t>
            </a:r>
            <a:r>
              <a:rPr sz="900" b="1" spc="335">
                <a:solidFill>
                  <a:srgbClr val="BDC0BF"/>
                </a:solidFill>
                <a:latin typeface="Futura PT Bold"/>
                <a:cs typeface="Futura PT Bold"/>
              </a:rPr>
              <a:t> </a:t>
            </a:r>
            <a:r>
              <a:rPr sz="900" b="1">
                <a:solidFill>
                  <a:srgbClr val="BDC0BF"/>
                </a:solidFill>
                <a:latin typeface="Futura PT Bold"/>
                <a:cs typeface="Futura PT Bold"/>
              </a:rPr>
              <a:t>G</a:t>
            </a:r>
            <a:r>
              <a:rPr sz="900" b="1" spc="330">
                <a:solidFill>
                  <a:srgbClr val="BDC0BF"/>
                </a:solidFill>
                <a:latin typeface="Futura PT Bold"/>
                <a:cs typeface="Futura PT Bold"/>
              </a:rPr>
              <a:t> </a:t>
            </a:r>
            <a:r>
              <a:rPr sz="900" b="1">
                <a:solidFill>
                  <a:srgbClr val="BDC0BF"/>
                </a:solidFill>
                <a:latin typeface="Futura PT Bold"/>
                <a:cs typeface="Futura PT Bold"/>
              </a:rPr>
              <a:t>T</a:t>
            </a:r>
            <a:r>
              <a:rPr sz="900" b="1" spc="330">
                <a:solidFill>
                  <a:srgbClr val="BDC0BF"/>
                </a:solidFill>
                <a:latin typeface="Futura PT Bold"/>
                <a:cs typeface="Futura PT Bold"/>
              </a:rPr>
              <a:t> </a:t>
            </a:r>
            <a:r>
              <a:rPr sz="900" b="1">
                <a:solidFill>
                  <a:srgbClr val="BDC0BF"/>
                </a:solidFill>
                <a:latin typeface="Futura PT Bold"/>
                <a:cs typeface="Futura PT Bold"/>
              </a:rPr>
              <a:t>O</a:t>
            </a:r>
            <a:r>
              <a:rPr sz="900" b="1" spc="335">
                <a:solidFill>
                  <a:srgbClr val="BDC0BF"/>
                </a:solidFill>
                <a:latin typeface="Futura PT Bold"/>
                <a:cs typeface="Futura PT Bold"/>
              </a:rPr>
              <a:t> </a:t>
            </a:r>
            <a:r>
              <a:rPr sz="900" b="1" spc="-50">
                <a:solidFill>
                  <a:srgbClr val="BDC0BF"/>
                </a:solidFill>
                <a:latin typeface="Futura PT Bold"/>
                <a:cs typeface="Futura PT Bold"/>
              </a:rPr>
              <a:t>N</a:t>
            </a:r>
            <a:endParaRPr sz="900">
              <a:latin typeface="Futura PT Bold"/>
              <a:cs typeface="Futura PT Bold"/>
            </a:endParaRPr>
          </a:p>
        </p:txBody>
      </p:sp>
      <p:sp>
        <p:nvSpPr>
          <p:cNvPr id="7" name="object 7"/>
          <p:cNvSpPr txBox="1">
            <a:spLocks noGrp="1"/>
          </p:cNvSpPr>
          <p:nvPr>
            <p:ph type="title"/>
          </p:nvPr>
        </p:nvSpPr>
        <p:spPr>
          <a:xfrm>
            <a:off x="1142892" y="1063994"/>
            <a:ext cx="9438005" cy="939800"/>
          </a:xfrm>
          <a:prstGeom prst="rect">
            <a:avLst/>
          </a:prstGeom>
        </p:spPr>
        <p:txBody>
          <a:bodyPr vert="horz" wrap="square" lIns="0" tIns="12700" rIns="0" bIns="0" rtlCol="0">
            <a:spAutoFit/>
          </a:bodyPr>
          <a:lstStyle/>
          <a:p>
            <a:pPr marL="12700">
              <a:lnSpc>
                <a:spcPct val="100000"/>
              </a:lnSpc>
              <a:spcBef>
                <a:spcPts val="100"/>
              </a:spcBef>
            </a:pPr>
            <a:r>
              <a:rPr lang="en-US" spc="50">
                <a:solidFill>
                  <a:srgbClr val="189FD7"/>
                </a:solidFill>
              </a:rPr>
              <a:t>KEY CONSIDERATIONS</a:t>
            </a:r>
            <a:endParaRPr spc="-35">
              <a:solidFill>
                <a:srgbClr val="189FD7"/>
              </a:solidFill>
            </a:endParaRPr>
          </a:p>
        </p:txBody>
      </p:sp>
      <p:sp>
        <p:nvSpPr>
          <p:cNvPr id="9" name="TextBox 8">
            <a:extLst>
              <a:ext uri="{FF2B5EF4-FFF2-40B4-BE49-F238E27FC236}">
                <a16:creationId xmlns:a16="http://schemas.microsoft.com/office/drawing/2014/main" id="{44886E13-1C6F-0573-97FE-9551D363C2FA}"/>
              </a:ext>
            </a:extLst>
          </p:cNvPr>
          <p:cNvSpPr txBox="1"/>
          <p:nvPr/>
        </p:nvSpPr>
        <p:spPr>
          <a:xfrm>
            <a:off x="1142892" y="2286000"/>
            <a:ext cx="6172308" cy="3970318"/>
          </a:xfrm>
          <a:prstGeom prst="rect">
            <a:avLst/>
          </a:prstGeom>
          <a:noFill/>
        </p:spPr>
        <p:txBody>
          <a:bodyPr wrap="square">
            <a:spAutoFit/>
          </a:bodyPr>
          <a:lstStyle/>
          <a:p>
            <a:pPr marL="184150" indent="-171450">
              <a:lnSpc>
                <a:spcPct val="100000"/>
              </a:lnSpc>
              <a:spcBef>
                <a:spcPts val="10"/>
              </a:spcBef>
              <a:buFont typeface="Arial" panose="020B0604020202020204" pitchFamily="34" charset="0"/>
              <a:buChar char="•"/>
            </a:pPr>
            <a:r>
              <a:rPr lang="en-US" sz="1800" b="0">
                <a:solidFill>
                  <a:srgbClr val="242B2B"/>
                </a:solidFill>
                <a:latin typeface="Futura PT Medium"/>
                <a:cs typeface="Futura PT Medium"/>
              </a:rPr>
              <a:t>The economic development challenges and opportunities identified in the Downtown MRA Plan (2019) are still relevant in 2023</a:t>
            </a:r>
          </a:p>
          <a:p>
            <a:pPr marL="184150" indent="-171450">
              <a:lnSpc>
                <a:spcPct val="100000"/>
              </a:lnSpc>
              <a:spcBef>
                <a:spcPts val="10"/>
              </a:spcBef>
              <a:buFont typeface="Arial" panose="020B0604020202020204" pitchFamily="34" charset="0"/>
              <a:buChar char="•"/>
            </a:pPr>
            <a:r>
              <a:rPr lang="en-US" sz="1800" b="0">
                <a:solidFill>
                  <a:srgbClr val="242B2B"/>
                </a:solidFill>
                <a:latin typeface="Futura PT Medium"/>
                <a:cs typeface="Futura PT Medium"/>
              </a:rPr>
              <a:t>Farmington’s </a:t>
            </a:r>
            <a:r>
              <a:rPr lang="en-US" sz="1800" b="0">
                <a:solidFill>
                  <a:srgbClr val="F1795A"/>
                </a:solidFill>
                <a:latin typeface="Futura PT Medium"/>
                <a:cs typeface="Futura PT Medium"/>
              </a:rPr>
              <a:t>population growth over the past decade has been modest</a:t>
            </a:r>
            <a:r>
              <a:rPr lang="en-US" sz="1800" b="0">
                <a:solidFill>
                  <a:srgbClr val="242B2B"/>
                </a:solidFill>
                <a:latin typeface="Futura PT Medium"/>
                <a:cs typeface="Futura PT Medium"/>
              </a:rPr>
              <a:t> – adding 500 to 1,000 residents</a:t>
            </a:r>
          </a:p>
          <a:p>
            <a:pPr marL="184150" indent="-171450">
              <a:lnSpc>
                <a:spcPct val="100000"/>
              </a:lnSpc>
              <a:spcBef>
                <a:spcPts val="10"/>
              </a:spcBef>
              <a:buFont typeface="Arial" panose="020B0604020202020204" pitchFamily="34" charset="0"/>
              <a:buChar char="•"/>
            </a:pPr>
            <a:r>
              <a:rPr lang="en-US" sz="1800" b="0">
                <a:solidFill>
                  <a:srgbClr val="242B2B"/>
                </a:solidFill>
                <a:latin typeface="Futura PT Medium"/>
                <a:cs typeface="Futura PT Medium"/>
              </a:rPr>
              <a:t>Within the Animas + Healthcare Hub area, population remains unchanged at 1,150 residents	</a:t>
            </a:r>
          </a:p>
          <a:p>
            <a:pPr marL="184150" indent="-171450">
              <a:lnSpc>
                <a:spcPct val="100000"/>
              </a:lnSpc>
              <a:spcBef>
                <a:spcPts val="10"/>
              </a:spcBef>
              <a:buFont typeface="Arial" panose="020B0604020202020204" pitchFamily="34" charset="0"/>
              <a:buChar char="•"/>
            </a:pPr>
            <a:r>
              <a:rPr lang="en-US" sz="1800" b="0">
                <a:solidFill>
                  <a:srgbClr val="242B2B"/>
                </a:solidFill>
                <a:latin typeface="Futura PT Medium"/>
                <a:cs typeface="Futura PT Medium"/>
              </a:rPr>
              <a:t>Total employment within San Juan County has declined 10 percent since 2010</a:t>
            </a:r>
          </a:p>
          <a:p>
            <a:pPr marL="184150" indent="-171450">
              <a:lnSpc>
                <a:spcPct val="100000"/>
              </a:lnSpc>
              <a:spcBef>
                <a:spcPts val="10"/>
              </a:spcBef>
              <a:buFont typeface="Arial" panose="020B0604020202020204" pitchFamily="34" charset="0"/>
              <a:buChar char="•"/>
            </a:pPr>
            <a:r>
              <a:rPr lang="en-US" sz="1800" b="0">
                <a:solidFill>
                  <a:srgbClr val="242B2B"/>
                </a:solidFill>
                <a:latin typeface="Futura PT Medium"/>
                <a:cs typeface="Futura PT Medium"/>
              </a:rPr>
              <a:t>Within the Animas + Healthcare Hub area, </a:t>
            </a:r>
            <a:r>
              <a:rPr lang="en-US" sz="1800" b="0">
                <a:solidFill>
                  <a:srgbClr val="F1795A"/>
                </a:solidFill>
                <a:latin typeface="Futura PT Medium"/>
                <a:cs typeface="Futura PT Medium"/>
              </a:rPr>
              <a:t>Health Care &amp; Social Assistance Sector employment represents over 68% employment </a:t>
            </a:r>
          </a:p>
          <a:p>
            <a:pPr marL="184150" indent="-171450">
              <a:lnSpc>
                <a:spcPct val="100000"/>
              </a:lnSpc>
              <a:spcBef>
                <a:spcPts val="10"/>
              </a:spcBef>
              <a:buFont typeface="Arial" panose="020B0604020202020204" pitchFamily="34" charset="0"/>
              <a:buChar char="•"/>
            </a:pPr>
            <a:r>
              <a:rPr lang="en-US" sz="1800" b="0">
                <a:solidFill>
                  <a:srgbClr val="242B2B"/>
                </a:solidFill>
                <a:latin typeface="Futura PT Medium"/>
                <a:cs typeface="Futura PT Medium"/>
              </a:rPr>
              <a:t>Total employment within the Animas + Healthcare Hub area </a:t>
            </a:r>
            <a:r>
              <a:rPr lang="en-US" sz="1800" b="0">
                <a:solidFill>
                  <a:srgbClr val="F1795A"/>
                </a:solidFill>
                <a:latin typeface="Futura PT Medium"/>
                <a:cs typeface="Futura PT Medium"/>
              </a:rPr>
              <a:t>4,150 jobs</a:t>
            </a:r>
          </a:p>
        </p:txBody>
      </p:sp>
      <p:pic>
        <p:nvPicPr>
          <p:cNvPr id="11" name="Picture 10" descr="A sign on the side of a road&#10;&#10;Description automatically generated with low confidence">
            <a:extLst>
              <a:ext uri="{FF2B5EF4-FFF2-40B4-BE49-F238E27FC236}">
                <a16:creationId xmlns:a16="http://schemas.microsoft.com/office/drawing/2014/main" id="{24B52A4F-3031-A5AE-B86B-CF1FAF2E3F6C}"/>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2500" t="43333" r="15000" b="11721"/>
          <a:stretch/>
        </p:blipFill>
        <p:spPr>
          <a:xfrm>
            <a:off x="7620000" y="2334661"/>
            <a:ext cx="4038600" cy="1877774"/>
          </a:xfrm>
          <a:prstGeom prst="rect">
            <a:avLst/>
          </a:prstGeom>
        </p:spPr>
      </p:pic>
      <p:pic>
        <p:nvPicPr>
          <p:cNvPr id="15" name="Picture 14" descr="A building with a sign on it&#10;&#10;Description automatically generated with low confidence">
            <a:extLst>
              <a:ext uri="{FF2B5EF4-FFF2-40B4-BE49-F238E27FC236}">
                <a16:creationId xmlns:a16="http://schemas.microsoft.com/office/drawing/2014/main" id="{A317287C-4684-9563-C610-A303F4A0CB2C}"/>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23333" r="11667" b="17950"/>
          <a:stretch/>
        </p:blipFill>
        <p:spPr>
          <a:xfrm>
            <a:off x="7620000" y="4311174"/>
            <a:ext cx="4038600" cy="2013426"/>
          </a:xfrm>
          <a:prstGeom prst="rect">
            <a:avLst/>
          </a:prstGeom>
        </p:spPr>
      </p:pic>
      <p:sp>
        <p:nvSpPr>
          <p:cNvPr id="8" name="object 6">
            <a:extLst>
              <a:ext uri="{FF2B5EF4-FFF2-40B4-BE49-F238E27FC236}">
                <a16:creationId xmlns:a16="http://schemas.microsoft.com/office/drawing/2014/main" id="{A2C46EEF-34DC-F844-7FCD-3F09D78ED4C3}"/>
              </a:ext>
            </a:extLst>
          </p:cNvPr>
          <p:cNvSpPr txBox="1"/>
          <p:nvPr/>
        </p:nvSpPr>
        <p:spPr>
          <a:xfrm>
            <a:off x="7679961" y="416806"/>
            <a:ext cx="2930206" cy="153888"/>
          </a:xfrm>
          <a:prstGeom prst="rect">
            <a:avLst/>
          </a:prstGeom>
        </p:spPr>
        <p:txBody>
          <a:bodyPr vert="horz" wrap="square" lIns="0" tIns="15240" rIns="0" bIns="0" rtlCol="0">
            <a:spAutoFit/>
          </a:bodyPr>
          <a:lstStyle/>
          <a:p>
            <a:pPr marL="12700" algn="r">
              <a:lnSpc>
                <a:spcPct val="100000"/>
              </a:lnSpc>
              <a:spcBef>
                <a:spcPts val="120"/>
              </a:spcBef>
              <a:tabLst>
                <a:tab pos="1172845" algn="l"/>
              </a:tabLst>
            </a:pPr>
            <a:r>
              <a:rPr lang="en-US" sz="900" b="1" spc="300">
                <a:solidFill>
                  <a:srgbClr val="BDC0BF"/>
                </a:solidFill>
                <a:latin typeface="Futura PT Bold"/>
                <a:cs typeface="Futura PT Bold"/>
              </a:rPr>
              <a:t>COMMUNITY INPUT WORKSHOP</a:t>
            </a:r>
            <a:endParaRPr lang="en-US" sz="900" spc="300">
              <a:latin typeface="Futura PT Bold"/>
              <a:cs typeface="Futura PT Bold"/>
            </a:endParaRPr>
          </a:p>
        </p:txBody>
      </p:sp>
    </p:spTree>
    <p:extLst>
      <p:ext uri="{BB962C8B-B14F-4D97-AF65-F5344CB8AC3E}">
        <p14:creationId xmlns:p14="http://schemas.microsoft.com/office/powerpoint/2010/main" val="26015437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31961" y="3743957"/>
            <a:ext cx="144780" cy="2385060"/>
          </a:xfrm>
          <a:prstGeom prst="rect">
            <a:avLst/>
          </a:prstGeom>
        </p:spPr>
        <p:txBody>
          <a:bodyPr vert="vert270" wrap="square" lIns="0" tIns="0" rIns="0" bIns="0" rtlCol="0">
            <a:spAutoFit/>
          </a:bodyPr>
          <a:lstStyle/>
          <a:p>
            <a:pPr>
              <a:lnSpc>
                <a:spcPct val="100000"/>
              </a:lnSpc>
              <a:tabLst>
                <a:tab pos="605790" algn="l"/>
                <a:tab pos="988694" algn="l"/>
              </a:tabLst>
            </a:pPr>
            <a:r>
              <a:rPr sz="900" b="1">
                <a:solidFill>
                  <a:srgbClr val="BDC0BF"/>
                </a:solidFill>
                <a:latin typeface="Futura PT Bold"/>
                <a:cs typeface="Futura PT Bold"/>
              </a:rPr>
              <a:t>C</a:t>
            </a:r>
            <a:r>
              <a:rPr sz="900" b="1" spc="325">
                <a:solidFill>
                  <a:srgbClr val="BDC0BF"/>
                </a:solidFill>
                <a:latin typeface="Futura PT Bold"/>
                <a:cs typeface="Futura PT Bold"/>
              </a:rPr>
              <a:t> </a:t>
            </a:r>
            <a:r>
              <a:rPr sz="900" b="1">
                <a:solidFill>
                  <a:srgbClr val="BDC0BF"/>
                </a:solidFill>
                <a:latin typeface="Futura PT Bold"/>
                <a:cs typeface="Futura PT Bold"/>
              </a:rPr>
              <a:t>I</a:t>
            </a:r>
            <a:r>
              <a:rPr sz="900" b="1" spc="330">
                <a:solidFill>
                  <a:srgbClr val="BDC0BF"/>
                </a:solidFill>
                <a:latin typeface="Futura PT Bold"/>
                <a:cs typeface="Futura PT Bold"/>
              </a:rPr>
              <a:t> </a:t>
            </a:r>
            <a:r>
              <a:rPr sz="900" b="1">
                <a:solidFill>
                  <a:srgbClr val="BDC0BF"/>
                </a:solidFill>
                <a:latin typeface="Futura PT Bold"/>
                <a:cs typeface="Futura PT Bold"/>
              </a:rPr>
              <a:t>T</a:t>
            </a:r>
            <a:r>
              <a:rPr sz="900" b="1" spc="350">
                <a:solidFill>
                  <a:srgbClr val="BDC0BF"/>
                </a:solidFill>
                <a:latin typeface="Futura PT Bold"/>
                <a:cs typeface="Futura PT Bold"/>
              </a:rPr>
              <a:t> </a:t>
            </a:r>
            <a:r>
              <a:rPr sz="900" b="1" spc="-60">
                <a:solidFill>
                  <a:srgbClr val="BDC0BF"/>
                </a:solidFill>
                <a:latin typeface="Futura PT Bold"/>
                <a:cs typeface="Futura PT Bold"/>
              </a:rPr>
              <a:t>Y</a:t>
            </a:r>
            <a:r>
              <a:rPr sz="900" b="1">
                <a:solidFill>
                  <a:srgbClr val="BDC0BF"/>
                </a:solidFill>
                <a:latin typeface="Futura PT Bold"/>
                <a:cs typeface="Futura PT Bold"/>
              </a:rPr>
              <a:t>	O</a:t>
            </a:r>
            <a:r>
              <a:rPr sz="900" b="1" spc="330">
                <a:solidFill>
                  <a:srgbClr val="BDC0BF"/>
                </a:solidFill>
                <a:latin typeface="Futura PT Bold"/>
                <a:cs typeface="Futura PT Bold"/>
              </a:rPr>
              <a:t> </a:t>
            </a:r>
            <a:r>
              <a:rPr sz="900" b="1" spc="-50">
                <a:solidFill>
                  <a:srgbClr val="BDC0BF"/>
                </a:solidFill>
                <a:latin typeface="Futura PT Bold"/>
                <a:cs typeface="Futura PT Bold"/>
              </a:rPr>
              <a:t>F</a:t>
            </a:r>
            <a:r>
              <a:rPr sz="900" b="1">
                <a:solidFill>
                  <a:srgbClr val="BDC0BF"/>
                </a:solidFill>
                <a:latin typeface="Futura PT Bold"/>
                <a:cs typeface="Futura PT Bold"/>
              </a:rPr>
              <a:t>	F</a:t>
            </a:r>
            <a:r>
              <a:rPr sz="900" b="1" spc="295">
                <a:solidFill>
                  <a:srgbClr val="BDC0BF"/>
                </a:solidFill>
                <a:latin typeface="Futura PT Bold"/>
                <a:cs typeface="Futura PT Bold"/>
              </a:rPr>
              <a:t> </a:t>
            </a:r>
            <a:r>
              <a:rPr sz="900" b="1">
                <a:solidFill>
                  <a:srgbClr val="BDC0BF"/>
                </a:solidFill>
                <a:latin typeface="Futura PT Bold"/>
                <a:cs typeface="Futura PT Bold"/>
              </a:rPr>
              <a:t>A</a:t>
            </a:r>
            <a:r>
              <a:rPr sz="900" b="1" spc="330">
                <a:solidFill>
                  <a:srgbClr val="BDC0BF"/>
                </a:solidFill>
                <a:latin typeface="Futura PT Bold"/>
                <a:cs typeface="Futura PT Bold"/>
              </a:rPr>
              <a:t> </a:t>
            </a:r>
            <a:r>
              <a:rPr sz="900" b="1">
                <a:solidFill>
                  <a:srgbClr val="BDC0BF"/>
                </a:solidFill>
                <a:latin typeface="Futura PT Bold"/>
                <a:cs typeface="Futura PT Bold"/>
              </a:rPr>
              <a:t>R</a:t>
            </a:r>
            <a:r>
              <a:rPr sz="900" b="1" spc="335">
                <a:solidFill>
                  <a:srgbClr val="BDC0BF"/>
                </a:solidFill>
                <a:latin typeface="Futura PT Bold"/>
                <a:cs typeface="Futura PT Bold"/>
              </a:rPr>
              <a:t> </a:t>
            </a:r>
            <a:r>
              <a:rPr sz="900" b="1">
                <a:solidFill>
                  <a:srgbClr val="BDC0BF"/>
                </a:solidFill>
                <a:latin typeface="Futura PT Bold"/>
                <a:cs typeface="Futura PT Bold"/>
              </a:rPr>
              <a:t>M</a:t>
            </a:r>
            <a:r>
              <a:rPr sz="900" b="1" spc="330">
                <a:solidFill>
                  <a:srgbClr val="BDC0BF"/>
                </a:solidFill>
                <a:latin typeface="Futura PT Bold"/>
                <a:cs typeface="Futura PT Bold"/>
              </a:rPr>
              <a:t> </a:t>
            </a:r>
            <a:r>
              <a:rPr sz="900" b="1">
                <a:solidFill>
                  <a:srgbClr val="BDC0BF"/>
                </a:solidFill>
                <a:latin typeface="Futura PT Bold"/>
                <a:cs typeface="Futura PT Bold"/>
              </a:rPr>
              <a:t>I</a:t>
            </a:r>
            <a:r>
              <a:rPr sz="900" b="1" spc="330">
                <a:solidFill>
                  <a:srgbClr val="BDC0BF"/>
                </a:solidFill>
                <a:latin typeface="Futura PT Bold"/>
                <a:cs typeface="Futura PT Bold"/>
              </a:rPr>
              <a:t> </a:t>
            </a:r>
            <a:r>
              <a:rPr sz="900" b="1">
                <a:solidFill>
                  <a:srgbClr val="BDC0BF"/>
                </a:solidFill>
                <a:latin typeface="Futura PT Bold"/>
                <a:cs typeface="Futura PT Bold"/>
              </a:rPr>
              <a:t>N</a:t>
            </a:r>
            <a:r>
              <a:rPr sz="900" b="1" spc="335">
                <a:solidFill>
                  <a:srgbClr val="BDC0BF"/>
                </a:solidFill>
                <a:latin typeface="Futura PT Bold"/>
                <a:cs typeface="Futura PT Bold"/>
              </a:rPr>
              <a:t> </a:t>
            </a:r>
            <a:r>
              <a:rPr sz="900" b="1">
                <a:solidFill>
                  <a:srgbClr val="BDC0BF"/>
                </a:solidFill>
                <a:latin typeface="Futura PT Bold"/>
                <a:cs typeface="Futura PT Bold"/>
              </a:rPr>
              <a:t>G</a:t>
            </a:r>
            <a:r>
              <a:rPr sz="900" b="1" spc="330">
                <a:solidFill>
                  <a:srgbClr val="BDC0BF"/>
                </a:solidFill>
                <a:latin typeface="Futura PT Bold"/>
                <a:cs typeface="Futura PT Bold"/>
              </a:rPr>
              <a:t> </a:t>
            </a:r>
            <a:r>
              <a:rPr sz="900" b="1">
                <a:solidFill>
                  <a:srgbClr val="BDC0BF"/>
                </a:solidFill>
                <a:latin typeface="Futura PT Bold"/>
                <a:cs typeface="Futura PT Bold"/>
              </a:rPr>
              <a:t>T</a:t>
            </a:r>
            <a:r>
              <a:rPr sz="900" b="1" spc="330">
                <a:solidFill>
                  <a:srgbClr val="BDC0BF"/>
                </a:solidFill>
                <a:latin typeface="Futura PT Bold"/>
                <a:cs typeface="Futura PT Bold"/>
              </a:rPr>
              <a:t> </a:t>
            </a:r>
            <a:r>
              <a:rPr sz="900" b="1">
                <a:solidFill>
                  <a:srgbClr val="BDC0BF"/>
                </a:solidFill>
                <a:latin typeface="Futura PT Bold"/>
                <a:cs typeface="Futura PT Bold"/>
              </a:rPr>
              <a:t>O</a:t>
            </a:r>
            <a:r>
              <a:rPr sz="900" b="1" spc="335">
                <a:solidFill>
                  <a:srgbClr val="BDC0BF"/>
                </a:solidFill>
                <a:latin typeface="Futura PT Bold"/>
                <a:cs typeface="Futura PT Bold"/>
              </a:rPr>
              <a:t> </a:t>
            </a:r>
            <a:r>
              <a:rPr sz="900" b="1" spc="-50">
                <a:solidFill>
                  <a:srgbClr val="BDC0BF"/>
                </a:solidFill>
                <a:latin typeface="Futura PT Bold"/>
                <a:cs typeface="Futura PT Bold"/>
              </a:rPr>
              <a:t>N</a:t>
            </a:r>
            <a:endParaRPr sz="900">
              <a:latin typeface="Futura PT Bold"/>
              <a:cs typeface="Futura PT Bold"/>
            </a:endParaRPr>
          </a:p>
        </p:txBody>
      </p:sp>
      <p:sp>
        <p:nvSpPr>
          <p:cNvPr id="3" name="object 3"/>
          <p:cNvSpPr txBox="1"/>
          <p:nvPr/>
        </p:nvSpPr>
        <p:spPr>
          <a:xfrm>
            <a:off x="7279690" y="416806"/>
            <a:ext cx="3330452" cy="153888"/>
          </a:xfrm>
          <a:prstGeom prst="rect">
            <a:avLst/>
          </a:prstGeom>
        </p:spPr>
        <p:txBody>
          <a:bodyPr vert="horz" wrap="square" lIns="0" tIns="15240" rIns="0" bIns="0" rtlCol="0">
            <a:spAutoFit/>
          </a:bodyPr>
          <a:lstStyle/>
          <a:p>
            <a:pPr marL="12700" algn="r">
              <a:lnSpc>
                <a:spcPct val="100000"/>
              </a:lnSpc>
              <a:spcBef>
                <a:spcPts val="120"/>
              </a:spcBef>
              <a:tabLst>
                <a:tab pos="1172845" algn="l"/>
              </a:tabLst>
            </a:pPr>
            <a:r>
              <a:rPr lang="en-US" sz="900" b="1" spc="300">
                <a:solidFill>
                  <a:srgbClr val="BDC0BF"/>
                </a:solidFill>
                <a:latin typeface="Futura PT Bold"/>
                <a:cs typeface="Futura PT Bold"/>
              </a:rPr>
              <a:t>COMMUNITY INPUT WORKSHOP</a:t>
            </a:r>
            <a:endParaRPr lang="en-US" sz="900" spc="300">
              <a:latin typeface="Futura PT Bold"/>
              <a:cs typeface="Futura PT Bold"/>
            </a:endParaRPr>
          </a:p>
        </p:txBody>
      </p:sp>
      <p:sp>
        <p:nvSpPr>
          <p:cNvPr id="5" name="object 5"/>
          <p:cNvSpPr/>
          <p:nvPr/>
        </p:nvSpPr>
        <p:spPr>
          <a:xfrm>
            <a:off x="8725992" y="1536661"/>
            <a:ext cx="3465829" cy="403225"/>
          </a:xfrm>
          <a:custGeom>
            <a:avLst/>
            <a:gdLst/>
            <a:ahLst/>
            <a:cxnLst/>
            <a:rect l="l" t="t" r="r" b="b"/>
            <a:pathLst>
              <a:path w="3465829" h="403225">
                <a:moveTo>
                  <a:pt x="3465703" y="0"/>
                </a:moveTo>
                <a:lnTo>
                  <a:pt x="0" y="0"/>
                </a:lnTo>
                <a:lnTo>
                  <a:pt x="0" y="403110"/>
                </a:lnTo>
                <a:lnTo>
                  <a:pt x="3465703" y="403110"/>
                </a:lnTo>
                <a:lnTo>
                  <a:pt x="3465703" y="0"/>
                </a:lnTo>
                <a:close/>
              </a:path>
            </a:pathLst>
          </a:custGeom>
          <a:solidFill>
            <a:srgbClr val="F1795A"/>
          </a:solidFill>
        </p:spPr>
        <p:txBody>
          <a:bodyPr wrap="square" lIns="0" tIns="0" rIns="0" bIns="0" rtlCol="0"/>
          <a:lstStyle/>
          <a:p>
            <a:endParaRPr/>
          </a:p>
        </p:txBody>
      </p:sp>
      <p:sp>
        <p:nvSpPr>
          <p:cNvPr id="6" name="object 6"/>
          <p:cNvSpPr txBox="1">
            <a:spLocks noGrp="1"/>
          </p:cNvSpPr>
          <p:nvPr>
            <p:ph type="ctrTitle"/>
          </p:nvPr>
        </p:nvSpPr>
        <p:spPr>
          <a:xfrm>
            <a:off x="710215" y="586657"/>
            <a:ext cx="10724226" cy="1366430"/>
          </a:xfrm>
          <a:prstGeom prst="rect">
            <a:avLst/>
          </a:prstGeom>
        </p:spPr>
        <p:txBody>
          <a:bodyPr vert="horz" wrap="square" lIns="0" tIns="15240" rIns="0" bIns="0" rtlCol="0">
            <a:spAutoFit/>
          </a:bodyPr>
          <a:lstStyle/>
          <a:p>
            <a:pPr marL="1363345">
              <a:lnSpc>
                <a:spcPct val="100000"/>
              </a:lnSpc>
              <a:spcBef>
                <a:spcPts val="120"/>
              </a:spcBef>
            </a:pPr>
            <a:r>
              <a:rPr lang="en-US" sz="8800" spc="65">
                <a:solidFill>
                  <a:srgbClr val="242B2B"/>
                </a:solidFill>
              </a:rPr>
              <a:t>TABLE ACTIVITIES</a:t>
            </a:r>
            <a:endParaRPr sz="8800"/>
          </a:p>
        </p:txBody>
      </p:sp>
      <p:sp>
        <p:nvSpPr>
          <p:cNvPr id="8" name="Rectangle 7">
            <a:extLst>
              <a:ext uri="{FF2B5EF4-FFF2-40B4-BE49-F238E27FC236}">
                <a16:creationId xmlns:a16="http://schemas.microsoft.com/office/drawing/2014/main" id="{619A3F41-F382-D585-427B-CACA1E03B0F1}"/>
              </a:ext>
            </a:extLst>
          </p:cNvPr>
          <p:cNvSpPr/>
          <p:nvPr/>
        </p:nvSpPr>
        <p:spPr>
          <a:xfrm>
            <a:off x="2092490" y="3088197"/>
            <a:ext cx="2923394" cy="300749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A315B25-1EAC-1795-2534-3AAD899B8706}"/>
              </a:ext>
            </a:extLst>
          </p:cNvPr>
          <p:cNvSpPr/>
          <p:nvPr/>
        </p:nvSpPr>
        <p:spPr>
          <a:xfrm>
            <a:off x="5391864" y="3088197"/>
            <a:ext cx="2923394" cy="300749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6184AA50-DA90-9DA7-32BD-9D7585019BCC}"/>
              </a:ext>
            </a:extLst>
          </p:cNvPr>
          <p:cNvSpPr/>
          <p:nvPr/>
        </p:nvSpPr>
        <p:spPr>
          <a:xfrm>
            <a:off x="8691238" y="3088197"/>
            <a:ext cx="2923394" cy="300749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9AC873DA-AD2F-757E-3271-53053A90C9BE}"/>
              </a:ext>
            </a:extLst>
          </p:cNvPr>
          <p:cNvSpPr txBox="1"/>
          <p:nvPr/>
        </p:nvSpPr>
        <p:spPr>
          <a:xfrm>
            <a:off x="2263807" y="3353114"/>
            <a:ext cx="2636668" cy="492186"/>
          </a:xfrm>
          <a:prstGeom prst="rect">
            <a:avLst/>
          </a:prstGeom>
          <a:noFill/>
        </p:spPr>
        <p:txBody>
          <a:bodyPr wrap="square">
            <a:spAutoFit/>
          </a:bodyPr>
          <a:lstStyle/>
          <a:p>
            <a:pPr marL="12700">
              <a:lnSpc>
                <a:spcPts val="1535"/>
              </a:lnSpc>
              <a:spcBef>
                <a:spcPts val="100"/>
              </a:spcBef>
            </a:pPr>
            <a:r>
              <a:rPr lang="en-US" sz="2300" b="0">
                <a:solidFill>
                  <a:srgbClr val="F1795A"/>
                </a:solidFill>
                <a:latin typeface="Futura PT Demi"/>
                <a:cs typeface="Futura PT Demi"/>
              </a:rPr>
              <a:t>Housing</a:t>
            </a:r>
          </a:p>
          <a:p>
            <a:pPr marL="12700">
              <a:lnSpc>
                <a:spcPts val="1535"/>
              </a:lnSpc>
              <a:spcBef>
                <a:spcPts val="100"/>
              </a:spcBef>
            </a:pPr>
            <a:endParaRPr lang="en-US" sz="1400">
              <a:latin typeface="Futura PT Demi"/>
              <a:cs typeface="Futura PT Demi"/>
            </a:endParaRPr>
          </a:p>
        </p:txBody>
      </p:sp>
      <p:sp>
        <p:nvSpPr>
          <p:cNvPr id="12" name="TextBox 11">
            <a:extLst>
              <a:ext uri="{FF2B5EF4-FFF2-40B4-BE49-F238E27FC236}">
                <a16:creationId xmlns:a16="http://schemas.microsoft.com/office/drawing/2014/main" id="{9A889EB4-41F0-2C33-5C40-739AE7347C56}"/>
              </a:ext>
            </a:extLst>
          </p:cNvPr>
          <p:cNvSpPr txBox="1"/>
          <p:nvPr/>
        </p:nvSpPr>
        <p:spPr>
          <a:xfrm>
            <a:off x="5535227" y="3353114"/>
            <a:ext cx="2636668" cy="684546"/>
          </a:xfrm>
          <a:prstGeom prst="rect">
            <a:avLst/>
          </a:prstGeom>
          <a:noFill/>
        </p:spPr>
        <p:txBody>
          <a:bodyPr wrap="square">
            <a:spAutoFit/>
          </a:bodyPr>
          <a:lstStyle/>
          <a:p>
            <a:pPr marL="12700">
              <a:lnSpc>
                <a:spcPts val="1535"/>
              </a:lnSpc>
              <a:spcBef>
                <a:spcPts val="125"/>
              </a:spcBef>
            </a:pPr>
            <a:r>
              <a:rPr lang="en-US" sz="2300" b="0">
                <a:solidFill>
                  <a:srgbClr val="F1795A"/>
                </a:solidFill>
                <a:latin typeface="Futura PT Demi"/>
                <a:cs typeface="Futura PT Demi"/>
              </a:rPr>
              <a:t>Economic Development </a:t>
            </a:r>
          </a:p>
          <a:p>
            <a:pPr marL="12700">
              <a:lnSpc>
                <a:spcPts val="1535"/>
              </a:lnSpc>
              <a:spcBef>
                <a:spcPts val="100"/>
              </a:spcBef>
            </a:pPr>
            <a:endParaRPr lang="en-US" sz="1400">
              <a:latin typeface="Futura PT Demi"/>
              <a:cs typeface="Futura PT Demi"/>
            </a:endParaRPr>
          </a:p>
        </p:txBody>
      </p:sp>
      <p:sp>
        <p:nvSpPr>
          <p:cNvPr id="13" name="TextBox 12">
            <a:extLst>
              <a:ext uri="{FF2B5EF4-FFF2-40B4-BE49-F238E27FC236}">
                <a16:creationId xmlns:a16="http://schemas.microsoft.com/office/drawing/2014/main" id="{4258D8D7-02A0-6D1F-E38E-F066C120221E}"/>
              </a:ext>
            </a:extLst>
          </p:cNvPr>
          <p:cNvSpPr txBox="1"/>
          <p:nvPr/>
        </p:nvSpPr>
        <p:spPr>
          <a:xfrm>
            <a:off x="8834600" y="3353114"/>
            <a:ext cx="2780031" cy="1058688"/>
          </a:xfrm>
          <a:prstGeom prst="rect">
            <a:avLst/>
          </a:prstGeom>
          <a:noFill/>
        </p:spPr>
        <p:txBody>
          <a:bodyPr wrap="square">
            <a:spAutoFit/>
          </a:bodyPr>
          <a:lstStyle/>
          <a:p>
            <a:pPr marL="12700">
              <a:lnSpc>
                <a:spcPts val="1535"/>
              </a:lnSpc>
              <a:spcBef>
                <a:spcPts val="100"/>
              </a:spcBef>
            </a:pPr>
            <a:r>
              <a:rPr lang="en-US" sz="2300" b="0">
                <a:solidFill>
                  <a:srgbClr val="F1795A"/>
                </a:solidFill>
                <a:latin typeface="Futura PT Demi"/>
                <a:cs typeface="Futura PT Demi"/>
              </a:rPr>
              <a:t>Parks,  Recreation &amp; Open Space</a:t>
            </a:r>
          </a:p>
          <a:p>
            <a:pPr marL="12700">
              <a:lnSpc>
                <a:spcPts val="1535"/>
              </a:lnSpc>
              <a:spcBef>
                <a:spcPts val="100"/>
              </a:spcBef>
            </a:pPr>
            <a:endParaRPr lang="en-US" sz="1400">
              <a:latin typeface="Futura PT Demi"/>
              <a:cs typeface="Futura PT Demi"/>
            </a:endParaRPr>
          </a:p>
          <a:p>
            <a:pPr marL="184150" indent="-171450">
              <a:lnSpc>
                <a:spcPct val="150000"/>
              </a:lnSpc>
              <a:spcBef>
                <a:spcPts val="10"/>
              </a:spcBef>
              <a:buFont typeface="Arial" panose="020B0604020202020204" pitchFamily="34" charset="0"/>
              <a:buChar char="•"/>
            </a:pPr>
            <a:endParaRPr lang="en-US" b="0">
              <a:solidFill>
                <a:srgbClr val="242B2B"/>
              </a:solidFill>
              <a:latin typeface="Futura PT Medium"/>
              <a:cs typeface="Futura PT Medium"/>
            </a:endParaRPr>
          </a:p>
        </p:txBody>
      </p:sp>
      <p:sp>
        <p:nvSpPr>
          <p:cNvPr id="15" name="TextBox 14">
            <a:extLst>
              <a:ext uri="{FF2B5EF4-FFF2-40B4-BE49-F238E27FC236}">
                <a16:creationId xmlns:a16="http://schemas.microsoft.com/office/drawing/2014/main" id="{C194887F-AC67-EC99-4B18-3AA34B84223E}"/>
              </a:ext>
            </a:extLst>
          </p:cNvPr>
          <p:cNvSpPr txBox="1"/>
          <p:nvPr/>
        </p:nvSpPr>
        <p:spPr>
          <a:xfrm>
            <a:off x="2077374" y="2362097"/>
            <a:ext cx="8532767" cy="369332"/>
          </a:xfrm>
          <a:prstGeom prst="rect">
            <a:avLst/>
          </a:prstGeom>
          <a:noFill/>
        </p:spPr>
        <p:txBody>
          <a:bodyPr wrap="square">
            <a:spAutoFit/>
          </a:bodyPr>
          <a:lstStyle/>
          <a:p>
            <a:pPr marL="298450" indent="-285750">
              <a:lnSpc>
                <a:spcPct val="100000"/>
              </a:lnSpc>
              <a:spcBef>
                <a:spcPts val="10"/>
              </a:spcBef>
              <a:buFont typeface="Arial" panose="020B0604020202020204" pitchFamily="34" charset="0"/>
              <a:buChar char="•"/>
            </a:pPr>
            <a:r>
              <a:rPr lang="en-US">
                <a:solidFill>
                  <a:srgbClr val="242B2B"/>
                </a:solidFill>
                <a:latin typeface="Futura PT Medium"/>
                <a:cs typeface="Futura PT Medium"/>
              </a:rPr>
              <a:t> 20 minutes total at each table (15 min. discussion, 5 min brief report out)</a:t>
            </a:r>
            <a:endParaRPr lang="en-US" sz="1800" b="0">
              <a:solidFill>
                <a:srgbClr val="242B2B"/>
              </a:solidFill>
              <a:latin typeface="Futura PT Medium"/>
              <a:cs typeface="Futura PT Medium"/>
            </a:endParaRPr>
          </a:p>
        </p:txBody>
      </p:sp>
      <p:pic>
        <p:nvPicPr>
          <p:cNvPr id="17" name="Picture 16" descr="A picture containing outdoor&#10;&#10;Description automatically generated">
            <a:extLst>
              <a:ext uri="{FF2B5EF4-FFF2-40B4-BE49-F238E27FC236}">
                <a16:creationId xmlns:a16="http://schemas.microsoft.com/office/drawing/2014/main" id="{7E913CD5-C4A1-181A-1913-F140A6126B62}"/>
              </a:ext>
            </a:extLst>
          </p:cNvPr>
          <p:cNvPicPr>
            <a:picLocks noChangeAspect="1"/>
          </p:cNvPicPr>
          <p:nvPr/>
        </p:nvPicPr>
        <p:blipFill rotWithShape="1">
          <a:blip r:embed="rId2">
            <a:extLst>
              <a:ext uri="{28A0092B-C50C-407E-A947-70E740481C1C}">
                <a14:useLocalDpi xmlns:a14="http://schemas.microsoft.com/office/drawing/2010/main" val="0"/>
              </a:ext>
            </a:extLst>
          </a:blip>
          <a:srcRect l="6704" t="2848"/>
          <a:stretch/>
        </p:blipFill>
        <p:spPr>
          <a:xfrm>
            <a:off x="2300781" y="3957783"/>
            <a:ext cx="2506811" cy="1957408"/>
          </a:xfrm>
          <a:prstGeom prst="rect">
            <a:avLst/>
          </a:prstGeom>
        </p:spPr>
      </p:pic>
      <p:pic>
        <p:nvPicPr>
          <p:cNvPr id="21" name="Picture 20" descr="A picture containing text, outdoor, sky&#10;&#10;Description automatically generated">
            <a:extLst>
              <a:ext uri="{FF2B5EF4-FFF2-40B4-BE49-F238E27FC236}">
                <a16:creationId xmlns:a16="http://schemas.microsoft.com/office/drawing/2014/main" id="{BFD612A1-72B6-44C5-E870-AF4C136E1CEA}"/>
              </a:ext>
            </a:extLst>
          </p:cNvPr>
          <p:cNvPicPr>
            <a:picLocks noChangeAspect="1"/>
          </p:cNvPicPr>
          <p:nvPr/>
        </p:nvPicPr>
        <p:blipFill rotWithShape="1">
          <a:blip r:embed="rId3">
            <a:extLst>
              <a:ext uri="{28A0092B-C50C-407E-A947-70E740481C1C}">
                <a14:useLocalDpi xmlns:a14="http://schemas.microsoft.com/office/drawing/2010/main" val="0"/>
              </a:ext>
            </a:extLst>
          </a:blip>
          <a:srcRect r="11067"/>
          <a:stretch/>
        </p:blipFill>
        <p:spPr>
          <a:xfrm>
            <a:off x="8853014" y="3969046"/>
            <a:ext cx="2599842" cy="1946145"/>
          </a:xfrm>
          <a:prstGeom prst="rect">
            <a:avLst/>
          </a:prstGeom>
        </p:spPr>
      </p:pic>
      <p:pic>
        <p:nvPicPr>
          <p:cNvPr id="23" name="Picture 22" descr="People walking on a sidewalk&#10;&#10;Description automatically generated with medium confidence">
            <a:extLst>
              <a:ext uri="{FF2B5EF4-FFF2-40B4-BE49-F238E27FC236}">
                <a16:creationId xmlns:a16="http://schemas.microsoft.com/office/drawing/2014/main" id="{E996FF99-CA0F-5377-6E76-C1473FA30B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576825" y="3968888"/>
            <a:ext cx="2595070" cy="1946303"/>
          </a:xfrm>
          <a:prstGeom prst="rect">
            <a:avLst/>
          </a:prstGeom>
        </p:spPr>
      </p:pic>
    </p:spTree>
    <p:extLst>
      <p:ext uri="{BB962C8B-B14F-4D97-AF65-F5344CB8AC3E}">
        <p14:creationId xmlns:p14="http://schemas.microsoft.com/office/powerpoint/2010/main" val="128287273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31961" y="3743957"/>
            <a:ext cx="144780" cy="2385060"/>
          </a:xfrm>
          <a:prstGeom prst="rect">
            <a:avLst/>
          </a:prstGeom>
        </p:spPr>
        <p:txBody>
          <a:bodyPr vert="vert270" wrap="square" lIns="0" tIns="0" rIns="0" bIns="0" rtlCol="0">
            <a:spAutoFit/>
          </a:bodyPr>
          <a:lstStyle/>
          <a:p>
            <a:pPr>
              <a:lnSpc>
                <a:spcPct val="100000"/>
              </a:lnSpc>
              <a:tabLst>
                <a:tab pos="605790" algn="l"/>
                <a:tab pos="988694" algn="l"/>
              </a:tabLst>
            </a:pPr>
            <a:r>
              <a:rPr sz="900" b="1">
                <a:solidFill>
                  <a:srgbClr val="BDC0BF"/>
                </a:solidFill>
                <a:latin typeface="Futura PT Bold"/>
                <a:cs typeface="Futura PT Bold"/>
              </a:rPr>
              <a:t>C</a:t>
            </a:r>
            <a:r>
              <a:rPr sz="900" b="1" spc="325">
                <a:solidFill>
                  <a:srgbClr val="BDC0BF"/>
                </a:solidFill>
                <a:latin typeface="Futura PT Bold"/>
                <a:cs typeface="Futura PT Bold"/>
              </a:rPr>
              <a:t> </a:t>
            </a:r>
            <a:r>
              <a:rPr sz="900" b="1">
                <a:solidFill>
                  <a:srgbClr val="BDC0BF"/>
                </a:solidFill>
                <a:latin typeface="Futura PT Bold"/>
                <a:cs typeface="Futura PT Bold"/>
              </a:rPr>
              <a:t>I</a:t>
            </a:r>
            <a:r>
              <a:rPr sz="900" b="1" spc="330">
                <a:solidFill>
                  <a:srgbClr val="BDC0BF"/>
                </a:solidFill>
                <a:latin typeface="Futura PT Bold"/>
                <a:cs typeface="Futura PT Bold"/>
              </a:rPr>
              <a:t> </a:t>
            </a:r>
            <a:r>
              <a:rPr sz="900" b="1">
                <a:solidFill>
                  <a:srgbClr val="BDC0BF"/>
                </a:solidFill>
                <a:latin typeface="Futura PT Bold"/>
                <a:cs typeface="Futura PT Bold"/>
              </a:rPr>
              <a:t>T</a:t>
            </a:r>
            <a:r>
              <a:rPr sz="900" b="1" spc="350">
                <a:solidFill>
                  <a:srgbClr val="BDC0BF"/>
                </a:solidFill>
                <a:latin typeface="Futura PT Bold"/>
                <a:cs typeface="Futura PT Bold"/>
              </a:rPr>
              <a:t> </a:t>
            </a:r>
            <a:r>
              <a:rPr sz="900" b="1" spc="-60">
                <a:solidFill>
                  <a:srgbClr val="BDC0BF"/>
                </a:solidFill>
                <a:latin typeface="Futura PT Bold"/>
                <a:cs typeface="Futura PT Bold"/>
              </a:rPr>
              <a:t>Y</a:t>
            </a:r>
            <a:r>
              <a:rPr sz="900" b="1">
                <a:solidFill>
                  <a:srgbClr val="BDC0BF"/>
                </a:solidFill>
                <a:latin typeface="Futura PT Bold"/>
                <a:cs typeface="Futura PT Bold"/>
              </a:rPr>
              <a:t>	O</a:t>
            </a:r>
            <a:r>
              <a:rPr sz="900" b="1" spc="330">
                <a:solidFill>
                  <a:srgbClr val="BDC0BF"/>
                </a:solidFill>
                <a:latin typeface="Futura PT Bold"/>
                <a:cs typeface="Futura PT Bold"/>
              </a:rPr>
              <a:t> </a:t>
            </a:r>
            <a:r>
              <a:rPr sz="900" b="1" spc="-50">
                <a:solidFill>
                  <a:srgbClr val="BDC0BF"/>
                </a:solidFill>
                <a:latin typeface="Futura PT Bold"/>
                <a:cs typeface="Futura PT Bold"/>
              </a:rPr>
              <a:t>F</a:t>
            </a:r>
            <a:r>
              <a:rPr sz="900" b="1">
                <a:solidFill>
                  <a:srgbClr val="BDC0BF"/>
                </a:solidFill>
                <a:latin typeface="Futura PT Bold"/>
                <a:cs typeface="Futura PT Bold"/>
              </a:rPr>
              <a:t>	F</a:t>
            </a:r>
            <a:r>
              <a:rPr sz="900" b="1" spc="295">
                <a:solidFill>
                  <a:srgbClr val="BDC0BF"/>
                </a:solidFill>
                <a:latin typeface="Futura PT Bold"/>
                <a:cs typeface="Futura PT Bold"/>
              </a:rPr>
              <a:t> </a:t>
            </a:r>
            <a:r>
              <a:rPr sz="900" b="1">
                <a:solidFill>
                  <a:srgbClr val="BDC0BF"/>
                </a:solidFill>
                <a:latin typeface="Futura PT Bold"/>
                <a:cs typeface="Futura PT Bold"/>
              </a:rPr>
              <a:t>A</a:t>
            </a:r>
            <a:r>
              <a:rPr sz="900" b="1" spc="330">
                <a:solidFill>
                  <a:srgbClr val="BDC0BF"/>
                </a:solidFill>
                <a:latin typeface="Futura PT Bold"/>
                <a:cs typeface="Futura PT Bold"/>
              </a:rPr>
              <a:t> </a:t>
            </a:r>
            <a:r>
              <a:rPr sz="900" b="1">
                <a:solidFill>
                  <a:srgbClr val="BDC0BF"/>
                </a:solidFill>
                <a:latin typeface="Futura PT Bold"/>
                <a:cs typeface="Futura PT Bold"/>
              </a:rPr>
              <a:t>R</a:t>
            </a:r>
            <a:r>
              <a:rPr sz="900" b="1" spc="335">
                <a:solidFill>
                  <a:srgbClr val="BDC0BF"/>
                </a:solidFill>
                <a:latin typeface="Futura PT Bold"/>
                <a:cs typeface="Futura PT Bold"/>
              </a:rPr>
              <a:t> </a:t>
            </a:r>
            <a:r>
              <a:rPr sz="900" b="1">
                <a:solidFill>
                  <a:srgbClr val="BDC0BF"/>
                </a:solidFill>
                <a:latin typeface="Futura PT Bold"/>
                <a:cs typeface="Futura PT Bold"/>
              </a:rPr>
              <a:t>M</a:t>
            </a:r>
            <a:r>
              <a:rPr sz="900" b="1" spc="330">
                <a:solidFill>
                  <a:srgbClr val="BDC0BF"/>
                </a:solidFill>
                <a:latin typeface="Futura PT Bold"/>
                <a:cs typeface="Futura PT Bold"/>
              </a:rPr>
              <a:t> </a:t>
            </a:r>
            <a:r>
              <a:rPr sz="900" b="1">
                <a:solidFill>
                  <a:srgbClr val="BDC0BF"/>
                </a:solidFill>
                <a:latin typeface="Futura PT Bold"/>
                <a:cs typeface="Futura PT Bold"/>
              </a:rPr>
              <a:t>I</a:t>
            </a:r>
            <a:r>
              <a:rPr sz="900" b="1" spc="330">
                <a:solidFill>
                  <a:srgbClr val="BDC0BF"/>
                </a:solidFill>
                <a:latin typeface="Futura PT Bold"/>
                <a:cs typeface="Futura PT Bold"/>
              </a:rPr>
              <a:t> </a:t>
            </a:r>
            <a:r>
              <a:rPr sz="900" b="1">
                <a:solidFill>
                  <a:srgbClr val="BDC0BF"/>
                </a:solidFill>
                <a:latin typeface="Futura PT Bold"/>
                <a:cs typeface="Futura PT Bold"/>
              </a:rPr>
              <a:t>N</a:t>
            </a:r>
            <a:r>
              <a:rPr sz="900" b="1" spc="335">
                <a:solidFill>
                  <a:srgbClr val="BDC0BF"/>
                </a:solidFill>
                <a:latin typeface="Futura PT Bold"/>
                <a:cs typeface="Futura PT Bold"/>
              </a:rPr>
              <a:t> </a:t>
            </a:r>
            <a:r>
              <a:rPr sz="900" b="1">
                <a:solidFill>
                  <a:srgbClr val="BDC0BF"/>
                </a:solidFill>
                <a:latin typeface="Futura PT Bold"/>
                <a:cs typeface="Futura PT Bold"/>
              </a:rPr>
              <a:t>G</a:t>
            </a:r>
            <a:r>
              <a:rPr sz="900" b="1" spc="330">
                <a:solidFill>
                  <a:srgbClr val="BDC0BF"/>
                </a:solidFill>
                <a:latin typeface="Futura PT Bold"/>
                <a:cs typeface="Futura PT Bold"/>
              </a:rPr>
              <a:t> </a:t>
            </a:r>
            <a:r>
              <a:rPr sz="900" b="1">
                <a:solidFill>
                  <a:srgbClr val="BDC0BF"/>
                </a:solidFill>
                <a:latin typeface="Futura PT Bold"/>
                <a:cs typeface="Futura PT Bold"/>
              </a:rPr>
              <a:t>T</a:t>
            </a:r>
            <a:r>
              <a:rPr sz="900" b="1" spc="330">
                <a:solidFill>
                  <a:srgbClr val="BDC0BF"/>
                </a:solidFill>
                <a:latin typeface="Futura PT Bold"/>
                <a:cs typeface="Futura PT Bold"/>
              </a:rPr>
              <a:t> </a:t>
            </a:r>
            <a:r>
              <a:rPr sz="900" b="1">
                <a:solidFill>
                  <a:srgbClr val="BDC0BF"/>
                </a:solidFill>
                <a:latin typeface="Futura PT Bold"/>
                <a:cs typeface="Futura PT Bold"/>
              </a:rPr>
              <a:t>O</a:t>
            </a:r>
            <a:r>
              <a:rPr sz="900" b="1" spc="335">
                <a:solidFill>
                  <a:srgbClr val="BDC0BF"/>
                </a:solidFill>
                <a:latin typeface="Futura PT Bold"/>
                <a:cs typeface="Futura PT Bold"/>
              </a:rPr>
              <a:t> </a:t>
            </a:r>
            <a:r>
              <a:rPr sz="900" b="1" spc="-50">
                <a:solidFill>
                  <a:srgbClr val="BDC0BF"/>
                </a:solidFill>
                <a:latin typeface="Futura PT Bold"/>
                <a:cs typeface="Futura PT Bold"/>
              </a:rPr>
              <a:t>N</a:t>
            </a:r>
            <a:endParaRPr sz="900">
              <a:latin typeface="Futura PT Bold"/>
              <a:cs typeface="Futura PT Bold"/>
            </a:endParaRPr>
          </a:p>
        </p:txBody>
      </p:sp>
      <p:sp>
        <p:nvSpPr>
          <p:cNvPr id="3" name="object 3"/>
          <p:cNvSpPr txBox="1"/>
          <p:nvPr/>
        </p:nvSpPr>
        <p:spPr>
          <a:xfrm>
            <a:off x="6871318" y="416806"/>
            <a:ext cx="3738824" cy="153888"/>
          </a:xfrm>
          <a:prstGeom prst="rect">
            <a:avLst/>
          </a:prstGeom>
        </p:spPr>
        <p:txBody>
          <a:bodyPr vert="horz" wrap="square" lIns="0" tIns="15240" rIns="0" bIns="0" rtlCol="0">
            <a:spAutoFit/>
          </a:bodyPr>
          <a:lstStyle/>
          <a:p>
            <a:pPr marL="12700" algn="r">
              <a:lnSpc>
                <a:spcPct val="100000"/>
              </a:lnSpc>
              <a:spcBef>
                <a:spcPts val="120"/>
              </a:spcBef>
              <a:tabLst>
                <a:tab pos="1172845" algn="l"/>
              </a:tabLst>
            </a:pPr>
            <a:r>
              <a:rPr lang="en-US" sz="900" b="1" spc="300">
                <a:solidFill>
                  <a:srgbClr val="BDC0BF"/>
                </a:solidFill>
                <a:latin typeface="Futura PT Bold"/>
                <a:cs typeface="Futura PT Bold"/>
              </a:rPr>
              <a:t>COMMUNITY INPUT WORKSHOP</a:t>
            </a:r>
            <a:endParaRPr sz="900" spc="300">
              <a:latin typeface="Futura PT Bold"/>
              <a:cs typeface="Futura PT Bold"/>
            </a:endParaRPr>
          </a:p>
        </p:txBody>
      </p:sp>
      <p:pic>
        <p:nvPicPr>
          <p:cNvPr id="4" name="object 4"/>
          <p:cNvPicPr/>
          <p:nvPr/>
        </p:nvPicPr>
        <p:blipFill>
          <a:blip r:embed="rId2" cstate="print"/>
          <a:stretch>
            <a:fillRect/>
          </a:stretch>
        </p:blipFill>
        <p:spPr>
          <a:xfrm>
            <a:off x="0" y="0"/>
            <a:ext cx="6059233" cy="6858000"/>
          </a:xfrm>
          <a:prstGeom prst="rect">
            <a:avLst/>
          </a:prstGeom>
        </p:spPr>
      </p:pic>
      <p:sp>
        <p:nvSpPr>
          <p:cNvPr id="5" name="object 5"/>
          <p:cNvSpPr/>
          <p:nvPr/>
        </p:nvSpPr>
        <p:spPr>
          <a:xfrm>
            <a:off x="8725992" y="1536661"/>
            <a:ext cx="3465829" cy="403225"/>
          </a:xfrm>
          <a:custGeom>
            <a:avLst/>
            <a:gdLst/>
            <a:ahLst/>
            <a:cxnLst/>
            <a:rect l="l" t="t" r="r" b="b"/>
            <a:pathLst>
              <a:path w="3465829" h="403225">
                <a:moveTo>
                  <a:pt x="3465703" y="0"/>
                </a:moveTo>
                <a:lnTo>
                  <a:pt x="0" y="0"/>
                </a:lnTo>
                <a:lnTo>
                  <a:pt x="0" y="403110"/>
                </a:lnTo>
                <a:lnTo>
                  <a:pt x="3465703" y="403110"/>
                </a:lnTo>
                <a:lnTo>
                  <a:pt x="3465703" y="0"/>
                </a:lnTo>
                <a:close/>
              </a:path>
            </a:pathLst>
          </a:custGeom>
          <a:solidFill>
            <a:srgbClr val="F1795A"/>
          </a:solidFill>
        </p:spPr>
        <p:txBody>
          <a:bodyPr wrap="square" lIns="0" tIns="0" rIns="0" bIns="0" rtlCol="0"/>
          <a:lstStyle/>
          <a:p>
            <a:endParaRPr/>
          </a:p>
        </p:txBody>
      </p:sp>
      <p:sp>
        <p:nvSpPr>
          <p:cNvPr id="7" name="object 7"/>
          <p:cNvSpPr txBox="1">
            <a:spLocks noGrp="1"/>
          </p:cNvSpPr>
          <p:nvPr>
            <p:ph type="title"/>
          </p:nvPr>
        </p:nvSpPr>
        <p:spPr>
          <a:xfrm>
            <a:off x="2494126" y="605242"/>
            <a:ext cx="8524240" cy="1369695"/>
          </a:xfrm>
          <a:prstGeom prst="rect">
            <a:avLst/>
          </a:prstGeom>
        </p:spPr>
        <p:txBody>
          <a:bodyPr vert="horz" wrap="square" lIns="0" tIns="15240" rIns="0" bIns="0" rtlCol="0">
            <a:spAutoFit/>
          </a:bodyPr>
          <a:lstStyle/>
          <a:p>
            <a:pPr marL="12700">
              <a:lnSpc>
                <a:spcPct val="100000"/>
              </a:lnSpc>
              <a:spcBef>
                <a:spcPts val="120"/>
              </a:spcBef>
            </a:pPr>
            <a:r>
              <a:rPr sz="8800" spc="90">
                <a:solidFill>
                  <a:srgbClr val="242B2B"/>
                </a:solidFill>
              </a:rPr>
              <a:t>INTRODUCTION</a:t>
            </a:r>
            <a:endParaRPr sz="8800"/>
          </a:p>
        </p:txBody>
      </p:sp>
      <p:sp>
        <p:nvSpPr>
          <p:cNvPr id="9" name="object 7">
            <a:extLst>
              <a:ext uri="{FF2B5EF4-FFF2-40B4-BE49-F238E27FC236}">
                <a16:creationId xmlns:a16="http://schemas.microsoft.com/office/drawing/2014/main" id="{2C8C623E-697E-D098-432F-C0A8C66F68E3}"/>
              </a:ext>
            </a:extLst>
          </p:cNvPr>
          <p:cNvSpPr txBox="1"/>
          <p:nvPr/>
        </p:nvSpPr>
        <p:spPr>
          <a:xfrm>
            <a:off x="8241131" y="2894202"/>
            <a:ext cx="3518908" cy="3018775"/>
          </a:xfrm>
          <a:prstGeom prst="rect">
            <a:avLst/>
          </a:prstGeom>
        </p:spPr>
        <p:txBody>
          <a:bodyPr vert="horz" wrap="square" lIns="0" tIns="12700" rIns="0" bIns="0" rtlCol="0" anchor="t">
            <a:spAutoFit/>
          </a:bodyPr>
          <a:lstStyle/>
          <a:p>
            <a:pPr algn="l" rtl="0" fontAlgn="base">
              <a:buFont typeface="Arial" panose="020B0604020202020204" pitchFamily="34" charset="0"/>
              <a:buChar char="•"/>
            </a:pPr>
            <a:r>
              <a:rPr lang="en-US" sz="2400" b="0" i="1" u="none" strike="noStrike">
                <a:solidFill>
                  <a:srgbClr val="22A3D9"/>
                </a:solidFill>
                <a:effectLst/>
                <a:latin typeface="Futura PT Medium" panose="020B0602020204020303" pitchFamily="34" charset="0"/>
              </a:rPr>
              <a:t>Project Team and Purpose</a:t>
            </a:r>
            <a:r>
              <a:rPr lang="en-US" sz="2400" b="0" i="0">
                <a:solidFill>
                  <a:srgbClr val="000000"/>
                </a:solidFill>
                <a:effectLst/>
                <a:latin typeface="Futura PT Medium" panose="020B0602020204020303" pitchFamily="34" charset="0"/>
              </a:rPr>
              <a:t>​</a:t>
            </a:r>
            <a:endParaRPr lang="en-US" sz="2400" b="0" i="0">
              <a:solidFill>
                <a:srgbClr val="000000"/>
              </a:solidFill>
              <a:effectLst/>
              <a:latin typeface="Arial" panose="020B0604020202020204" pitchFamily="34" charset="0"/>
            </a:endParaRPr>
          </a:p>
          <a:p>
            <a:pPr algn="l" rtl="0" fontAlgn="base">
              <a:buFont typeface="Arial" panose="020B0604020202020204" pitchFamily="34" charset="0"/>
              <a:buChar char="•"/>
            </a:pPr>
            <a:r>
              <a:rPr lang="en-US" sz="2400" b="0" i="1" u="none" strike="noStrike">
                <a:solidFill>
                  <a:srgbClr val="22A3D9"/>
                </a:solidFill>
                <a:effectLst/>
                <a:latin typeface="Futura PT Medium" panose="020B0602020204020303" pitchFamily="34" charset="0"/>
              </a:rPr>
              <a:t>Project Background</a:t>
            </a:r>
            <a:r>
              <a:rPr lang="en-US" sz="2400" b="0" i="0">
                <a:solidFill>
                  <a:srgbClr val="000000"/>
                </a:solidFill>
                <a:effectLst/>
                <a:latin typeface="Futura PT Medium" panose="020B0602020204020303" pitchFamily="34" charset="0"/>
              </a:rPr>
              <a:t>​</a:t>
            </a:r>
          </a:p>
          <a:p>
            <a:pPr algn="l" rtl="0" fontAlgn="base">
              <a:buFont typeface="Arial" panose="020B0604020202020204" pitchFamily="34" charset="0"/>
              <a:buChar char="•"/>
            </a:pPr>
            <a:r>
              <a:rPr lang="en-US" sz="2400" i="1">
                <a:solidFill>
                  <a:srgbClr val="22A3D9"/>
                </a:solidFill>
                <a:latin typeface="Futura PT Medium" panose="020B0602020204020303" pitchFamily="34" charset="0"/>
              </a:rPr>
              <a:t>Table Activities</a:t>
            </a:r>
          </a:p>
          <a:p>
            <a:pPr algn="l" rtl="0" fontAlgn="base">
              <a:buFont typeface="Arial" panose="020B0604020202020204" pitchFamily="34" charset="0"/>
              <a:buChar char="•"/>
            </a:pPr>
            <a:r>
              <a:rPr lang="en-US" sz="2400" b="0" i="1" u="none" strike="noStrike">
                <a:solidFill>
                  <a:srgbClr val="22A3D9"/>
                </a:solidFill>
                <a:effectLst/>
                <a:latin typeface="Futura PT Medium" panose="020B0602020204020303" pitchFamily="34" charset="0"/>
              </a:rPr>
              <a:t>Next Steps</a:t>
            </a:r>
            <a:r>
              <a:rPr lang="en-US" sz="2400" b="0" i="0">
                <a:solidFill>
                  <a:srgbClr val="000000"/>
                </a:solidFill>
                <a:effectLst/>
                <a:latin typeface="Futura PT Medium" panose="020B0602020204020303" pitchFamily="34" charset="0"/>
              </a:rPr>
              <a:t>​</a:t>
            </a:r>
            <a:endParaRPr lang="en-US" sz="2400" b="0" i="0">
              <a:solidFill>
                <a:srgbClr val="000000"/>
              </a:solidFill>
              <a:effectLst/>
              <a:latin typeface="Arial" panose="020B0604020202020204" pitchFamily="34" charset="0"/>
            </a:endParaRPr>
          </a:p>
          <a:p>
            <a:pPr marL="12700" lvl="4">
              <a:spcBef>
                <a:spcPts val="100"/>
              </a:spcBef>
            </a:pPr>
            <a:endParaRPr lang="en-US" sz="2400" i="1">
              <a:solidFill>
                <a:srgbClr val="22A3D9"/>
              </a:solidFill>
              <a:latin typeface="Futura PT Medium"/>
              <a:cs typeface="Futura PT Medium"/>
            </a:endParaRPr>
          </a:p>
          <a:p>
            <a:pPr marL="355600" indent="-342900">
              <a:lnSpc>
                <a:spcPct val="100000"/>
              </a:lnSpc>
              <a:spcBef>
                <a:spcPts val="100"/>
              </a:spcBef>
              <a:buFont typeface="Arial" panose="020B0604020202020204" pitchFamily="34" charset="0"/>
              <a:buChar char="•"/>
            </a:pPr>
            <a:endParaRPr lang="en-US" sz="2400" i="1">
              <a:solidFill>
                <a:srgbClr val="22A3D9"/>
              </a:solidFill>
              <a:latin typeface="Futura PT Medium"/>
              <a:cs typeface="Futura PT Medium"/>
            </a:endParaRPr>
          </a:p>
          <a:p>
            <a:pPr marL="355600" indent="-342900">
              <a:lnSpc>
                <a:spcPct val="100000"/>
              </a:lnSpc>
              <a:spcBef>
                <a:spcPts val="100"/>
              </a:spcBef>
              <a:buFont typeface="Arial" panose="020B0604020202020204" pitchFamily="34" charset="0"/>
              <a:buChar char="•"/>
            </a:pPr>
            <a:endParaRPr lang="en-US" sz="2400" b="0" i="1">
              <a:solidFill>
                <a:srgbClr val="22A3D9"/>
              </a:solidFill>
              <a:latin typeface="Futura PT Medium"/>
              <a:cs typeface="Futura PT Medium"/>
            </a:endParaRPr>
          </a:p>
          <a:p>
            <a:pPr marL="355600" indent="-342900">
              <a:lnSpc>
                <a:spcPct val="100000"/>
              </a:lnSpc>
              <a:spcBef>
                <a:spcPts val="100"/>
              </a:spcBef>
              <a:buFont typeface="Arial" panose="020B0604020202020204" pitchFamily="34" charset="0"/>
              <a:buChar char="•"/>
            </a:pPr>
            <a:endParaRPr sz="2400">
              <a:latin typeface="Futura PT Medium"/>
              <a:cs typeface="Futura PT Medium"/>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p:nvPr/>
        </p:nvSpPr>
        <p:spPr>
          <a:xfrm>
            <a:off x="8729319" y="1410854"/>
            <a:ext cx="3462654" cy="403225"/>
          </a:xfrm>
          <a:custGeom>
            <a:avLst/>
            <a:gdLst/>
            <a:ahLst/>
            <a:cxnLst/>
            <a:rect l="l" t="t" r="r" b="b"/>
            <a:pathLst>
              <a:path w="3462654" h="403225">
                <a:moveTo>
                  <a:pt x="3462375" y="0"/>
                </a:moveTo>
                <a:lnTo>
                  <a:pt x="0" y="0"/>
                </a:lnTo>
                <a:lnTo>
                  <a:pt x="0" y="403110"/>
                </a:lnTo>
                <a:lnTo>
                  <a:pt x="3462375" y="403110"/>
                </a:lnTo>
                <a:lnTo>
                  <a:pt x="3462375" y="0"/>
                </a:lnTo>
                <a:close/>
              </a:path>
            </a:pathLst>
          </a:custGeom>
          <a:solidFill>
            <a:srgbClr val="F1795A"/>
          </a:solidFill>
        </p:spPr>
        <p:txBody>
          <a:bodyPr wrap="square" lIns="0" tIns="0" rIns="0" bIns="0" rtlCol="0"/>
          <a:lstStyle/>
          <a:p>
            <a:endParaRPr/>
          </a:p>
        </p:txBody>
      </p:sp>
      <p:sp>
        <p:nvSpPr>
          <p:cNvPr id="5" name="object 5"/>
          <p:cNvSpPr txBox="1"/>
          <p:nvPr/>
        </p:nvSpPr>
        <p:spPr>
          <a:xfrm>
            <a:off x="4367813" y="517255"/>
            <a:ext cx="6591981" cy="1369695"/>
          </a:xfrm>
          <a:prstGeom prst="rect">
            <a:avLst/>
          </a:prstGeom>
        </p:spPr>
        <p:txBody>
          <a:bodyPr vert="horz" wrap="square" lIns="0" tIns="15240" rIns="0" bIns="0" rtlCol="0">
            <a:spAutoFit/>
          </a:bodyPr>
          <a:lstStyle/>
          <a:p>
            <a:pPr marL="12700">
              <a:lnSpc>
                <a:spcPct val="100000"/>
              </a:lnSpc>
              <a:spcBef>
                <a:spcPts val="120"/>
              </a:spcBef>
            </a:pPr>
            <a:r>
              <a:rPr lang="en-US" sz="8800" b="1" spc="75">
                <a:solidFill>
                  <a:srgbClr val="242B2B"/>
                </a:solidFill>
                <a:latin typeface="Futura PT Bold"/>
                <a:cs typeface="Futura PT Bold"/>
              </a:rPr>
              <a:t>NEXT </a:t>
            </a:r>
            <a:r>
              <a:rPr sz="8800" b="1" spc="75">
                <a:solidFill>
                  <a:srgbClr val="242B2B"/>
                </a:solidFill>
                <a:latin typeface="Futura PT Bold"/>
                <a:cs typeface="Futura PT Bold"/>
              </a:rPr>
              <a:t>STEPS</a:t>
            </a:r>
            <a:endParaRPr sz="8800">
              <a:latin typeface="Futura PT Bold"/>
              <a:cs typeface="Futura PT Bold"/>
            </a:endParaRPr>
          </a:p>
        </p:txBody>
      </p:sp>
      <p:sp>
        <p:nvSpPr>
          <p:cNvPr id="7" name="object 7"/>
          <p:cNvSpPr txBox="1"/>
          <p:nvPr/>
        </p:nvSpPr>
        <p:spPr>
          <a:xfrm>
            <a:off x="419261" y="5673138"/>
            <a:ext cx="170180" cy="468630"/>
          </a:xfrm>
          <a:prstGeom prst="rect">
            <a:avLst/>
          </a:prstGeom>
        </p:spPr>
        <p:txBody>
          <a:bodyPr vert="vert270" wrap="square" lIns="0" tIns="12700" rIns="0" bIns="0" rtlCol="0">
            <a:spAutoFit/>
          </a:bodyPr>
          <a:lstStyle/>
          <a:p>
            <a:pPr marL="12700">
              <a:lnSpc>
                <a:spcPct val="100000"/>
              </a:lnSpc>
              <a:spcBef>
                <a:spcPts val="100"/>
              </a:spcBef>
            </a:pPr>
            <a:r>
              <a:rPr sz="900" b="1">
                <a:solidFill>
                  <a:srgbClr val="BDC0BF"/>
                </a:solidFill>
                <a:latin typeface="Futura PT Bold"/>
                <a:cs typeface="Futura PT Bold"/>
              </a:rPr>
              <a:t>C</a:t>
            </a:r>
            <a:r>
              <a:rPr sz="900" b="1" spc="325">
                <a:solidFill>
                  <a:srgbClr val="BDC0BF"/>
                </a:solidFill>
                <a:latin typeface="Futura PT Bold"/>
                <a:cs typeface="Futura PT Bold"/>
              </a:rPr>
              <a:t> </a:t>
            </a:r>
            <a:r>
              <a:rPr sz="900" b="1">
                <a:solidFill>
                  <a:srgbClr val="BDC0BF"/>
                </a:solidFill>
                <a:latin typeface="Futura PT Bold"/>
                <a:cs typeface="Futura PT Bold"/>
              </a:rPr>
              <a:t>I</a:t>
            </a:r>
            <a:r>
              <a:rPr sz="900" b="1" spc="330">
                <a:solidFill>
                  <a:srgbClr val="BDC0BF"/>
                </a:solidFill>
                <a:latin typeface="Futura PT Bold"/>
                <a:cs typeface="Futura PT Bold"/>
              </a:rPr>
              <a:t> </a:t>
            </a:r>
            <a:r>
              <a:rPr sz="900" b="1">
                <a:solidFill>
                  <a:srgbClr val="BDC0BF"/>
                </a:solidFill>
                <a:latin typeface="Futura PT Bold"/>
                <a:cs typeface="Futura PT Bold"/>
              </a:rPr>
              <a:t>T</a:t>
            </a:r>
            <a:r>
              <a:rPr sz="900" b="1" spc="350">
                <a:solidFill>
                  <a:srgbClr val="BDC0BF"/>
                </a:solidFill>
                <a:latin typeface="Futura PT Bold"/>
                <a:cs typeface="Futura PT Bold"/>
              </a:rPr>
              <a:t> </a:t>
            </a:r>
            <a:r>
              <a:rPr sz="900" b="1" spc="-60">
                <a:solidFill>
                  <a:srgbClr val="BDC0BF"/>
                </a:solidFill>
                <a:latin typeface="Futura PT Bold"/>
                <a:cs typeface="Futura PT Bold"/>
              </a:rPr>
              <a:t>Y</a:t>
            </a:r>
            <a:endParaRPr sz="900">
              <a:latin typeface="Futura PT Bold"/>
              <a:cs typeface="Futura PT Bold"/>
            </a:endParaRPr>
          </a:p>
        </p:txBody>
      </p:sp>
      <p:sp>
        <p:nvSpPr>
          <p:cNvPr id="8" name="object 8"/>
          <p:cNvSpPr txBox="1"/>
          <p:nvPr/>
        </p:nvSpPr>
        <p:spPr>
          <a:xfrm>
            <a:off x="419261" y="5290020"/>
            <a:ext cx="170180" cy="246379"/>
          </a:xfrm>
          <a:prstGeom prst="rect">
            <a:avLst/>
          </a:prstGeom>
        </p:spPr>
        <p:txBody>
          <a:bodyPr vert="vert270" wrap="square" lIns="0" tIns="12700" rIns="0" bIns="0" rtlCol="0">
            <a:spAutoFit/>
          </a:bodyPr>
          <a:lstStyle/>
          <a:p>
            <a:pPr marL="12700">
              <a:lnSpc>
                <a:spcPct val="100000"/>
              </a:lnSpc>
              <a:spcBef>
                <a:spcPts val="100"/>
              </a:spcBef>
            </a:pPr>
            <a:r>
              <a:rPr sz="900" b="1">
                <a:solidFill>
                  <a:srgbClr val="BDC0BF"/>
                </a:solidFill>
                <a:latin typeface="Futura PT Bold"/>
                <a:cs typeface="Futura PT Bold"/>
              </a:rPr>
              <a:t>O</a:t>
            </a:r>
            <a:r>
              <a:rPr sz="900" b="1" spc="330">
                <a:solidFill>
                  <a:srgbClr val="BDC0BF"/>
                </a:solidFill>
                <a:latin typeface="Futura PT Bold"/>
                <a:cs typeface="Futura PT Bold"/>
              </a:rPr>
              <a:t> </a:t>
            </a:r>
            <a:r>
              <a:rPr sz="900" b="1" spc="-50">
                <a:solidFill>
                  <a:srgbClr val="BDC0BF"/>
                </a:solidFill>
                <a:latin typeface="Futura PT Bold"/>
                <a:cs typeface="Futura PT Bold"/>
              </a:rPr>
              <a:t>F</a:t>
            </a:r>
            <a:endParaRPr sz="900">
              <a:latin typeface="Futura PT Bold"/>
              <a:cs typeface="Futura PT Bold"/>
            </a:endParaRPr>
          </a:p>
        </p:txBody>
      </p:sp>
      <p:sp>
        <p:nvSpPr>
          <p:cNvPr id="9" name="object 9"/>
          <p:cNvSpPr txBox="1"/>
          <p:nvPr/>
        </p:nvSpPr>
        <p:spPr>
          <a:xfrm>
            <a:off x="419261" y="3731257"/>
            <a:ext cx="170180" cy="1421765"/>
          </a:xfrm>
          <a:prstGeom prst="rect">
            <a:avLst/>
          </a:prstGeom>
        </p:spPr>
        <p:txBody>
          <a:bodyPr vert="vert270" wrap="square" lIns="0" tIns="12700" rIns="0" bIns="0" rtlCol="0">
            <a:spAutoFit/>
          </a:bodyPr>
          <a:lstStyle/>
          <a:p>
            <a:pPr marL="12700">
              <a:lnSpc>
                <a:spcPct val="100000"/>
              </a:lnSpc>
              <a:spcBef>
                <a:spcPts val="100"/>
              </a:spcBef>
            </a:pPr>
            <a:r>
              <a:rPr sz="900" b="1">
                <a:solidFill>
                  <a:srgbClr val="BDC0BF"/>
                </a:solidFill>
                <a:latin typeface="Futura PT Bold"/>
                <a:cs typeface="Futura PT Bold"/>
              </a:rPr>
              <a:t>F</a:t>
            </a:r>
            <a:r>
              <a:rPr sz="900" b="1" spc="295">
                <a:solidFill>
                  <a:srgbClr val="BDC0BF"/>
                </a:solidFill>
                <a:latin typeface="Futura PT Bold"/>
                <a:cs typeface="Futura PT Bold"/>
              </a:rPr>
              <a:t> </a:t>
            </a:r>
            <a:r>
              <a:rPr sz="900" b="1">
                <a:solidFill>
                  <a:srgbClr val="BDC0BF"/>
                </a:solidFill>
                <a:latin typeface="Futura PT Bold"/>
                <a:cs typeface="Futura PT Bold"/>
              </a:rPr>
              <a:t>A</a:t>
            </a:r>
            <a:r>
              <a:rPr sz="900" b="1" spc="330">
                <a:solidFill>
                  <a:srgbClr val="BDC0BF"/>
                </a:solidFill>
                <a:latin typeface="Futura PT Bold"/>
                <a:cs typeface="Futura PT Bold"/>
              </a:rPr>
              <a:t> </a:t>
            </a:r>
            <a:r>
              <a:rPr sz="900" b="1">
                <a:solidFill>
                  <a:srgbClr val="BDC0BF"/>
                </a:solidFill>
                <a:latin typeface="Futura PT Bold"/>
                <a:cs typeface="Futura PT Bold"/>
              </a:rPr>
              <a:t>R</a:t>
            </a:r>
            <a:r>
              <a:rPr sz="900" b="1" spc="335">
                <a:solidFill>
                  <a:srgbClr val="BDC0BF"/>
                </a:solidFill>
                <a:latin typeface="Futura PT Bold"/>
                <a:cs typeface="Futura PT Bold"/>
              </a:rPr>
              <a:t> </a:t>
            </a:r>
            <a:r>
              <a:rPr sz="900" b="1">
                <a:solidFill>
                  <a:srgbClr val="BDC0BF"/>
                </a:solidFill>
                <a:latin typeface="Futura PT Bold"/>
                <a:cs typeface="Futura PT Bold"/>
              </a:rPr>
              <a:t>M</a:t>
            </a:r>
            <a:r>
              <a:rPr sz="900" b="1" spc="330">
                <a:solidFill>
                  <a:srgbClr val="BDC0BF"/>
                </a:solidFill>
                <a:latin typeface="Futura PT Bold"/>
                <a:cs typeface="Futura PT Bold"/>
              </a:rPr>
              <a:t> </a:t>
            </a:r>
            <a:r>
              <a:rPr sz="900" b="1">
                <a:solidFill>
                  <a:srgbClr val="BDC0BF"/>
                </a:solidFill>
                <a:latin typeface="Futura PT Bold"/>
                <a:cs typeface="Futura PT Bold"/>
              </a:rPr>
              <a:t>I</a:t>
            </a:r>
            <a:r>
              <a:rPr sz="900" b="1" spc="330">
                <a:solidFill>
                  <a:srgbClr val="BDC0BF"/>
                </a:solidFill>
                <a:latin typeface="Futura PT Bold"/>
                <a:cs typeface="Futura PT Bold"/>
              </a:rPr>
              <a:t> </a:t>
            </a:r>
            <a:r>
              <a:rPr sz="900" b="1">
                <a:solidFill>
                  <a:srgbClr val="BDC0BF"/>
                </a:solidFill>
                <a:latin typeface="Futura PT Bold"/>
                <a:cs typeface="Futura PT Bold"/>
              </a:rPr>
              <a:t>N</a:t>
            </a:r>
            <a:r>
              <a:rPr sz="900" b="1" spc="335">
                <a:solidFill>
                  <a:srgbClr val="BDC0BF"/>
                </a:solidFill>
                <a:latin typeface="Futura PT Bold"/>
                <a:cs typeface="Futura PT Bold"/>
              </a:rPr>
              <a:t> </a:t>
            </a:r>
            <a:r>
              <a:rPr sz="900" b="1">
                <a:solidFill>
                  <a:srgbClr val="BDC0BF"/>
                </a:solidFill>
                <a:latin typeface="Futura PT Bold"/>
                <a:cs typeface="Futura PT Bold"/>
              </a:rPr>
              <a:t>G</a:t>
            </a:r>
            <a:r>
              <a:rPr sz="900" b="1" spc="330">
                <a:solidFill>
                  <a:srgbClr val="BDC0BF"/>
                </a:solidFill>
                <a:latin typeface="Futura PT Bold"/>
                <a:cs typeface="Futura PT Bold"/>
              </a:rPr>
              <a:t> </a:t>
            </a:r>
            <a:r>
              <a:rPr sz="900" b="1">
                <a:solidFill>
                  <a:srgbClr val="BDC0BF"/>
                </a:solidFill>
                <a:latin typeface="Futura PT Bold"/>
                <a:cs typeface="Futura PT Bold"/>
              </a:rPr>
              <a:t>T</a:t>
            </a:r>
            <a:r>
              <a:rPr sz="900" b="1" spc="330">
                <a:solidFill>
                  <a:srgbClr val="BDC0BF"/>
                </a:solidFill>
                <a:latin typeface="Futura PT Bold"/>
                <a:cs typeface="Futura PT Bold"/>
              </a:rPr>
              <a:t> </a:t>
            </a:r>
            <a:r>
              <a:rPr sz="900" b="1">
                <a:solidFill>
                  <a:srgbClr val="BDC0BF"/>
                </a:solidFill>
                <a:latin typeface="Futura PT Bold"/>
                <a:cs typeface="Futura PT Bold"/>
              </a:rPr>
              <a:t>O</a:t>
            </a:r>
            <a:r>
              <a:rPr sz="900" b="1" spc="335">
                <a:solidFill>
                  <a:srgbClr val="BDC0BF"/>
                </a:solidFill>
                <a:latin typeface="Futura PT Bold"/>
                <a:cs typeface="Futura PT Bold"/>
              </a:rPr>
              <a:t> </a:t>
            </a:r>
            <a:r>
              <a:rPr sz="900" b="1" spc="-50">
                <a:solidFill>
                  <a:srgbClr val="BDC0BF"/>
                </a:solidFill>
                <a:latin typeface="Futura PT Bold"/>
                <a:cs typeface="Futura PT Bold"/>
              </a:rPr>
              <a:t>N</a:t>
            </a:r>
            <a:endParaRPr sz="900">
              <a:latin typeface="Futura PT Bold"/>
              <a:cs typeface="Futura PT Bold"/>
            </a:endParaRPr>
          </a:p>
        </p:txBody>
      </p:sp>
      <p:sp>
        <p:nvSpPr>
          <p:cNvPr id="6" name="object 6">
            <a:extLst>
              <a:ext uri="{FF2B5EF4-FFF2-40B4-BE49-F238E27FC236}">
                <a16:creationId xmlns:a16="http://schemas.microsoft.com/office/drawing/2014/main" id="{6FBD0CA1-A952-DCA7-23D6-2D3FB785D70D}"/>
              </a:ext>
            </a:extLst>
          </p:cNvPr>
          <p:cNvSpPr txBox="1"/>
          <p:nvPr/>
        </p:nvSpPr>
        <p:spPr>
          <a:xfrm>
            <a:off x="7679961" y="416806"/>
            <a:ext cx="2930206" cy="153888"/>
          </a:xfrm>
          <a:prstGeom prst="rect">
            <a:avLst/>
          </a:prstGeom>
        </p:spPr>
        <p:txBody>
          <a:bodyPr vert="horz" wrap="square" lIns="0" tIns="15240" rIns="0" bIns="0" rtlCol="0">
            <a:spAutoFit/>
          </a:bodyPr>
          <a:lstStyle/>
          <a:p>
            <a:pPr marL="12700" algn="r">
              <a:lnSpc>
                <a:spcPct val="100000"/>
              </a:lnSpc>
              <a:spcBef>
                <a:spcPts val="120"/>
              </a:spcBef>
              <a:tabLst>
                <a:tab pos="1172845" algn="l"/>
              </a:tabLst>
            </a:pPr>
            <a:r>
              <a:rPr lang="en-US" sz="900" b="1" spc="300">
                <a:solidFill>
                  <a:srgbClr val="BDC0BF"/>
                </a:solidFill>
                <a:latin typeface="Futura PT Bold"/>
                <a:cs typeface="Futura PT Bold"/>
              </a:rPr>
              <a:t>COMMUNITY INPUT WORKSHOP</a:t>
            </a:r>
            <a:endParaRPr lang="en-US" sz="900" spc="300">
              <a:latin typeface="Futura PT Bold"/>
              <a:cs typeface="Futura PT Bold"/>
            </a:endParaRPr>
          </a:p>
        </p:txBody>
      </p:sp>
      <p:pic>
        <p:nvPicPr>
          <p:cNvPr id="14" name="Picture 13" descr="Qr code&#10;&#10;Description automatically generated">
            <a:extLst>
              <a:ext uri="{FF2B5EF4-FFF2-40B4-BE49-F238E27FC236}">
                <a16:creationId xmlns:a16="http://schemas.microsoft.com/office/drawing/2014/main" id="{EDC01F98-FDD8-5099-5A23-D63F6ED70F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11995" y="3605792"/>
            <a:ext cx="1498102" cy="1498102"/>
          </a:xfrm>
          <a:prstGeom prst="rect">
            <a:avLst/>
          </a:prstGeom>
        </p:spPr>
      </p:pic>
      <p:sp>
        <p:nvSpPr>
          <p:cNvPr id="15" name="Rectangle 14">
            <a:extLst>
              <a:ext uri="{FF2B5EF4-FFF2-40B4-BE49-F238E27FC236}">
                <a16:creationId xmlns:a16="http://schemas.microsoft.com/office/drawing/2014/main" id="{301791F1-54F7-680C-0DDE-7C3F367D68B8}"/>
              </a:ext>
            </a:extLst>
          </p:cNvPr>
          <p:cNvSpPr/>
          <p:nvPr/>
        </p:nvSpPr>
        <p:spPr>
          <a:xfrm>
            <a:off x="2501811" y="3814108"/>
            <a:ext cx="4990943" cy="1158926"/>
          </a:xfrm>
          <a:prstGeom prst="rect">
            <a:avLst/>
          </a:prstGeom>
          <a:solidFill>
            <a:srgbClr val="189F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bject 5">
            <a:extLst>
              <a:ext uri="{FF2B5EF4-FFF2-40B4-BE49-F238E27FC236}">
                <a16:creationId xmlns:a16="http://schemas.microsoft.com/office/drawing/2014/main" id="{9DB6A551-E30C-A8BC-255F-736FEA421437}"/>
              </a:ext>
            </a:extLst>
          </p:cNvPr>
          <p:cNvSpPr txBox="1"/>
          <p:nvPr/>
        </p:nvSpPr>
        <p:spPr>
          <a:xfrm>
            <a:off x="2717573" y="3875662"/>
            <a:ext cx="5237596" cy="507831"/>
          </a:xfrm>
          <a:prstGeom prst="rect">
            <a:avLst/>
          </a:prstGeom>
        </p:spPr>
        <p:txBody>
          <a:bodyPr vert="horz" wrap="square" lIns="0" tIns="15240" rIns="0" bIns="0" rtlCol="0">
            <a:spAutoFit/>
          </a:bodyPr>
          <a:lstStyle/>
          <a:p>
            <a:pPr marL="12700">
              <a:lnSpc>
                <a:spcPct val="100000"/>
              </a:lnSpc>
              <a:spcBef>
                <a:spcPts val="120"/>
              </a:spcBef>
            </a:pPr>
            <a:r>
              <a:rPr lang="en-US" sz="3200">
                <a:solidFill>
                  <a:schemeClr val="bg1"/>
                </a:solidFill>
                <a:latin typeface="Futura PT Book" panose="020B0502020204020303" pitchFamily="34" charset="0"/>
                <a:cs typeface="Futura PT Bold"/>
              </a:rPr>
              <a:t>Take the Community Survey:</a:t>
            </a:r>
            <a:endParaRPr sz="3200">
              <a:solidFill>
                <a:schemeClr val="bg1"/>
              </a:solidFill>
              <a:latin typeface="Futura PT Book" panose="020B0502020204020303" pitchFamily="34" charset="0"/>
              <a:cs typeface="Futura PT Bold"/>
            </a:endParaRPr>
          </a:p>
        </p:txBody>
      </p:sp>
      <p:sp>
        <p:nvSpPr>
          <p:cNvPr id="17" name="object 5">
            <a:extLst>
              <a:ext uri="{FF2B5EF4-FFF2-40B4-BE49-F238E27FC236}">
                <a16:creationId xmlns:a16="http://schemas.microsoft.com/office/drawing/2014/main" id="{882844DA-2B91-9313-26BE-7DD4DCF1BF9F}"/>
              </a:ext>
            </a:extLst>
          </p:cNvPr>
          <p:cNvSpPr txBox="1"/>
          <p:nvPr/>
        </p:nvSpPr>
        <p:spPr>
          <a:xfrm>
            <a:off x="1831565" y="3814107"/>
            <a:ext cx="641833" cy="630942"/>
          </a:xfrm>
          <a:prstGeom prst="rect">
            <a:avLst/>
          </a:prstGeom>
        </p:spPr>
        <p:txBody>
          <a:bodyPr vert="horz" wrap="square" lIns="0" tIns="15240" rIns="0" bIns="0" rtlCol="0">
            <a:spAutoFit/>
          </a:bodyPr>
          <a:lstStyle/>
          <a:p>
            <a:pPr marL="12700">
              <a:lnSpc>
                <a:spcPct val="100000"/>
              </a:lnSpc>
              <a:spcBef>
                <a:spcPts val="120"/>
              </a:spcBef>
            </a:pPr>
            <a:r>
              <a:rPr lang="en-US" sz="4000">
                <a:solidFill>
                  <a:schemeClr val="tx1">
                    <a:lumMod val="75000"/>
                    <a:lumOff val="25000"/>
                  </a:schemeClr>
                </a:solidFill>
                <a:latin typeface="Futura PT Book" panose="020B0502020204020303" pitchFamily="34" charset="0"/>
                <a:cs typeface="Futura PT Bold"/>
              </a:rPr>
              <a:t>2.</a:t>
            </a:r>
            <a:endParaRPr sz="4000">
              <a:solidFill>
                <a:schemeClr val="tx1">
                  <a:lumMod val="75000"/>
                  <a:lumOff val="25000"/>
                </a:schemeClr>
              </a:solidFill>
              <a:latin typeface="Futura PT Book" panose="020B0502020204020303" pitchFamily="34" charset="0"/>
              <a:cs typeface="Futura PT Bold"/>
            </a:endParaRPr>
          </a:p>
        </p:txBody>
      </p:sp>
      <p:sp>
        <p:nvSpPr>
          <p:cNvPr id="20" name="object 5">
            <a:extLst>
              <a:ext uri="{FF2B5EF4-FFF2-40B4-BE49-F238E27FC236}">
                <a16:creationId xmlns:a16="http://schemas.microsoft.com/office/drawing/2014/main" id="{F9633383-F5C7-282E-B252-0E830A3CEC46}"/>
              </a:ext>
            </a:extLst>
          </p:cNvPr>
          <p:cNvSpPr txBox="1"/>
          <p:nvPr/>
        </p:nvSpPr>
        <p:spPr>
          <a:xfrm>
            <a:off x="2745986" y="4380145"/>
            <a:ext cx="5237596" cy="507831"/>
          </a:xfrm>
          <a:prstGeom prst="rect">
            <a:avLst/>
          </a:prstGeom>
        </p:spPr>
        <p:txBody>
          <a:bodyPr vert="horz" wrap="square" lIns="0" tIns="15240" rIns="0" bIns="0" rtlCol="0">
            <a:spAutoFit/>
          </a:bodyPr>
          <a:lstStyle/>
          <a:p>
            <a:pPr marL="12700">
              <a:lnSpc>
                <a:spcPct val="100000"/>
              </a:lnSpc>
              <a:spcBef>
                <a:spcPts val="120"/>
              </a:spcBef>
            </a:pPr>
            <a:r>
              <a:rPr lang="en-US" sz="3200" b="1">
                <a:solidFill>
                  <a:schemeClr val="bg1"/>
                </a:solidFill>
                <a:latin typeface="Futura PT Book" panose="020B0502020204020303" pitchFamily="34" charset="0"/>
                <a:cs typeface="Futura PT Bold"/>
              </a:rPr>
              <a:t>http://bit.ly/AnimasPlan</a:t>
            </a:r>
            <a:endParaRPr sz="3200" b="1">
              <a:solidFill>
                <a:schemeClr val="bg1"/>
              </a:solidFill>
              <a:latin typeface="Futura PT Book" panose="020B0502020204020303" pitchFamily="34" charset="0"/>
              <a:cs typeface="Futura PT Bold"/>
            </a:endParaRPr>
          </a:p>
        </p:txBody>
      </p:sp>
      <p:sp>
        <p:nvSpPr>
          <p:cNvPr id="21" name="object 5">
            <a:extLst>
              <a:ext uri="{FF2B5EF4-FFF2-40B4-BE49-F238E27FC236}">
                <a16:creationId xmlns:a16="http://schemas.microsoft.com/office/drawing/2014/main" id="{15357F66-5E5E-7C88-83F0-F13543B8A6B9}"/>
              </a:ext>
            </a:extLst>
          </p:cNvPr>
          <p:cNvSpPr txBox="1"/>
          <p:nvPr/>
        </p:nvSpPr>
        <p:spPr>
          <a:xfrm>
            <a:off x="1831563" y="5217361"/>
            <a:ext cx="8697353" cy="1123384"/>
          </a:xfrm>
          <a:prstGeom prst="rect">
            <a:avLst/>
          </a:prstGeom>
        </p:spPr>
        <p:txBody>
          <a:bodyPr vert="horz" wrap="square" lIns="0" tIns="15240" rIns="0" bIns="0" rtlCol="0">
            <a:spAutoFit/>
          </a:bodyPr>
          <a:lstStyle/>
          <a:p>
            <a:pPr marL="12700">
              <a:lnSpc>
                <a:spcPct val="100000"/>
              </a:lnSpc>
              <a:spcBef>
                <a:spcPts val="120"/>
              </a:spcBef>
            </a:pPr>
            <a:r>
              <a:rPr lang="en-US" sz="4000">
                <a:solidFill>
                  <a:schemeClr val="tx1">
                    <a:lumMod val="75000"/>
                    <a:lumOff val="25000"/>
                  </a:schemeClr>
                </a:solidFill>
                <a:latin typeface="Futura PT Book" panose="020B0502020204020303" pitchFamily="34" charset="0"/>
                <a:cs typeface="Futura PT Bold"/>
              </a:rPr>
              <a:t>3.  </a:t>
            </a:r>
            <a:r>
              <a:rPr lang="en-US" sz="3200">
                <a:solidFill>
                  <a:schemeClr val="tx1">
                    <a:lumMod val="75000"/>
                    <a:lumOff val="25000"/>
                  </a:schemeClr>
                </a:solidFill>
                <a:latin typeface="Futura PT Book" panose="020B0502020204020303" pitchFamily="34" charset="0"/>
                <a:cs typeface="Futura PT Bold"/>
              </a:rPr>
              <a:t>Stay up-to-date at the project website: 	www.AnimasActionPlan.org</a:t>
            </a:r>
            <a:endParaRPr sz="4000">
              <a:solidFill>
                <a:schemeClr val="tx1">
                  <a:lumMod val="75000"/>
                  <a:lumOff val="25000"/>
                </a:schemeClr>
              </a:solidFill>
              <a:latin typeface="Futura PT Book" panose="020B0502020204020303" pitchFamily="34" charset="0"/>
              <a:cs typeface="Futura PT Bold"/>
            </a:endParaRPr>
          </a:p>
        </p:txBody>
      </p:sp>
      <p:sp>
        <p:nvSpPr>
          <p:cNvPr id="22" name="object 5">
            <a:extLst>
              <a:ext uri="{FF2B5EF4-FFF2-40B4-BE49-F238E27FC236}">
                <a16:creationId xmlns:a16="http://schemas.microsoft.com/office/drawing/2014/main" id="{CD5A04DF-1332-0D55-7573-67F828C7E383}"/>
              </a:ext>
            </a:extLst>
          </p:cNvPr>
          <p:cNvSpPr txBox="1"/>
          <p:nvPr/>
        </p:nvSpPr>
        <p:spPr>
          <a:xfrm>
            <a:off x="1831562" y="2274765"/>
            <a:ext cx="10827996" cy="1013098"/>
          </a:xfrm>
          <a:prstGeom prst="rect">
            <a:avLst/>
          </a:prstGeom>
        </p:spPr>
        <p:txBody>
          <a:bodyPr vert="horz" wrap="square" lIns="0" tIns="15240" rIns="0" bIns="0" rtlCol="0">
            <a:spAutoFit/>
          </a:bodyPr>
          <a:lstStyle/>
          <a:p>
            <a:pPr marL="527050" indent="-514350">
              <a:lnSpc>
                <a:spcPct val="100000"/>
              </a:lnSpc>
              <a:spcBef>
                <a:spcPts val="120"/>
              </a:spcBef>
              <a:buAutoNum type="arabicPeriod"/>
            </a:pPr>
            <a:r>
              <a:rPr lang="en-US" sz="3200">
                <a:solidFill>
                  <a:schemeClr val="tx1">
                    <a:lumMod val="75000"/>
                    <a:lumOff val="25000"/>
                  </a:schemeClr>
                </a:solidFill>
                <a:latin typeface="Futura PT Book" panose="020B0502020204020303" pitchFamily="34" charset="0"/>
                <a:cs typeface="Futura PT Bold"/>
              </a:rPr>
              <a:t>Attend the Final Open House: </a:t>
            </a:r>
          </a:p>
          <a:p>
            <a:pPr marL="12700">
              <a:lnSpc>
                <a:spcPct val="100000"/>
              </a:lnSpc>
              <a:spcBef>
                <a:spcPts val="120"/>
              </a:spcBef>
            </a:pPr>
            <a:r>
              <a:rPr lang="en-US" sz="3200">
                <a:solidFill>
                  <a:schemeClr val="tx1">
                    <a:lumMod val="75000"/>
                    <a:lumOff val="25000"/>
                  </a:schemeClr>
                </a:solidFill>
                <a:latin typeface="Futura PT Book" panose="020B0502020204020303" pitchFamily="34" charset="0"/>
                <a:cs typeface="Futura PT Bold"/>
              </a:rPr>
              <a:t>	</a:t>
            </a:r>
            <a:r>
              <a:rPr lang="en-US" sz="3200" b="1">
                <a:solidFill>
                  <a:schemeClr val="tx1">
                    <a:lumMod val="75000"/>
                    <a:lumOff val="25000"/>
                  </a:schemeClr>
                </a:solidFill>
                <a:latin typeface="Futura PT Book" panose="020B0502020204020303" pitchFamily="34" charset="0"/>
                <a:cs typeface="Futura PT Bold"/>
              </a:rPr>
              <a:t>Thursday, March 23 @ 5:30 PM</a:t>
            </a:r>
            <a:endParaRPr sz="4000" b="1">
              <a:solidFill>
                <a:schemeClr val="tx1">
                  <a:lumMod val="75000"/>
                  <a:lumOff val="25000"/>
                </a:schemeClr>
              </a:solidFill>
              <a:latin typeface="Futura PT Book" panose="020B0502020204020303" pitchFamily="34" charset="0"/>
              <a:cs typeface="Futura PT Bold"/>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66800" y="4708273"/>
            <a:ext cx="6606540" cy="1369695"/>
          </a:xfrm>
          <a:prstGeom prst="rect">
            <a:avLst/>
          </a:prstGeom>
        </p:spPr>
        <p:txBody>
          <a:bodyPr vert="horz" wrap="square" lIns="0" tIns="15240" rIns="0" bIns="0" rtlCol="0">
            <a:spAutoFit/>
          </a:bodyPr>
          <a:lstStyle/>
          <a:p>
            <a:pPr marL="12700">
              <a:lnSpc>
                <a:spcPct val="100000"/>
              </a:lnSpc>
              <a:spcBef>
                <a:spcPts val="120"/>
              </a:spcBef>
            </a:pPr>
            <a:r>
              <a:rPr sz="8800" spc="65">
                <a:solidFill>
                  <a:srgbClr val="F1795A"/>
                </a:solidFill>
                <a:effectLst>
                  <a:outerShdw blurRad="38100" dist="38100" dir="2700000" algn="tl">
                    <a:srgbClr val="000000">
                      <a:alpha val="43137"/>
                    </a:srgbClr>
                  </a:outerShdw>
                </a:effectLst>
              </a:rPr>
              <a:t>THANK</a:t>
            </a:r>
            <a:r>
              <a:rPr sz="8800" spc="105">
                <a:solidFill>
                  <a:srgbClr val="F1795A"/>
                </a:solidFill>
                <a:effectLst>
                  <a:outerShdw blurRad="38100" dist="38100" dir="2700000" algn="tl">
                    <a:srgbClr val="000000">
                      <a:alpha val="43137"/>
                    </a:srgbClr>
                  </a:outerShdw>
                </a:effectLst>
              </a:rPr>
              <a:t> </a:t>
            </a:r>
            <a:r>
              <a:rPr sz="8800" spc="-25">
                <a:solidFill>
                  <a:srgbClr val="F1795A"/>
                </a:solidFill>
                <a:effectLst>
                  <a:outerShdw blurRad="38100" dist="38100" dir="2700000" algn="tl">
                    <a:srgbClr val="000000">
                      <a:alpha val="43137"/>
                    </a:srgbClr>
                  </a:outerShdw>
                </a:effectLst>
              </a:rPr>
              <a:t>YOU</a:t>
            </a:r>
            <a:endParaRPr sz="8800">
              <a:effectLst>
                <a:outerShdw blurRad="38100" dist="38100" dir="2700000" algn="tl">
                  <a:srgbClr val="000000">
                    <a:alpha val="43137"/>
                  </a:srgbClr>
                </a:outerShdw>
              </a:effectLst>
            </a:endParaRPr>
          </a:p>
        </p:txBody>
      </p:sp>
      <p:sp>
        <p:nvSpPr>
          <p:cNvPr id="5" name="TextBox 4">
            <a:extLst>
              <a:ext uri="{FF2B5EF4-FFF2-40B4-BE49-F238E27FC236}">
                <a16:creationId xmlns:a16="http://schemas.microsoft.com/office/drawing/2014/main" id="{720A2F45-8935-B3ED-5ABB-01826BC2775C}"/>
              </a:ext>
            </a:extLst>
          </p:cNvPr>
          <p:cNvSpPr txBox="1"/>
          <p:nvPr/>
        </p:nvSpPr>
        <p:spPr>
          <a:xfrm>
            <a:off x="1066800" y="6077968"/>
            <a:ext cx="6094520" cy="400110"/>
          </a:xfrm>
          <a:prstGeom prst="rect">
            <a:avLst/>
          </a:prstGeom>
          <a:noFill/>
        </p:spPr>
        <p:txBody>
          <a:bodyPr wrap="square">
            <a:spAutoFit/>
          </a:bodyPr>
          <a:lstStyle/>
          <a:p>
            <a:pPr marL="12700">
              <a:spcBef>
                <a:spcPts val="100"/>
              </a:spcBef>
            </a:pPr>
            <a:r>
              <a:rPr lang="en-US" sz="2000" spc="125">
                <a:solidFill>
                  <a:srgbClr val="189FD7"/>
                </a:solidFill>
                <a:latin typeface="Futura PT Demi"/>
                <a:cs typeface="Futura PT Demi"/>
              </a:rPr>
              <a:t>WWW.ANIMASACTIONPLAN.ORG</a:t>
            </a:r>
            <a:endParaRPr lang="en-US" sz="2000">
              <a:solidFill>
                <a:srgbClr val="189FD7"/>
              </a:solidFill>
              <a:latin typeface="Futura PT Medium"/>
              <a:cs typeface="Futura PT Demi"/>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BE5C96B5-6746-5ED9-1B90-22712714008E}"/>
              </a:ext>
            </a:extLst>
          </p:cNvPr>
          <p:cNvSpPr/>
          <p:nvPr/>
        </p:nvSpPr>
        <p:spPr>
          <a:xfrm>
            <a:off x="-204186" y="-62144"/>
            <a:ext cx="12517514" cy="5433134"/>
          </a:xfrm>
          <a:prstGeom prst="rect">
            <a:avLst/>
          </a:prstGeom>
          <a:solidFill>
            <a:srgbClr val="189FD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bject 2"/>
          <p:cNvSpPr txBox="1">
            <a:spLocks noGrp="1"/>
          </p:cNvSpPr>
          <p:nvPr>
            <p:ph type="title"/>
          </p:nvPr>
        </p:nvSpPr>
        <p:spPr>
          <a:xfrm>
            <a:off x="787893" y="2654423"/>
            <a:ext cx="10616214" cy="1369606"/>
          </a:xfrm>
          <a:prstGeom prst="rect">
            <a:avLst/>
          </a:prstGeom>
        </p:spPr>
        <p:txBody>
          <a:bodyPr vert="horz" wrap="square" lIns="0" tIns="15240" rIns="0" bIns="0" rtlCol="0">
            <a:spAutoFit/>
          </a:bodyPr>
          <a:lstStyle/>
          <a:p>
            <a:pPr marL="12700" algn="ctr">
              <a:lnSpc>
                <a:spcPct val="100000"/>
              </a:lnSpc>
              <a:spcBef>
                <a:spcPts val="120"/>
              </a:spcBef>
            </a:pPr>
            <a:r>
              <a:rPr lang="en-US" sz="8800" spc="65" dirty="0">
                <a:solidFill>
                  <a:srgbClr val="F1795A"/>
                </a:solidFill>
                <a:effectLst>
                  <a:outerShdw blurRad="38100" dist="38100" dir="2700000" algn="tl">
                    <a:srgbClr val="000000">
                      <a:alpha val="43137"/>
                    </a:srgbClr>
                  </a:outerShdw>
                </a:effectLst>
              </a:rPr>
              <a:t>Unused slides</a:t>
            </a:r>
            <a:endParaRPr sz="8800"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162383917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19261" y="5673138"/>
            <a:ext cx="170180" cy="468630"/>
          </a:xfrm>
          <a:prstGeom prst="rect">
            <a:avLst/>
          </a:prstGeom>
        </p:spPr>
        <p:txBody>
          <a:bodyPr vert="vert270" wrap="square" lIns="0" tIns="12700" rIns="0" bIns="0" rtlCol="0">
            <a:spAutoFit/>
          </a:bodyPr>
          <a:lstStyle/>
          <a:p>
            <a:pPr marL="12700">
              <a:lnSpc>
                <a:spcPct val="100000"/>
              </a:lnSpc>
              <a:spcBef>
                <a:spcPts val="100"/>
              </a:spcBef>
            </a:pPr>
            <a:r>
              <a:rPr sz="900" b="1">
                <a:solidFill>
                  <a:srgbClr val="BDC0BF"/>
                </a:solidFill>
                <a:latin typeface="Futura PT Bold"/>
                <a:cs typeface="Futura PT Bold"/>
              </a:rPr>
              <a:t>C</a:t>
            </a:r>
            <a:r>
              <a:rPr sz="900" b="1" spc="325">
                <a:solidFill>
                  <a:srgbClr val="BDC0BF"/>
                </a:solidFill>
                <a:latin typeface="Futura PT Bold"/>
                <a:cs typeface="Futura PT Bold"/>
              </a:rPr>
              <a:t> </a:t>
            </a:r>
            <a:r>
              <a:rPr sz="900" b="1">
                <a:solidFill>
                  <a:srgbClr val="BDC0BF"/>
                </a:solidFill>
                <a:latin typeface="Futura PT Bold"/>
                <a:cs typeface="Futura PT Bold"/>
              </a:rPr>
              <a:t>I</a:t>
            </a:r>
            <a:r>
              <a:rPr sz="900" b="1" spc="330">
                <a:solidFill>
                  <a:srgbClr val="BDC0BF"/>
                </a:solidFill>
                <a:latin typeface="Futura PT Bold"/>
                <a:cs typeface="Futura PT Bold"/>
              </a:rPr>
              <a:t> </a:t>
            </a:r>
            <a:r>
              <a:rPr sz="900" b="1">
                <a:solidFill>
                  <a:srgbClr val="BDC0BF"/>
                </a:solidFill>
                <a:latin typeface="Futura PT Bold"/>
                <a:cs typeface="Futura PT Bold"/>
              </a:rPr>
              <a:t>T</a:t>
            </a:r>
            <a:r>
              <a:rPr sz="900" b="1" spc="350">
                <a:solidFill>
                  <a:srgbClr val="BDC0BF"/>
                </a:solidFill>
                <a:latin typeface="Futura PT Bold"/>
                <a:cs typeface="Futura PT Bold"/>
              </a:rPr>
              <a:t> </a:t>
            </a:r>
            <a:r>
              <a:rPr sz="900" b="1" spc="-60">
                <a:solidFill>
                  <a:srgbClr val="BDC0BF"/>
                </a:solidFill>
                <a:latin typeface="Futura PT Bold"/>
                <a:cs typeface="Futura PT Bold"/>
              </a:rPr>
              <a:t>Y</a:t>
            </a:r>
            <a:endParaRPr sz="900">
              <a:latin typeface="Futura PT Bold"/>
              <a:cs typeface="Futura PT Bold"/>
            </a:endParaRPr>
          </a:p>
        </p:txBody>
      </p:sp>
      <p:sp>
        <p:nvSpPr>
          <p:cNvPr id="3" name="object 3"/>
          <p:cNvSpPr txBox="1"/>
          <p:nvPr/>
        </p:nvSpPr>
        <p:spPr>
          <a:xfrm>
            <a:off x="419261" y="5290020"/>
            <a:ext cx="170180" cy="246379"/>
          </a:xfrm>
          <a:prstGeom prst="rect">
            <a:avLst/>
          </a:prstGeom>
        </p:spPr>
        <p:txBody>
          <a:bodyPr vert="vert270" wrap="square" lIns="0" tIns="12700" rIns="0" bIns="0" rtlCol="0">
            <a:spAutoFit/>
          </a:bodyPr>
          <a:lstStyle/>
          <a:p>
            <a:pPr marL="12700">
              <a:lnSpc>
                <a:spcPct val="100000"/>
              </a:lnSpc>
              <a:spcBef>
                <a:spcPts val="100"/>
              </a:spcBef>
            </a:pPr>
            <a:r>
              <a:rPr sz="900" b="1">
                <a:solidFill>
                  <a:srgbClr val="BDC0BF"/>
                </a:solidFill>
                <a:latin typeface="Futura PT Bold"/>
                <a:cs typeface="Futura PT Bold"/>
              </a:rPr>
              <a:t>O</a:t>
            </a:r>
            <a:r>
              <a:rPr sz="900" b="1" spc="330">
                <a:solidFill>
                  <a:srgbClr val="BDC0BF"/>
                </a:solidFill>
                <a:latin typeface="Futura PT Bold"/>
                <a:cs typeface="Futura PT Bold"/>
              </a:rPr>
              <a:t> </a:t>
            </a:r>
            <a:r>
              <a:rPr sz="900" b="1" spc="-50">
                <a:solidFill>
                  <a:srgbClr val="BDC0BF"/>
                </a:solidFill>
                <a:latin typeface="Futura PT Bold"/>
                <a:cs typeface="Futura PT Bold"/>
              </a:rPr>
              <a:t>F</a:t>
            </a:r>
            <a:endParaRPr sz="900">
              <a:latin typeface="Futura PT Bold"/>
              <a:cs typeface="Futura PT Bold"/>
            </a:endParaRPr>
          </a:p>
        </p:txBody>
      </p:sp>
      <p:sp>
        <p:nvSpPr>
          <p:cNvPr id="4" name="object 4"/>
          <p:cNvSpPr txBox="1"/>
          <p:nvPr/>
        </p:nvSpPr>
        <p:spPr>
          <a:xfrm>
            <a:off x="419261" y="3731257"/>
            <a:ext cx="170180" cy="1421765"/>
          </a:xfrm>
          <a:prstGeom prst="rect">
            <a:avLst/>
          </a:prstGeom>
        </p:spPr>
        <p:txBody>
          <a:bodyPr vert="vert270" wrap="square" lIns="0" tIns="12700" rIns="0" bIns="0" rtlCol="0">
            <a:spAutoFit/>
          </a:bodyPr>
          <a:lstStyle/>
          <a:p>
            <a:pPr marL="12700">
              <a:lnSpc>
                <a:spcPct val="100000"/>
              </a:lnSpc>
              <a:spcBef>
                <a:spcPts val="100"/>
              </a:spcBef>
            </a:pPr>
            <a:r>
              <a:rPr sz="900" b="1">
                <a:solidFill>
                  <a:srgbClr val="BDC0BF"/>
                </a:solidFill>
                <a:latin typeface="Futura PT Bold"/>
                <a:cs typeface="Futura PT Bold"/>
              </a:rPr>
              <a:t>F</a:t>
            </a:r>
            <a:r>
              <a:rPr sz="900" b="1" spc="295">
                <a:solidFill>
                  <a:srgbClr val="BDC0BF"/>
                </a:solidFill>
                <a:latin typeface="Futura PT Bold"/>
                <a:cs typeface="Futura PT Bold"/>
              </a:rPr>
              <a:t> </a:t>
            </a:r>
            <a:r>
              <a:rPr sz="900" b="1">
                <a:solidFill>
                  <a:srgbClr val="BDC0BF"/>
                </a:solidFill>
                <a:latin typeface="Futura PT Bold"/>
                <a:cs typeface="Futura PT Bold"/>
              </a:rPr>
              <a:t>A</a:t>
            </a:r>
            <a:r>
              <a:rPr sz="900" b="1" spc="330">
                <a:solidFill>
                  <a:srgbClr val="BDC0BF"/>
                </a:solidFill>
                <a:latin typeface="Futura PT Bold"/>
                <a:cs typeface="Futura PT Bold"/>
              </a:rPr>
              <a:t> </a:t>
            </a:r>
            <a:r>
              <a:rPr sz="900" b="1">
                <a:solidFill>
                  <a:srgbClr val="BDC0BF"/>
                </a:solidFill>
                <a:latin typeface="Futura PT Bold"/>
                <a:cs typeface="Futura PT Bold"/>
              </a:rPr>
              <a:t>R</a:t>
            </a:r>
            <a:r>
              <a:rPr sz="900" b="1" spc="335">
                <a:solidFill>
                  <a:srgbClr val="BDC0BF"/>
                </a:solidFill>
                <a:latin typeface="Futura PT Bold"/>
                <a:cs typeface="Futura PT Bold"/>
              </a:rPr>
              <a:t> </a:t>
            </a:r>
            <a:r>
              <a:rPr sz="900" b="1">
                <a:solidFill>
                  <a:srgbClr val="BDC0BF"/>
                </a:solidFill>
                <a:latin typeface="Futura PT Bold"/>
                <a:cs typeface="Futura PT Bold"/>
              </a:rPr>
              <a:t>M</a:t>
            </a:r>
            <a:r>
              <a:rPr sz="900" b="1" spc="330">
                <a:solidFill>
                  <a:srgbClr val="BDC0BF"/>
                </a:solidFill>
                <a:latin typeface="Futura PT Bold"/>
                <a:cs typeface="Futura PT Bold"/>
              </a:rPr>
              <a:t> </a:t>
            </a:r>
            <a:r>
              <a:rPr sz="900" b="1">
                <a:solidFill>
                  <a:srgbClr val="BDC0BF"/>
                </a:solidFill>
                <a:latin typeface="Futura PT Bold"/>
                <a:cs typeface="Futura PT Bold"/>
              </a:rPr>
              <a:t>I</a:t>
            </a:r>
            <a:r>
              <a:rPr sz="900" b="1" spc="330">
                <a:solidFill>
                  <a:srgbClr val="BDC0BF"/>
                </a:solidFill>
                <a:latin typeface="Futura PT Bold"/>
                <a:cs typeface="Futura PT Bold"/>
              </a:rPr>
              <a:t> </a:t>
            </a:r>
            <a:r>
              <a:rPr sz="900" b="1">
                <a:solidFill>
                  <a:srgbClr val="BDC0BF"/>
                </a:solidFill>
                <a:latin typeface="Futura PT Bold"/>
                <a:cs typeface="Futura PT Bold"/>
              </a:rPr>
              <a:t>N</a:t>
            </a:r>
            <a:r>
              <a:rPr sz="900" b="1" spc="335">
                <a:solidFill>
                  <a:srgbClr val="BDC0BF"/>
                </a:solidFill>
                <a:latin typeface="Futura PT Bold"/>
                <a:cs typeface="Futura PT Bold"/>
              </a:rPr>
              <a:t> </a:t>
            </a:r>
            <a:r>
              <a:rPr sz="900" b="1">
                <a:solidFill>
                  <a:srgbClr val="BDC0BF"/>
                </a:solidFill>
                <a:latin typeface="Futura PT Bold"/>
                <a:cs typeface="Futura PT Bold"/>
              </a:rPr>
              <a:t>G</a:t>
            </a:r>
            <a:r>
              <a:rPr sz="900" b="1" spc="330">
                <a:solidFill>
                  <a:srgbClr val="BDC0BF"/>
                </a:solidFill>
                <a:latin typeface="Futura PT Bold"/>
                <a:cs typeface="Futura PT Bold"/>
              </a:rPr>
              <a:t> </a:t>
            </a:r>
            <a:r>
              <a:rPr sz="900" b="1">
                <a:solidFill>
                  <a:srgbClr val="BDC0BF"/>
                </a:solidFill>
                <a:latin typeface="Futura PT Bold"/>
                <a:cs typeface="Futura PT Bold"/>
              </a:rPr>
              <a:t>T</a:t>
            </a:r>
            <a:r>
              <a:rPr sz="900" b="1" spc="330">
                <a:solidFill>
                  <a:srgbClr val="BDC0BF"/>
                </a:solidFill>
                <a:latin typeface="Futura PT Bold"/>
                <a:cs typeface="Futura PT Bold"/>
              </a:rPr>
              <a:t> </a:t>
            </a:r>
            <a:r>
              <a:rPr sz="900" b="1">
                <a:solidFill>
                  <a:srgbClr val="BDC0BF"/>
                </a:solidFill>
                <a:latin typeface="Futura PT Bold"/>
                <a:cs typeface="Futura PT Bold"/>
              </a:rPr>
              <a:t>O</a:t>
            </a:r>
            <a:r>
              <a:rPr sz="900" b="1" spc="335">
                <a:solidFill>
                  <a:srgbClr val="BDC0BF"/>
                </a:solidFill>
                <a:latin typeface="Futura PT Bold"/>
                <a:cs typeface="Futura PT Bold"/>
              </a:rPr>
              <a:t> </a:t>
            </a:r>
            <a:r>
              <a:rPr sz="900" b="1" spc="-50">
                <a:solidFill>
                  <a:srgbClr val="BDC0BF"/>
                </a:solidFill>
                <a:latin typeface="Futura PT Bold"/>
                <a:cs typeface="Futura PT Bold"/>
              </a:rPr>
              <a:t>N</a:t>
            </a:r>
            <a:endParaRPr sz="900">
              <a:latin typeface="Futura PT Bold"/>
              <a:cs typeface="Futura PT Bold"/>
            </a:endParaRPr>
          </a:p>
        </p:txBody>
      </p:sp>
      <p:sp>
        <p:nvSpPr>
          <p:cNvPr id="6" name="object 6"/>
          <p:cNvSpPr txBox="1"/>
          <p:nvPr/>
        </p:nvSpPr>
        <p:spPr>
          <a:xfrm>
            <a:off x="6258757" y="416806"/>
            <a:ext cx="4351409" cy="153888"/>
          </a:xfrm>
          <a:prstGeom prst="rect">
            <a:avLst/>
          </a:prstGeom>
        </p:spPr>
        <p:txBody>
          <a:bodyPr vert="horz" wrap="square" lIns="0" tIns="15240" rIns="0" bIns="0" rtlCol="0">
            <a:spAutoFit/>
          </a:bodyPr>
          <a:lstStyle/>
          <a:p>
            <a:pPr marL="12700" algn="r">
              <a:lnSpc>
                <a:spcPct val="100000"/>
              </a:lnSpc>
              <a:spcBef>
                <a:spcPts val="120"/>
              </a:spcBef>
              <a:tabLst>
                <a:tab pos="1172845" algn="l"/>
              </a:tabLst>
            </a:pPr>
            <a:r>
              <a:rPr lang="en-US" sz="900" b="1" spc="300">
                <a:solidFill>
                  <a:srgbClr val="BDC0BF"/>
                </a:solidFill>
                <a:latin typeface="Futura PT Bold"/>
                <a:cs typeface="Futura PT Bold"/>
              </a:rPr>
              <a:t>COMMUNITY INPUT WORKSHOP</a:t>
            </a:r>
            <a:endParaRPr lang="en-US" sz="900" spc="300">
              <a:latin typeface="Futura PT Bold"/>
              <a:cs typeface="Futura PT Bold"/>
            </a:endParaRPr>
          </a:p>
        </p:txBody>
      </p:sp>
      <p:grpSp>
        <p:nvGrpSpPr>
          <p:cNvPr id="7" name="object 7"/>
          <p:cNvGrpSpPr/>
          <p:nvPr/>
        </p:nvGrpSpPr>
        <p:grpSpPr>
          <a:xfrm>
            <a:off x="7229703" y="2258567"/>
            <a:ext cx="3592195" cy="4188460"/>
            <a:chOff x="7229703" y="2258567"/>
            <a:chExt cx="3592195" cy="4188460"/>
          </a:xfrm>
        </p:grpSpPr>
        <p:pic>
          <p:nvPicPr>
            <p:cNvPr id="8" name="object 8"/>
            <p:cNvPicPr/>
            <p:nvPr/>
          </p:nvPicPr>
          <p:blipFill>
            <a:blip r:embed="rId2" cstate="print"/>
            <a:stretch>
              <a:fillRect/>
            </a:stretch>
          </p:blipFill>
          <p:spPr>
            <a:xfrm>
              <a:off x="7229703" y="2258567"/>
              <a:ext cx="3584448" cy="4187952"/>
            </a:xfrm>
            <a:prstGeom prst="rect">
              <a:avLst/>
            </a:prstGeom>
          </p:spPr>
        </p:pic>
        <p:sp>
          <p:nvSpPr>
            <p:cNvPr id="9" name="object 9"/>
            <p:cNvSpPr/>
            <p:nvPr/>
          </p:nvSpPr>
          <p:spPr>
            <a:xfrm>
              <a:off x="10207638" y="4004218"/>
              <a:ext cx="128270" cy="363855"/>
            </a:xfrm>
            <a:custGeom>
              <a:avLst/>
              <a:gdLst/>
              <a:ahLst/>
              <a:cxnLst/>
              <a:rect l="l" t="t" r="r" b="b"/>
              <a:pathLst>
                <a:path w="128270" h="363854">
                  <a:moveTo>
                    <a:pt x="0" y="363766"/>
                  </a:moveTo>
                  <a:lnTo>
                    <a:pt x="127711" y="0"/>
                  </a:lnTo>
                </a:path>
              </a:pathLst>
            </a:custGeom>
            <a:ln w="14401">
              <a:solidFill>
                <a:srgbClr val="D8D8DB"/>
              </a:solidFill>
            </a:ln>
          </p:spPr>
          <p:txBody>
            <a:bodyPr wrap="square" lIns="0" tIns="0" rIns="0" bIns="0" rtlCol="0"/>
            <a:lstStyle/>
            <a:p>
              <a:endParaRPr/>
            </a:p>
          </p:txBody>
        </p:sp>
        <p:sp>
          <p:nvSpPr>
            <p:cNvPr id="10" name="object 10"/>
            <p:cNvSpPr/>
            <p:nvPr/>
          </p:nvSpPr>
          <p:spPr>
            <a:xfrm>
              <a:off x="10270180" y="4219209"/>
              <a:ext cx="69215" cy="180975"/>
            </a:xfrm>
            <a:custGeom>
              <a:avLst/>
              <a:gdLst/>
              <a:ahLst/>
              <a:cxnLst/>
              <a:rect l="l" t="t" r="r" b="b"/>
              <a:pathLst>
                <a:path w="69215" h="180975">
                  <a:moveTo>
                    <a:pt x="0" y="180619"/>
                  </a:moveTo>
                  <a:lnTo>
                    <a:pt x="68999" y="0"/>
                  </a:lnTo>
                </a:path>
              </a:pathLst>
            </a:custGeom>
            <a:ln w="14401">
              <a:solidFill>
                <a:srgbClr val="D8D8DB"/>
              </a:solidFill>
            </a:ln>
          </p:spPr>
          <p:txBody>
            <a:bodyPr wrap="square" lIns="0" tIns="0" rIns="0" bIns="0" rtlCol="0"/>
            <a:lstStyle/>
            <a:p>
              <a:endParaRPr/>
            </a:p>
          </p:txBody>
        </p:sp>
        <p:sp>
          <p:nvSpPr>
            <p:cNvPr id="11" name="object 11"/>
            <p:cNvSpPr/>
            <p:nvPr/>
          </p:nvSpPr>
          <p:spPr>
            <a:xfrm>
              <a:off x="10087930" y="4163668"/>
              <a:ext cx="69215" cy="180975"/>
            </a:xfrm>
            <a:custGeom>
              <a:avLst/>
              <a:gdLst/>
              <a:ahLst/>
              <a:cxnLst/>
              <a:rect l="l" t="t" r="r" b="b"/>
              <a:pathLst>
                <a:path w="69215" h="180975">
                  <a:moveTo>
                    <a:pt x="0" y="180619"/>
                  </a:moveTo>
                  <a:lnTo>
                    <a:pt x="68999" y="0"/>
                  </a:lnTo>
                </a:path>
              </a:pathLst>
            </a:custGeom>
            <a:ln w="14401">
              <a:solidFill>
                <a:srgbClr val="D8D8DB"/>
              </a:solidFill>
            </a:ln>
          </p:spPr>
          <p:txBody>
            <a:bodyPr wrap="square" lIns="0" tIns="0" rIns="0" bIns="0" rtlCol="0"/>
            <a:lstStyle/>
            <a:p>
              <a:endParaRPr/>
            </a:p>
          </p:txBody>
        </p:sp>
        <p:sp>
          <p:nvSpPr>
            <p:cNvPr id="12" name="object 12"/>
            <p:cNvSpPr/>
            <p:nvPr/>
          </p:nvSpPr>
          <p:spPr>
            <a:xfrm>
              <a:off x="10146347" y="3993953"/>
              <a:ext cx="128270" cy="363855"/>
            </a:xfrm>
            <a:custGeom>
              <a:avLst/>
              <a:gdLst/>
              <a:ahLst/>
              <a:cxnLst/>
              <a:rect l="l" t="t" r="r" b="b"/>
              <a:pathLst>
                <a:path w="128270" h="363854">
                  <a:moveTo>
                    <a:pt x="0" y="363766"/>
                  </a:moveTo>
                  <a:lnTo>
                    <a:pt x="127711" y="0"/>
                  </a:lnTo>
                </a:path>
              </a:pathLst>
            </a:custGeom>
            <a:ln w="14401">
              <a:solidFill>
                <a:srgbClr val="D8D8DB"/>
              </a:solidFill>
            </a:ln>
          </p:spPr>
          <p:txBody>
            <a:bodyPr wrap="square" lIns="0" tIns="0" rIns="0" bIns="0" rtlCol="0"/>
            <a:lstStyle/>
            <a:p>
              <a:endParaRPr/>
            </a:p>
          </p:txBody>
        </p:sp>
        <p:sp>
          <p:nvSpPr>
            <p:cNvPr id="13" name="object 13"/>
            <p:cNvSpPr/>
            <p:nvPr/>
          </p:nvSpPr>
          <p:spPr>
            <a:xfrm>
              <a:off x="10488832" y="5049907"/>
              <a:ext cx="325755" cy="127635"/>
            </a:xfrm>
            <a:custGeom>
              <a:avLst/>
              <a:gdLst/>
              <a:ahLst/>
              <a:cxnLst/>
              <a:rect l="l" t="t" r="r" b="b"/>
              <a:pathLst>
                <a:path w="325754" h="127635">
                  <a:moveTo>
                    <a:pt x="0" y="0"/>
                  </a:moveTo>
                  <a:lnTo>
                    <a:pt x="325319" y="127270"/>
                  </a:lnTo>
                </a:path>
              </a:pathLst>
            </a:custGeom>
            <a:ln w="14401">
              <a:solidFill>
                <a:srgbClr val="D8D8DB"/>
              </a:solidFill>
            </a:ln>
          </p:spPr>
          <p:txBody>
            <a:bodyPr wrap="square" lIns="0" tIns="0" rIns="0" bIns="0" rtlCol="0"/>
            <a:lstStyle/>
            <a:p>
              <a:endParaRPr/>
            </a:p>
          </p:txBody>
        </p:sp>
        <p:sp>
          <p:nvSpPr>
            <p:cNvPr id="14" name="object 14"/>
            <p:cNvSpPr/>
            <p:nvPr/>
          </p:nvSpPr>
          <p:spPr>
            <a:xfrm>
              <a:off x="10454827" y="5111296"/>
              <a:ext cx="178435" cy="75565"/>
            </a:xfrm>
            <a:custGeom>
              <a:avLst/>
              <a:gdLst/>
              <a:ahLst/>
              <a:cxnLst/>
              <a:rect l="l" t="t" r="r" b="b"/>
              <a:pathLst>
                <a:path w="178434" h="75564">
                  <a:moveTo>
                    <a:pt x="0" y="0"/>
                  </a:moveTo>
                  <a:lnTo>
                    <a:pt x="177888" y="75323"/>
                  </a:lnTo>
                </a:path>
              </a:pathLst>
            </a:custGeom>
            <a:ln w="14401">
              <a:solidFill>
                <a:srgbClr val="D8D8DB"/>
              </a:solidFill>
            </a:ln>
          </p:spPr>
          <p:txBody>
            <a:bodyPr wrap="square" lIns="0" tIns="0" rIns="0" bIns="0" rtlCol="0"/>
            <a:lstStyle/>
            <a:p>
              <a:endParaRPr/>
            </a:p>
          </p:txBody>
        </p:sp>
        <p:sp>
          <p:nvSpPr>
            <p:cNvPr id="15" name="object 15"/>
            <p:cNvSpPr/>
            <p:nvPr/>
          </p:nvSpPr>
          <p:spPr>
            <a:xfrm>
              <a:off x="10516689" y="4931096"/>
              <a:ext cx="178435" cy="75565"/>
            </a:xfrm>
            <a:custGeom>
              <a:avLst/>
              <a:gdLst/>
              <a:ahLst/>
              <a:cxnLst/>
              <a:rect l="l" t="t" r="r" b="b"/>
              <a:pathLst>
                <a:path w="178434" h="75564">
                  <a:moveTo>
                    <a:pt x="0" y="0"/>
                  </a:moveTo>
                  <a:lnTo>
                    <a:pt x="177888" y="75323"/>
                  </a:lnTo>
                </a:path>
              </a:pathLst>
            </a:custGeom>
            <a:ln w="14401">
              <a:solidFill>
                <a:srgbClr val="D8D8DB"/>
              </a:solidFill>
            </a:ln>
          </p:spPr>
          <p:txBody>
            <a:bodyPr wrap="square" lIns="0" tIns="0" rIns="0" bIns="0" rtlCol="0"/>
            <a:lstStyle/>
            <a:p>
              <a:endParaRPr/>
            </a:p>
          </p:txBody>
        </p:sp>
        <p:sp>
          <p:nvSpPr>
            <p:cNvPr id="16" name="object 16"/>
            <p:cNvSpPr/>
            <p:nvPr/>
          </p:nvSpPr>
          <p:spPr>
            <a:xfrm>
              <a:off x="10501221" y="4989006"/>
              <a:ext cx="313055" cy="122555"/>
            </a:xfrm>
            <a:custGeom>
              <a:avLst/>
              <a:gdLst/>
              <a:ahLst/>
              <a:cxnLst/>
              <a:rect l="l" t="t" r="r" b="b"/>
              <a:pathLst>
                <a:path w="313054" h="122554">
                  <a:moveTo>
                    <a:pt x="0" y="0"/>
                  </a:moveTo>
                  <a:lnTo>
                    <a:pt x="312930" y="122423"/>
                  </a:lnTo>
                </a:path>
              </a:pathLst>
            </a:custGeom>
            <a:ln w="14401">
              <a:solidFill>
                <a:srgbClr val="D8D8DB"/>
              </a:solidFill>
            </a:ln>
          </p:spPr>
          <p:txBody>
            <a:bodyPr wrap="square" lIns="0" tIns="0" rIns="0" bIns="0" rtlCol="0"/>
            <a:lstStyle/>
            <a:p>
              <a:endParaRPr/>
            </a:p>
          </p:txBody>
        </p:sp>
        <p:sp>
          <p:nvSpPr>
            <p:cNvPr id="17" name="object 17"/>
            <p:cNvSpPr/>
            <p:nvPr/>
          </p:nvSpPr>
          <p:spPr>
            <a:xfrm>
              <a:off x="9664870" y="5343723"/>
              <a:ext cx="135890" cy="361315"/>
            </a:xfrm>
            <a:custGeom>
              <a:avLst/>
              <a:gdLst/>
              <a:ahLst/>
              <a:cxnLst/>
              <a:rect l="l" t="t" r="r" b="b"/>
              <a:pathLst>
                <a:path w="135890" h="361314">
                  <a:moveTo>
                    <a:pt x="135432" y="0"/>
                  </a:moveTo>
                  <a:lnTo>
                    <a:pt x="0" y="360997"/>
                  </a:lnTo>
                </a:path>
              </a:pathLst>
            </a:custGeom>
            <a:ln w="14401">
              <a:solidFill>
                <a:srgbClr val="D8D8DB"/>
              </a:solidFill>
            </a:ln>
          </p:spPr>
          <p:txBody>
            <a:bodyPr wrap="square" lIns="0" tIns="0" rIns="0" bIns="0" rtlCol="0"/>
            <a:lstStyle/>
            <a:p>
              <a:endParaRPr/>
            </a:p>
          </p:txBody>
        </p:sp>
        <p:sp>
          <p:nvSpPr>
            <p:cNvPr id="18" name="object 18"/>
            <p:cNvSpPr/>
            <p:nvPr/>
          </p:nvSpPr>
          <p:spPr>
            <a:xfrm>
              <a:off x="9801603" y="5357850"/>
              <a:ext cx="67945" cy="180975"/>
            </a:xfrm>
            <a:custGeom>
              <a:avLst/>
              <a:gdLst/>
              <a:ahLst/>
              <a:cxnLst/>
              <a:rect l="l" t="t" r="r" b="b"/>
              <a:pathLst>
                <a:path w="67945" h="180975">
                  <a:moveTo>
                    <a:pt x="67551" y="0"/>
                  </a:moveTo>
                  <a:lnTo>
                    <a:pt x="0" y="180898"/>
                  </a:lnTo>
                </a:path>
              </a:pathLst>
            </a:custGeom>
            <a:ln w="14401">
              <a:solidFill>
                <a:srgbClr val="D8D8DB"/>
              </a:solidFill>
            </a:ln>
          </p:spPr>
          <p:txBody>
            <a:bodyPr wrap="square" lIns="0" tIns="0" rIns="0" bIns="0" rtlCol="0"/>
            <a:lstStyle/>
            <a:p>
              <a:endParaRPr/>
            </a:p>
          </p:txBody>
        </p:sp>
        <p:sp>
          <p:nvSpPr>
            <p:cNvPr id="19" name="object 19"/>
            <p:cNvSpPr/>
            <p:nvPr/>
          </p:nvSpPr>
          <p:spPr>
            <a:xfrm>
              <a:off x="9624408" y="5287862"/>
              <a:ext cx="67945" cy="180975"/>
            </a:xfrm>
            <a:custGeom>
              <a:avLst/>
              <a:gdLst/>
              <a:ahLst/>
              <a:cxnLst/>
              <a:rect l="l" t="t" r="r" b="b"/>
              <a:pathLst>
                <a:path w="67945" h="180975">
                  <a:moveTo>
                    <a:pt x="67551" y="0"/>
                  </a:moveTo>
                  <a:lnTo>
                    <a:pt x="0" y="180886"/>
                  </a:lnTo>
                </a:path>
              </a:pathLst>
            </a:custGeom>
            <a:ln w="14401">
              <a:solidFill>
                <a:srgbClr val="D8D8DB"/>
              </a:solidFill>
            </a:ln>
          </p:spPr>
          <p:txBody>
            <a:bodyPr wrap="square" lIns="0" tIns="0" rIns="0" bIns="0" rtlCol="0"/>
            <a:lstStyle/>
            <a:p>
              <a:endParaRPr/>
            </a:p>
          </p:txBody>
        </p:sp>
        <p:sp>
          <p:nvSpPr>
            <p:cNvPr id="20" name="object 20"/>
            <p:cNvSpPr/>
            <p:nvPr/>
          </p:nvSpPr>
          <p:spPr>
            <a:xfrm>
              <a:off x="9610515" y="5313598"/>
              <a:ext cx="135890" cy="361315"/>
            </a:xfrm>
            <a:custGeom>
              <a:avLst/>
              <a:gdLst/>
              <a:ahLst/>
              <a:cxnLst/>
              <a:rect l="l" t="t" r="r" b="b"/>
              <a:pathLst>
                <a:path w="135890" h="361314">
                  <a:moveTo>
                    <a:pt x="135432" y="0"/>
                  </a:moveTo>
                  <a:lnTo>
                    <a:pt x="0" y="360997"/>
                  </a:lnTo>
                </a:path>
              </a:pathLst>
            </a:custGeom>
            <a:ln w="14401">
              <a:solidFill>
                <a:srgbClr val="D8D8DB"/>
              </a:solidFill>
            </a:ln>
          </p:spPr>
          <p:txBody>
            <a:bodyPr wrap="square" lIns="0" tIns="0" rIns="0" bIns="0" rtlCol="0"/>
            <a:lstStyle/>
            <a:p>
              <a:endParaRPr/>
            </a:p>
          </p:txBody>
        </p:sp>
        <p:sp>
          <p:nvSpPr>
            <p:cNvPr id="21" name="object 21"/>
            <p:cNvSpPr/>
            <p:nvPr/>
          </p:nvSpPr>
          <p:spPr>
            <a:xfrm>
              <a:off x="9107812" y="4566507"/>
              <a:ext cx="366395" cy="120014"/>
            </a:xfrm>
            <a:custGeom>
              <a:avLst/>
              <a:gdLst/>
              <a:ahLst/>
              <a:cxnLst/>
              <a:rect l="l" t="t" r="r" b="b"/>
              <a:pathLst>
                <a:path w="366395" h="120014">
                  <a:moveTo>
                    <a:pt x="366052" y="119722"/>
                  </a:moveTo>
                  <a:lnTo>
                    <a:pt x="0" y="0"/>
                  </a:lnTo>
                </a:path>
              </a:pathLst>
            </a:custGeom>
            <a:ln w="14401">
              <a:solidFill>
                <a:srgbClr val="D8D8DB"/>
              </a:solidFill>
            </a:ln>
          </p:spPr>
          <p:txBody>
            <a:bodyPr wrap="square" lIns="0" tIns="0" rIns="0" bIns="0" rtlCol="0"/>
            <a:lstStyle/>
            <a:p>
              <a:endParaRPr/>
            </a:p>
          </p:txBody>
        </p:sp>
        <p:sp>
          <p:nvSpPr>
            <p:cNvPr id="22" name="object 22"/>
            <p:cNvSpPr/>
            <p:nvPr/>
          </p:nvSpPr>
          <p:spPr>
            <a:xfrm>
              <a:off x="9279615" y="4695884"/>
              <a:ext cx="183515" cy="60325"/>
            </a:xfrm>
            <a:custGeom>
              <a:avLst/>
              <a:gdLst/>
              <a:ahLst/>
              <a:cxnLst/>
              <a:rect l="l" t="t" r="r" b="b"/>
              <a:pathLst>
                <a:path w="183515" h="60325">
                  <a:moveTo>
                    <a:pt x="183133" y="59740"/>
                  </a:moveTo>
                  <a:lnTo>
                    <a:pt x="0" y="0"/>
                  </a:lnTo>
                </a:path>
              </a:pathLst>
            </a:custGeom>
            <a:ln w="14401">
              <a:solidFill>
                <a:srgbClr val="D8D8DB"/>
              </a:solidFill>
            </a:ln>
          </p:spPr>
          <p:txBody>
            <a:bodyPr wrap="square" lIns="0" tIns="0" rIns="0" bIns="0" rtlCol="0"/>
            <a:lstStyle/>
            <a:p>
              <a:endParaRPr/>
            </a:p>
          </p:txBody>
        </p:sp>
        <p:sp>
          <p:nvSpPr>
            <p:cNvPr id="23" name="object 23"/>
            <p:cNvSpPr/>
            <p:nvPr/>
          </p:nvSpPr>
          <p:spPr>
            <a:xfrm>
              <a:off x="9341806" y="4515783"/>
              <a:ext cx="183515" cy="60325"/>
            </a:xfrm>
            <a:custGeom>
              <a:avLst/>
              <a:gdLst/>
              <a:ahLst/>
              <a:cxnLst/>
              <a:rect l="l" t="t" r="r" b="b"/>
              <a:pathLst>
                <a:path w="183515" h="60325">
                  <a:moveTo>
                    <a:pt x="183133" y="59753"/>
                  </a:moveTo>
                  <a:lnTo>
                    <a:pt x="0" y="0"/>
                  </a:lnTo>
                </a:path>
              </a:pathLst>
            </a:custGeom>
            <a:ln w="14401">
              <a:solidFill>
                <a:srgbClr val="D8D8DB"/>
              </a:solidFill>
            </a:ln>
          </p:spPr>
          <p:txBody>
            <a:bodyPr wrap="square" lIns="0" tIns="0" rIns="0" bIns="0" rtlCol="0"/>
            <a:lstStyle/>
            <a:p>
              <a:endParaRPr/>
            </a:p>
          </p:txBody>
        </p:sp>
        <p:sp>
          <p:nvSpPr>
            <p:cNvPr id="24" name="object 24"/>
            <p:cNvSpPr/>
            <p:nvPr/>
          </p:nvSpPr>
          <p:spPr>
            <a:xfrm>
              <a:off x="9135541" y="4510887"/>
              <a:ext cx="366395" cy="120014"/>
            </a:xfrm>
            <a:custGeom>
              <a:avLst/>
              <a:gdLst/>
              <a:ahLst/>
              <a:cxnLst/>
              <a:rect l="l" t="t" r="r" b="b"/>
              <a:pathLst>
                <a:path w="366395" h="120014">
                  <a:moveTo>
                    <a:pt x="366052" y="119722"/>
                  </a:moveTo>
                  <a:lnTo>
                    <a:pt x="0" y="0"/>
                  </a:lnTo>
                </a:path>
              </a:pathLst>
            </a:custGeom>
            <a:ln w="14401">
              <a:solidFill>
                <a:srgbClr val="D8D8DB"/>
              </a:solidFill>
            </a:ln>
          </p:spPr>
          <p:txBody>
            <a:bodyPr wrap="square" lIns="0" tIns="0" rIns="0" bIns="0" rtlCol="0"/>
            <a:lstStyle/>
            <a:p>
              <a:endParaRPr/>
            </a:p>
          </p:txBody>
        </p:sp>
        <p:sp>
          <p:nvSpPr>
            <p:cNvPr id="25" name="object 25"/>
            <p:cNvSpPr/>
            <p:nvPr/>
          </p:nvSpPr>
          <p:spPr>
            <a:xfrm>
              <a:off x="9442742" y="4297387"/>
              <a:ext cx="1084580" cy="1084580"/>
            </a:xfrm>
            <a:custGeom>
              <a:avLst/>
              <a:gdLst/>
              <a:ahLst/>
              <a:cxnLst/>
              <a:rect l="l" t="t" r="r" b="b"/>
              <a:pathLst>
                <a:path w="1084579" h="1084579">
                  <a:moveTo>
                    <a:pt x="727798" y="834186"/>
                  </a:moveTo>
                  <a:lnTo>
                    <a:pt x="727265" y="830046"/>
                  </a:lnTo>
                  <a:lnTo>
                    <a:pt x="725500" y="826579"/>
                  </a:lnTo>
                  <a:lnTo>
                    <a:pt x="710095" y="773836"/>
                  </a:lnTo>
                  <a:lnTo>
                    <a:pt x="675868" y="656666"/>
                  </a:lnTo>
                  <a:lnTo>
                    <a:pt x="675868" y="773836"/>
                  </a:lnTo>
                  <a:lnTo>
                    <a:pt x="497395" y="586968"/>
                  </a:lnTo>
                  <a:lnTo>
                    <a:pt x="506298" y="581799"/>
                  </a:lnTo>
                  <a:lnTo>
                    <a:pt x="511987" y="586981"/>
                  </a:lnTo>
                  <a:lnTo>
                    <a:pt x="520522" y="591680"/>
                  </a:lnTo>
                  <a:lnTo>
                    <a:pt x="528269" y="593750"/>
                  </a:lnTo>
                  <a:lnTo>
                    <a:pt x="549427" y="595058"/>
                  </a:lnTo>
                  <a:lnTo>
                    <a:pt x="568769" y="588403"/>
                  </a:lnTo>
                  <a:lnTo>
                    <a:pt x="576364" y="581799"/>
                  </a:lnTo>
                  <a:lnTo>
                    <a:pt x="584225" y="574979"/>
                  </a:lnTo>
                  <a:lnTo>
                    <a:pt x="590397" y="562533"/>
                  </a:lnTo>
                  <a:lnTo>
                    <a:pt x="593648" y="556006"/>
                  </a:lnTo>
                  <a:lnTo>
                    <a:pt x="595757" y="548144"/>
                  </a:lnTo>
                  <a:lnTo>
                    <a:pt x="595934" y="538429"/>
                  </a:lnTo>
                  <a:lnTo>
                    <a:pt x="594321" y="530999"/>
                  </a:lnTo>
                  <a:lnTo>
                    <a:pt x="603415" y="525741"/>
                  </a:lnTo>
                  <a:lnTo>
                    <a:pt x="675868" y="773836"/>
                  </a:lnTo>
                  <a:lnTo>
                    <a:pt x="675868" y="656666"/>
                  </a:lnTo>
                  <a:lnTo>
                    <a:pt x="637628" y="525741"/>
                  </a:lnTo>
                  <a:lnTo>
                    <a:pt x="636498" y="521843"/>
                  </a:lnTo>
                  <a:lnTo>
                    <a:pt x="630885" y="502653"/>
                  </a:lnTo>
                  <a:lnTo>
                    <a:pt x="629018" y="496239"/>
                  </a:lnTo>
                  <a:lnTo>
                    <a:pt x="628840" y="496112"/>
                  </a:lnTo>
                  <a:lnTo>
                    <a:pt x="628789" y="495909"/>
                  </a:lnTo>
                  <a:lnTo>
                    <a:pt x="628294" y="494411"/>
                  </a:lnTo>
                  <a:lnTo>
                    <a:pt x="627405" y="493090"/>
                  </a:lnTo>
                  <a:lnTo>
                    <a:pt x="626021" y="491134"/>
                  </a:lnTo>
                  <a:lnTo>
                    <a:pt x="625779" y="490410"/>
                  </a:lnTo>
                  <a:lnTo>
                    <a:pt x="625221" y="489839"/>
                  </a:lnTo>
                  <a:lnTo>
                    <a:pt x="586968" y="449745"/>
                  </a:lnTo>
                  <a:lnTo>
                    <a:pt x="586968" y="497306"/>
                  </a:lnTo>
                  <a:lnTo>
                    <a:pt x="577710" y="502653"/>
                  </a:lnTo>
                  <a:lnTo>
                    <a:pt x="571563" y="497090"/>
                  </a:lnTo>
                  <a:lnTo>
                    <a:pt x="564248" y="492848"/>
                  </a:lnTo>
                  <a:lnTo>
                    <a:pt x="562444" y="492366"/>
                  </a:lnTo>
                  <a:lnTo>
                    <a:pt x="562444" y="539597"/>
                  </a:lnTo>
                  <a:lnTo>
                    <a:pt x="561924" y="547497"/>
                  </a:lnTo>
                  <a:lnTo>
                    <a:pt x="558292" y="554799"/>
                  </a:lnTo>
                  <a:lnTo>
                    <a:pt x="552348" y="559968"/>
                  </a:lnTo>
                  <a:lnTo>
                    <a:pt x="544906" y="562533"/>
                  </a:lnTo>
                  <a:lnTo>
                    <a:pt x="536765" y="562025"/>
                  </a:lnTo>
                  <a:lnTo>
                    <a:pt x="529755" y="558533"/>
                  </a:lnTo>
                  <a:lnTo>
                    <a:pt x="529488" y="558406"/>
                  </a:lnTo>
                  <a:lnTo>
                    <a:pt x="524319" y="552450"/>
                  </a:lnTo>
                  <a:lnTo>
                    <a:pt x="521754" y="544995"/>
                  </a:lnTo>
                  <a:lnTo>
                    <a:pt x="522249" y="536867"/>
                  </a:lnTo>
                  <a:lnTo>
                    <a:pt x="525881" y="529577"/>
                  </a:lnTo>
                  <a:lnTo>
                    <a:pt x="531825" y="524408"/>
                  </a:lnTo>
                  <a:lnTo>
                    <a:pt x="539267" y="521843"/>
                  </a:lnTo>
                  <a:lnTo>
                    <a:pt x="547395" y="522351"/>
                  </a:lnTo>
                  <a:lnTo>
                    <a:pt x="554888" y="526110"/>
                  </a:lnTo>
                  <a:lnTo>
                    <a:pt x="559993" y="532168"/>
                  </a:lnTo>
                  <a:lnTo>
                    <a:pt x="562444" y="539597"/>
                  </a:lnTo>
                  <a:lnTo>
                    <a:pt x="562444" y="492366"/>
                  </a:lnTo>
                  <a:lnTo>
                    <a:pt x="555904" y="490613"/>
                  </a:lnTo>
                  <a:lnTo>
                    <a:pt x="534758" y="489305"/>
                  </a:lnTo>
                  <a:lnTo>
                    <a:pt x="515404" y="495973"/>
                  </a:lnTo>
                  <a:lnTo>
                    <a:pt x="499948" y="509409"/>
                  </a:lnTo>
                  <a:lnTo>
                    <a:pt x="490512" y="528370"/>
                  </a:lnTo>
                  <a:lnTo>
                    <a:pt x="488302" y="536638"/>
                  </a:lnTo>
                  <a:lnTo>
                    <a:pt x="488365" y="545084"/>
                  </a:lnTo>
                  <a:lnTo>
                    <a:pt x="490105" y="553224"/>
                  </a:lnTo>
                  <a:lnTo>
                    <a:pt x="480910" y="558533"/>
                  </a:lnTo>
                  <a:lnTo>
                    <a:pt x="408406" y="310489"/>
                  </a:lnTo>
                  <a:lnTo>
                    <a:pt x="586968" y="497306"/>
                  </a:lnTo>
                  <a:lnTo>
                    <a:pt x="586968" y="449745"/>
                  </a:lnTo>
                  <a:lnTo>
                    <a:pt x="453872" y="310489"/>
                  </a:lnTo>
                  <a:lnTo>
                    <a:pt x="380377" y="233629"/>
                  </a:lnTo>
                  <a:lnTo>
                    <a:pt x="372071" y="232397"/>
                  </a:lnTo>
                  <a:lnTo>
                    <a:pt x="358965" y="239979"/>
                  </a:lnTo>
                  <a:lnTo>
                    <a:pt x="355854" y="247764"/>
                  </a:lnTo>
                  <a:lnTo>
                    <a:pt x="456018" y="590435"/>
                  </a:lnTo>
                  <a:lnTo>
                    <a:pt x="457403" y="592632"/>
                  </a:lnTo>
                  <a:lnTo>
                    <a:pt x="459168" y="594487"/>
                  </a:lnTo>
                  <a:lnTo>
                    <a:pt x="459486" y="594829"/>
                  </a:lnTo>
                  <a:lnTo>
                    <a:pt x="459663" y="595071"/>
                  </a:lnTo>
                  <a:lnTo>
                    <a:pt x="459879" y="595261"/>
                  </a:lnTo>
                  <a:lnTo>
                    <a:pt x="700798" y="847509"/>
                  </a:lnTo>
                  <a:lnTo>
                    <a:pt x="703440" y="849033"/>
                  </a:lnTo>
                  <a:lnTo>
                    <a:pt x="706450" y="849833"/>
                  </a:lnTo>
                  <a:lnTo>
                    <a:pt x="712698" y="850341"/>
                  </a:lnTo>
                  <a:lnTo>
                    <a:pt x="718718" y="848309"/>
                  </a:lnTo>
                  <a:lnTo>
                    <a:pt x="723684" y="844143"/>
                  </a:lnTo>
                  <a:lnTo>
                    <a:pt x="726706" y="838263"/>
                  </a:lnTo>
                  <a:lnTo>
                    <a:pt x="727798" y="834186"/>
                  </a:lnTo>
                  <a:close/>
                </a:path>
                <a:path w="1084579" h="1084579">
                  <a:moveTo>
                    <a:pt x="1001839" y="523875"/>
                  </a:moveTo>
                  <a:lnTo>
                    <a:pt x="997813" y="479069"/>
                  </a:lnTo>
                  <a:lnTo>
                    <a:pt x="989482" y="435216"/>
                  </a:lnTo>
                  <a:lnTo>
                    <a:pt x="977011" y="392620"/>
                  </a:lnTo>
                  <a:lnTo>
                    <a:pt x="968895" y="372338"/>
                  </a:lnTo>
                  <a:lnTo>
                    <a:pt x="968895" y="561759"/>
                  </a:lnTo>
                  <a:lnTo>
                    <a:pt x="964349" y="607161"/>
                  </a:lnTo>
                  <a:lnTo>
                    <a:pt x="954747" y="652703"/>
                  </a:lnTo>
                  <a:lnTo>
                    <a:pt x="940295" y="696950"/>
                  </a:lnTo>
                  <a:lnTo>
                    <a:pt x="921524" y="738555"/>
                  </a:lnTo>
                  <a:lnTo>
                    <a:pt x="898766" y="777328"/>
                  </a:lnTo>
                  <a:lnTo>
                    <a:pt x="872350" y="813104"/>
                  </a:lnTo>
                  <a:lnTo>
                    <a:pt x="842581" y="845667"/>
                  </a:lnTo>
                  <a:lnTo>
                    <a:pt x="809790" y="874864"/>
                  </a:lnTo>
                  <a:lnTo>
                    <a:pt x="774293" y="900480"/>
                  </a:lnTo>
                  <a:lnTo>
                    <a:pt x="736422" y="922350"/>
                  </a:lnTo>
                  <a:lnTo>
                    <a:pt x="696480" y="940282"/>
                  </a:lnTo>
                  <a:lnTo>
                    <a:pt x="654812" y="954087"/>
                  </a:lnTo>
                  <a:lnTo>
                    <a:pt x="611720" y="963574"/>
                  </a:lnTo>
                  <a:lnTo>
                    <a:pt x="567537" y="968578"/>
                  </a:lnTo>
                  <a:lnTo>
                    <a:pt x="522579" y="968895"/>
                  </a:lnTo>
                  <a:lnTo>
                    <a:pt x="477177" y="964336"/>
                  </a:lnTo>
                  <a:lnTo>
                    <a:pt x="431634" y="954735"/>
                  </a:lnTo>
                  <a:lnTo>
                    <a:pt x="387375" y="940282"/>
                  </a:lnTo>
                  <a:lnTo>
                    <a:pt x="345782" y="921524"/>
                  </a:lnTo>
                  <a:lnTo>
                    <a:pt x="307009" y="898766"/>
                  </a:lnTo>
                  <a:lnTo>
                    <a:pt x="271233" y="872337"/>
                  </a:lnTo>
                  <a:lnTo>
                    <a:pt x="238671" y="842581"/>
                  </a:lnTo>
                  <a:lnTo>
                    <a:pt x="209473" y="809790"/>
                  </a:lnTo>
                  <a:lnTo>
                    <a:pt x="183857" y="774293"/>
                  </a:lnTo>
                  <a:lnTo>
                    <a:pt x="161988" y="736409"/>
                  </a:lnTo>
                  <a:lnTo>
                    <a:pt x="144056" y="696480"/>
                  </a:lnTo>
                  <a:lnTo>
                    <a:pt x="130263" y="654799"/>
                  </a:lnTo>
                  <a:lnTo>
                    <a:pt x="120764" y="611708"/>
                  </a:lnTo>
                  <a:lnTo>
                    <a:pt x="115773" y="567524"/>
                  </a:lnTo>
                  <a:lnTo>
                    <a:pt x="115455" y="522566"/>
                  </a:lnTo>
                  <a:lnTo>
                    <a:pt x="120002" y="477151"/>
                  </a:lnTo>
                  <a:lnTo>
                    <a:pt x="129616" y="431609"/>
                  </a:lnTo>
                  <a:lnTo>
                    <a:pt x="144068" y="387375"/>
                  </a:lnTo>
                  <a:lnTo>
                    <a:pt x="162826" y="345770"/>
                  </a:lnTo>
                  <a:lnTo>
                    <a:pt x="185585" y="306997"/>
                  </a:lnTo>
                  <a:lnTo>
                    <a:pt x="212001" y="271221"/>
                  </a:lnTo>
                  <a:lnTo>
                    <a:pt x="241769" y="238658"/>
                  </a:lnTo>
                  <a:lnTo>
                    <a:pt x="274561" y="209461"/>
                  </a:lnTo>
                  <a:lnTo>
                    <a:pt x="310045" y="183845"/>
                  </a:lnTo>
                  <a:lnTo>
                    <a:pt x="347929" y="161975"/>
                  </a:lnTo>
                  <a:lnTo>
                    <a:pt x="387870" y="144043"/>
                  </a:lnTo>
                  <a:lnTo>
                    <a:pt x="429539" y="130251"/>
                  </a:lnTo>
                  <a:lnTo>
                    <a:pt x="472630" y="120751"/>
                  </a:lnTo>
                  <a:lnTo>
                    <a:pt x="516813" y="115760"/>
                  </a:lnTo>
                  <a:lnTo>
                    <a:pt x="564172" y="115684"/>
                  </a:lnTo>
                  <a:lnTo>
                    <a:pt x="607187" y="119989"/>
                  </a:lnTo>
                  <a:lnTo>
                    <a:pt x="652729" y="129590"/>
                  </a:lnTo>
                  <a:lnTo>
                    <a:pt x="696976" y="144056"/>
                  </a:lnTo>
                  <a:lnTo>
                    <a:pt x="738568" y="162814"/>
                  </a:lnTo>
                  <a:lnTo>
                    <a:pt x="777354" y="185572"/>
                  </a:lnTo>
                  <a:lnTo>
                    <a:pt x="813117" y="211988"/>
                  </a:lnTo>
                  <a:lnTo>
                    <a:pt x="845693" y="241757"/>
                  </a:lnTo>
                  <a:lnTo>
                    <a:pt x="874877" y="274548"/>
                  </a:lnTo>
                  <a:lnTo>
                    <a:pt x="900493" y="310045"/>
                  </a:lnTo>
                  <a:lnTo>
                    <a:pt x="922362" y="347916"/>
                  </a:lnTo>
                  <a:lnTo>
                    <a:pt x="940295" y="387858"/>
                  </a:lnTo>
                  <a:lnTo>
                    <a:pt x="954100" y="429526"/>
                  </a:lnTo>
                  <a:lnTo>
                    <a:pt x="963587" y="472617"/>
                  </a:lnTo>
                  <a:lnTo>
                    <a:pt x="968590" y="516801"/>
                  </a:lnTo>
                  <a:lnTo>
                    <a:pt x="968895" y="561759"/>
                  </a:lnTo>
                  <a:lnTo>
                    <a:pt x="968895" y="372338"/>
                  </a:lnTo>
                  <a:lnTo>
                    <a:pt x="940346" y="312280"/>
                  </a:lnTo>
                  <a:lnTo>
                    <a:pt x="916470" y="275132"/>
                  </a:lnTo>
                  <a:lnTo>
                    <a:pt x="889114" y="240360"/>
                  </a:lnTo>
                  <a:lnTo>
                    <a:pt x="858443" y="208267"/>
                  </a:lnTo>
                  <a:lnTo>
                    <a:pt x="824636" y="179120"/>
                  </a:lnTo>
                  <a:lnTo>
                    <a:pt x="787844" y="153225"/>
                  </a:lnTo>
                  <a:lnTo>
                    <a:pt x="748233" y="130860"/>
                  </a:lnTo>
                  <a:lnTo>
                    <a:pt x="713105" y="115443"/>
                  </a:lnTo>
                  <a:lnTo>
                    <a:pt x="705967" y="112306"/>
                  </a:lnTo>
                  <a:lnTo>
                    <a:pt x="661225" y="97853"/>
                  </a:lnTo>
                  <a:lnTo>
                    <a:pt x="615251" y="87998"/>
                  </a:lnTo>
                  <a:lnTo>
                    <a:pt x="569366" y="82931"/>
                  </a:lnTo>
                  <a:lnTo>
                    <a:pt x="523887" y="82499"/>
                  </a:lnTo>
                  <a:lnTo>
                    <a:pt x="479082" y="86525"/>
                  </a:lnTo>
                  <a:lnTo>
                    <a:pt x="435229" y="94856"/>
                  </a:lnTo>
                  <a:lnTo>
                    <a:pt x="392620" y="107327"/>
                  </a:lnTo>
                  <a:lnTo>
                    <a:pt x="351548" y="123761"/>
                  </a:lnTo>
                  <a:lnTo>
                    <a:pt x="312204" y="144056"/>
                  </a:lnTo>
                  <a:lnTo>
                    <a:pt x="275132" y="167868"/>
                  </a:lnTo>
                  <a:lnTo>
                    <a:pt x="240372" y="195224"/>
                  </a:lnTo>
                  <a:lnTo>
                    <a:pt x="208280" y="225894"/>
                  </a:lnTo>
                  <a:lnTo>
                    <a:pt x="179133" y="259702"/>
                  </a:lnTo>
                  <a:lnTo>
                    <a:pt x="153238" y="296494"/>
                  </a:lnTo>
                  <a:lnTo>
                    <a:pt x="130873" y="336105"/>
                  </a:lnTo>
                  <a:lnTo>
                    <a:pt x="112331" y="378371"/>
                  </a:lnTo>
                  <a:lnTo>
                    <a:pt x="97878" y="423113"/>
                  </a:lnTo>
                  <a:lnTo>
                    <a:pt x="88023" y="469087"/>
                  </a:lnTo>
                  <a:lnTo>
                    <a:pt x="82956" y="514972"/>
                  </a:lnTo>
                  <a:lnTo>
                    <a:pt x="82524" y="560451"/>
                  </a:lnTo>
                  <a:lnTo>
                    <a:pt x="86550" y="605256"/>
                  </a:lnTo>
                  <a:lnTo>
                    <a:pt x="94881" y="649109"/>
                  </a:lnTo>
                  <a:lnTo>
                    <a:pt x="107340" y="691718"/>
                  </a:lnTo>
                  <a:lnTo>
                    <a:pt x="123774" y="732790"/>
                  </a:lnTo>
                  <a:lnTo>
                    <a:pt x="144018" y="772045"/>
                  </a:lnTo>
                  <a:lnTo>
                    <a:pt x="167894" y="809205"/>
                  </a:lnTo>
                  <a:lnTo>
                    <a:pt x="195249" y="843965"/>
                  </a:lnTo>
                  <a:lnTo>
                    <a:pt x="225907" y="876071"/>
                  </a:lnTo>
                  <a:lnTo>
                    <a:pt x="259715" y="905205"/>
                  </a:lnTo>
                  <a:lnTo>
                    <a:pt x="296506" y="931100"/>
                  </a:lnTo>
                  <a:lnTo>
                    <a:pt x="336118" y="953465"/>
                  </a:lnTo>
                  <a:lnTo>
                    <a:pt x="378383" y="972019"/>
                  </a:lnTo>
                  <a:lnTo>
                    <a:pt x="423125" y="986472"/>
                  </a:lnTo>
                  <a:lnTo>
                    <a:pt x="469099" y="996327"/>
                  </a:lnTo>
                  <a:lnTo>
                    <a:pt x="514972" y="1001395"/>
                  </a:lnTo>
                  <a:lnTo>
                    <a:pt x="560463" y="1001826"/>
                  </a:lnTo>
                  <a:lnTo>
                    <a:pt x="605269" y="997800"/>
                  </a:lnTo>
                  <a:lnTo>
                    <a:pt x="649122" y="989469"/>
                  </a:lnTo>
                  <a:lnTo>
                    <a:pt x="691730" y="976998"/>
                  </a:lnTo>
                  <a:lnTo>
                    <a:pt x="732802" y="960564"/>
                  </a:lnTo>
                  <a:lnTo>
                    <a:pt x="772134" y="940282"/>
                  </a:lnTo>
                  <a:lnTo>
                    <a:pt x="809218" y="916457"/>
                  </a:lnTo>
                  <a:lnTo>
                    <a:pt x="843978" y="889101"/>
                  </a:lnTo>
                  <a:lnTo>
                    <a:pt x="876084" y="858431"/>
                  </a:lnTo>
                  <a:lnTo>
                    <a:pt x="905217" y="824623"/>
                  </a:lnTo>
                  <a:lnTo>
                    <a:pt x="931113" y="787831"/>
                  </a:lnTo>
                  <a:lnTo>
                    <a:pt x="953477" y="748220"/>
                  </a:lnTo>
                  <a:lnTo>
                    <a:pt x="972032" y="705967"/>
                  </a:lnTo>
                  <a:lnTo>
                    <a:pt x="986485" y="661212"/>
                  </a:lnTo>
                  <a:lnTo>
                    <a:pt x="996340" y="615238"/>
                  </a:lnTo>
                  <a:lnTo>
                    <a:pt x="1001407" y="569366"/>
                  </a:lnTo>
                  <a:lnTo>
                    <a:pt x="1001839" y="523875"/>
                  </a:lnTo>
                  <a:close/>
                </a:path>
                <a:path w="1084579" h="1084579">
                  <a:moveTo>
                    <a:pt x="1084351" y="545922"/>
                  </a:moveTo>
                  <a:lnTo>
                    <a:pt x="1082776" y="501040"/>
                  </a:lnTo>
                  <a:lnTo>
                    <a:pt x="1077518" y="456819"/>
                  </a:lnTo>
                  <a:lnTo>
                    <a:pt x="1068705" y="413435"/>
                  </a:lnTo>
                  <a:lnTo>
                    <a:pt x="1056436" y="371106"/>
                  </a:lnTo>
                  <a:lnTo>
                    <a:pt x="1051369" y="357771"/>
                  </a:lnTo>
                  <a:lnTo>
                    <a:pt x="1051369" y="530771"/>
                  </a:lnTo>
                  <a:lnTo>
                    <a:pt x="1050226" y="578243"/>
                  </a:lnTo>
                  <a:lnTo>
                    <a:pt x="1044511" y="626059"/>
                  </a:lnTo>
                  <a:lnTo>
                    <a:pt x="1034097" y="673976"/>
                  </a:lnTo>
                  <a:lnTo>
                    <a:pt x="1019162" y="720674"/>
                  </a:lnTo>
                  <a:lnTo>
                    <a:pt x="1000188" y="764946"/>
                  </a:lnTo>
                  <a:lnTo>
                    <a:pt x="977455" y="806640"/>
                  </a:lnTo>
                  <a:lnTo>
                    <a:pt x="951204" y="845604"/>
                  </a:lnTo>
                  <a:lnTo>
                    <a:pt x="921702" y="881672"/>
                  </a:lnTo>
                  <a:lnTo>
                    <a:pt x="889215" y="914704"/>
                  </a:lnTo>
                  <a:lnTo>
                    <a:pt x="854024" y="944549"/>
                  </a:lnTo>
                  <a:lnTo>
                    <a:pt x="816368" y="971042"/>
                  </a:lnTo>
                  <a:lnTo>
                    <a:pt x="776516" y="994054"/>
                  </a:lnTo>
                  <a:lnTo>
                    <a:pt x="734733" y="1013409"/>
                  </a:lnTo>
                  <a:lnTo>
                    <a:pt x="691286" y="1028979"/>
                  </a:lnTo>
                  <a:lnTo>
                    <a:pt x="646442" y="1040587"/>
                  </a:lnTo>
                  <a:lnTo>
                    <a:pt x="600456" y="1048092"/>
                  </a:lnTo>
                  <a:lnTo>
                    <a:pt x="553593" y="1051356"/>
                  </a:lnTo>
                  <a:lnTo>
                    <a:pt x="506107" y="1050201"/>
                  </a:lnTo>
                  <a:lnTo>
                    <a:pt x="458279" y="1044486"/>
                  </a:lnTo>
                  <a:lnTo>
                    <a:pt x="410375" y="1034072"/>
                  </a:lnTo>
                  <a:lnTo>
                    <a:pt x="363664" y="1019136"/>
                  </a:lnTo>
                  <a:lnTo>
                    <a:pt x="319392" y="1000175"/>
                  </a:lnTo>
                  <a:lnTo>
                    <a:pt x="277710" y="977430"/>
                  </a:lnTo>
                  <a:lnTo>
                    <a:pt x="238747" y="951179"/>
                  </a:lnTo>
                  <a:lnTo>
                    <a:pt x="202679" y="921677"/>
                  </a:lnTo>
                  <a:lnTo>
                    <a:pt x="169646" y="889203"/>
                  </a:lnTo>
                  <a:lnTo>
                    <a:pt x="139801" y="853998"/>
                  </a:lnTo>
                  <a:lnTo>
                    <a:pt x="113296" y="816343"/>
                  </a:lnTo>
                  <a:lnTo>
                    <a:pt x="90284" y="776490"/>
                  </a:lnTo>
                  <a:lnTo>
                    <a:pt x="70929" y="734720"/>
                  </a:lnTo>
                  <a:lnTo>
                    <a:pt x="55359" y="691273"/>
                  </a:lnTo>
                  <a:lnTo>
                    <a:pt x="43751" y="646430"/>
                  </a:lnTo>
                  <a:lnTo>
                    <a:pt x="36245" y="600443"/>
                  </a:lnTo>
                  <a:lnTo>
                    <a:pt x="32981" y="553580"/>
                  </a:lnTo>
                  <a:lnTo>
                    <a:pt x="34137" y="506095"/>
                  </a:lnTo>
                  <a:lnTo>
                    <a:pt x="39839" y="458266"/>
                  </a:lnTo>
                  <a:lnTo>
                    <a:pt x="50266" y="410362"/>
                  </a:lnTo>
                  <a:lnTo>
                    <a:pt x="65201" y="363664"/>
                  </a:lnTo>
                  <a:lnTo>
                    <a:pt x="84162" y="319392"/>
                  </a:lnTo>
                  <a:lnTo>
                    <a:pt x="106908" y="277698"/>
                  </a:lnTo>
                  <a:lnTo>
                    <a:pt x="133159" y="238734"/>
                  </a:lnTo>
                  <a:lnTo>
                    <a:pt x="162661" y="202666"/>
                  </a:lnTo>
                  <a:lnTo>
                    <a:pt x="195135" y="169633"/>
                  </a:lnTo>
                  <a:lnTo>
                    <a:pt x="230339" y="139788"/>
                  </a:lnTo>
                  <a:lnTo>
                    <a:pt x="267995" y="113284"/>
                  </a:lnTo>
                  <a:lnTo>
                    <a:pt x="307848" y="90284"/>
                  </a:lnTo>
                  <a:lnTo>
                    <a:pt x="349631" y="70916"/>
                  </a:lnTo>
                  <a:lnTo>
                    <a:pt x="393077" y="55359"/>
                  </a:lnTo>
                  <a:lnTo>
                    <a:pt x="437921" y="43738"/>
                  </a:lnTo>
                  <a:lnTo>
                    <a:pt x="483908" y="36233"/>
                  </a:lnTo>
                  <a:lnTo>
                    <a:pt x="530771" y="32969"/>
                  </a:lnTo>
                  <a:lnTo>
                    <a:pt x="578243" y="34124"/>
                  </a:lnTo>
                  <a:lnTo>
                    <a:pt x="626071" y="39827"/>
                  </a:lnTo>
                  <a:lnTo>
                    <a:pt x="673989" y="50253"/>
                  </a:lnTo>
                  <a:lnTo>
                    <a:pt x="720686" y="65189"/>
                  </a:lnTo>
                  <a:lnTo>
                    <a:pt x="764959" y="84150"/>
                  </a:lnTo>
                  <a:lnTo>
                    <a:pt x="806653" y="106895"/>
                  </a:lnTo>
                  <a:lnTo>
                    <a:pt x="845604" y="133146"/>
                  </a:lnTo>
                  <a:lnTo>
                    <a:pt x="881684" y="162648"/>
                  </a:lnTo>
                  <a:lnTo>
                    <a:pt x="914717" y="195135"/>
                  </a:lnTo>
                  <a:lnTo>
                    <a:pt x="944562" y="230327"/>
                  </a:lnTo>
                  <a:lnTo>
                    <a:pt x="971054" y="267995"/>
                  </a:lnTo>
                  <a:lnTo>
                    <a:pt x="994067" y="307835"/>
                  </a:lnTo>
                  <a:lnTo>
                    <a:pt x="1013421" y="349618"/>
                  </a:lnTo>
                  <a:lnTo>
                    <a:pt x="1028992" y="393065"/>
                  </a:lnTo>
                  <a:lnTo>
                    <a:pt x="1040599" y="437908"/>
                  </a:lnTo>
                  <a:lnTo>
                    <a:pt x="1048118" y="483908"/>
                  </a:lnTo>
                  <a:lnTo>
                    <a:pt x="1051369" y="530771"/>
                  </a:lnTo>
                  <a:lnTo>
                    <a:pt x="1051369" y="357771"/>
                  </a:lnTo>
                  <a:lnTo>
                    <a:pt x="1022019" y="290423"/>
                  </a:lnTo>
                  <a:lnTo>
                    <a:pt x="1000112" y="252476"/>
                  </a:lnTo>
                  <a:lnTo>
                    <a:pt x="975207" y="216369"/>
                  </a:lnTo>
                  <a:lnTo>
                    <a:pt x="947445" y="182333"/>
                  </a:lnTo>
                  <a:lnTo>
                    <a:pt x="916914" y="150545"/>
                  </a:lnTo>
                  <a:lnTo>
                    <a:pt x="883767" y="121221"/>
                  </a:lnTo>
                  <a:lnTo>
                    <a:pt x="848080" y="94551"/>
                  </a:lnTo>
                  <a:lnTo>
                    <a:pt x="810006" y="70751"/>
                  </a:lnTo>
                  <a:lnTo>
                    <a:pt x="769632" y="50012"/>
                  </a:lnTo>
                  <a:lnTo>
                    <a:pt x="728167" y="32969"/>
                  </a:lnTo>
                  <a:lnTo>
                    <a:pt x="727087" y="32524"/>
                  </a:lnTo>
                  <a:lnTo>
                    <a:pt x="682421" y="18503"/>
                  </a:lnTo>
                  <a:lnTo>
                    <a:pt x="636854" y="8356"/>
                  </a:lnTo>
                  <a:lnTo>
                    <a:pt x="591273" y="2222"/>
                  </a:lnTo>
                  <a:lnTo>
                    <a:pt x="545934" y="0"/>
                  </a:lnTo>
                  <a:lnTo>
                    <a:pt x="501053" y="1562"/>
                  </a:lnTo>
                  <a:lnTo>
                    <a:pt x="456831" y="6819"/>
                  </a:lnTo>
                  <a:lnTo>
                    <a:pt x="413448" y="15633"/>
                  </a:lnTo>
                  <a:lnTo>
                    <a:pt x="371132" y="27901"/>
                  </a:lnTo>
                  <a:lnTo>
                    <a:pt x="330060" y="43497"/>
                  </a:lnTo>
                  <a:lnTo>
                    <a:pt x="290449" y="62318"/>
                  </a:lnTo>
                  <a:lnTo>
                    <a:pt x="252488" y="84239"/>
                  </a:lnTo>
                  <a:lnTo>
                    <a:pt x="216382" y="109131"/>
                  </a:lnTo>
                  <a:lnTo>
                    <a:pt x="182346" y="136906"/>
                  </a:lnTo>
                  <a:lnTo>
                    <a:pt x="150558" y="167424"/>
                  </a:lnTo>
                  <a:lnTo>
                    <a:pt x="121234" y="200583"/>
                  </a:lnTo>
                  <a:lnTo>
                    <a:pt x="94564" y="236258"/>
                  </a:lnTo>
                  <a:lnTo>
                    <a:pt x="70764" y="274332"/>
                  </a:lnTo>
                  <a:lnTo>
                    <a:pt x="50025" y="314706"/>
                  </a:lnTo>
                  <a:lnTo>
                    <a:pt x="32537" y="357251"/>
                  </a:lnTo>
                  <a:lnTo>
                    <a:pt x="18529" y="401853"/>
                  </a:lnTo>
                  <a:lnTo>
                    <a:pt x="8369" y="447484"/>
                  </a:lnTo>
                  <a:lnTo>
                    <a:pt x="2222" y="493064"/>
                  </a:lnTo>
                  <a:lnTo>
                    <a:pt x="0" y="538403"/>
                  </a:lnTo>
                  <a:lnTo>
                    <a:pt x="1574" y="583285"/>
                  </a:lnTo>
                  <a:lnTo>
                    <a:pt x="6832" y="627507"/>
                  </a:lnTo>
                  <a:lnTo>
                    <a:pt x="15646" y="670890"/>
                  </a:lnTo>
                  <a:lnTo>
                    <a:pt x="27914" y="713219"/>
                  </a:lnTo>
                  <a:lnTo>
                    <a:pt x="43510" y="754278"/>
                  </a:lnTo>
                  <a:lnTo>
                    <a:pt x="62331" y="793902"/>
                  </a:lnTo>
                  <a:lnTo>
                    <a:pt x="84239" y="831862"/>
                  </a:lnTo>
                  <a:lnTo>
                    <a:pt x="109143" y="867956"/>
                  </a:lnTo>
                  <a:lnTo>
                    <a:pt x="136906" y="902004"/>
                  </a:lnTo>
                  <a:lnTo>
                    <a:pt x="167436" y="933780"/>
                  </a:lnTo>
                  <a:lnTo>
                    <a:pt x="200583" y="963104"/>
                  </a:lnTo>
                  <a:lnTo>
                    <a:pt x="236270" y="989774"/>
                  </a:lnTo>
                  <a:lnTo>
                    <a:pt x="274345" y="1013574"/>
                  </a:lnTo>
                  <a:lnTo>
                    <a:pt x="314718" y="1034313"/>
                  </a:lnTo>
                  <a:lnTo>
                    <a:pt x="357263" y="1051801"/>
                  </a:lnTo>
                  <a:lnTo>
                    <a:pt x="401866" y="1065809"/>
                  </a:lnTo>
                  <a:lnTo>
                    <a:pt x="447497" y="1075969"/>
                  </a:lnTo>
                  <a:lnTo>
                    <a:pt x="493077" y="1082103"/>
                  </a:lnTo>
                  <a:lnTo>
                    <a:pt x="538416" y="1084326"/>
                  </a:lnTo>
                  <a:lnTo>
                    <a:pt x="583298" y="1082763"/>
                  </a:lnTo>
                  <a:lnTo>
                    <a:pt x="627519" y="1077506"/>
                  </a:lnTo>
                  <a:lnTo>
                    <a:pt x="670902" y="1068692"/>
                  </a:lnTo>
                  <a:lnTo>
                    <a:pt x="713232" y="1056424"/>
                  </a:lnTo>
                  <a:lnTo>
                    <a:pt x="754291" y="1040828"/>
                  </a:lnTo>
                  <a:lnTo>
                    <a:pt x="793915" y="1022007"/>
                  </a:lnTo>
                  <a:lnTo>
                    <a:pt x="831875" y="1000099"/>
                  </a:lnTo>
                  <a:lnTo>
                    <a:pt x="867968" y="975194"/>
                  </a:lnTo>
                  <a:lnTo>
                    <a:pt x="902017" y="947432"/>
                  </a:lnTo>
                  <a:lnTo>
                    <a:pt x="933805" y="916901"/>
                  </a:lnTo>
                  <a:lnTo>
                    <a:pt x="963129" y="883754"/>
                  </a:lnTo>
                  <a:lnTo>
                    <a:pt x="989787" y="848067"/>
                  </a:lnTo>
                  <a:lnTo>
                    <a:pt x="1013599" y="809993"/>
                  </a:lnTo>
                  <a:lnTo>
                    <a:pt x="1034338" y="769620"/>
                  </a:lnTo>
                  <a:lnTo>
                    <a:pt x="1051814" y="727075"/>
                  </a:lnTo>
                  <a:lnTo>
                    <a:pt x="1065860" y="682358"/>
                  </a:lnTo>
                  <a:lnTo>
                    <a:pt x="1075994" y="636841"/>
                  </a:lnTo>
                  <a:lnTo>
                    <a:pt x="1082128" y="591261"/>
                  </a:lnTo>
                  <a:lnTo>
                    <a:pt x="1084351" y="545922"/>
                  </a:lnTo>
                  <a:close/>
                </a:path>
              </a:pathLst>
            </a:custGeom>
            <a:solidFill>
              <a:srgbClr val="D8D8DB"/>
            </a:solidFill>
          </p:spPr>
          <p:txBody>
            <a:bodyPr wrap="square" lIns="0" tIns="0" rIns="0" bIns="0" rtlCol="0"/>
            <a:lstStyle/>
            <a:p>
              <a:endParaRPr/>
            </a:p>
          </p:txBody>
        </p:sp>
        <p:pic>
          <p:nvPicPr>
            <p:cNvPr id="26" name="object 26"/>
            <p:cNvPicPr/>
            <p:nvPr/>
          </p:nvPicPr>
          <p:blipFill>
            <a:blip r:embed="rId3" cstate="print"/>
            <a:stretch>
              <a:fillRect/>
            </a:stretch>
          </p:blipFill>
          <p:spPr>
            <a:xfrm>
              <a:off x="10024960" y="4465046"/>
              <a:ext cx="94132" cy="98869"/>
            </a:xfrm>
            <a:prstGeom prst="rect">
              <a:avLst/>
            </a:prstGeom>
          </p:spPr>
        </p:pic>
        <p:pic>
          <p:nvPicPr>
            <p:cNvPr id="27" name="object 27"/>
            <p:cNvPicPr/>
            <p:nvPr/>
          </p:nvPicPr>
          <p:blipFill>
            <a:blip r:embed="rId4" cstate="print"/>
            <a:stretch>
              <a:fillRect/>
            </a:stretch>
          </p:blipFill>
          <p:spPr>
            <a:xfrm>
              <a:off x="9851965" y="5096341"/>
              <a:ext cx="96977" cy="110568"/>
            </a:xfrm>
            <a:prstGeom prst="rect">
              <a:avLst/>
            </a:prstGeom>
          </p:spPr>
        </p:pic>
        <p:pic>
          <p:nvPicPr>
            <p:cNvPr id="28" name="object 28"/>
            <p:cNvPicPr/>
            <p:nvPr/>
          </p:nvPicPr>
          <p:blipFill>
            <a:blip r:embed="rId5" cstate="print"/>
            <a:stretch>
              <a:fillRect/>
            </a:stretch>
          </p:blipFill>
          <p:spPr>
            <a:xfrm>
              <a:off x="9628863" y="4701626"/>
              <a:ext cx="116230" cy="103060"/>
            </a:xfrm>
            <a:prstGeom prst="rect">
              <a:avLst/>
            </a:prstGeom>
          </p:spPr>
        </p:pic>
        <p:pic>
          <p:nvPicPr>
            <p:cNvPr id="29" name="object 29"/>
            <p:cNvPicPr/>
            <p:nvPr/>
          </p:nvPicPr>
          <p:blipFill>
            <a:blip r:embed="rId6" cstate="print"/>
            <a:stretch>
              <a:fillRect/>
            </a:stretch>
          </p:blipFill>
          <p:spPr>
            <a:xfrm>
              <a:off x="10270352" y="4871849"/>
              <a:ext cx="92367" cy="113563"/>
            </a:xfrm>
            <a:prstGeom prst="rect">
              <a:avLst/>
            </a:prstGeom>
          </p:spPr>
        </p:pic>
        <p:sp>
          <p:nvSpPr>
            <p:cNvPr id="30" name="object 30"/>
            <p:cNvSpPr/>
            <p:nvPr/>
          </p:nvSpPr>
          <p:spPr>
            <a:xfrm>
              <a:off x="7402322" y="6118453"/>
              <a:ext cx="3176270" cy="293370"/>
            </a:xfrm>
            <a:custGeom>
              <a:avLst/>
              <a:gdLst/>
              <a:ahLst/>
              <a:cxnLst/>
              <a:rect l="l" t="t" r="r" b="b"/>
              <a:pathLst>
                <a:path w="3176270" h="293370">
                  <a:moveTo>
                    <a:pt x="3176143" y="0"/>
                  </a:moveTo>
                  <a:lnTo>
                    <a:pt x="0" y="0"/>
                  </a:lnTo>
                  <a:lnTo>
                    <a:pt x="0" y="293166"/>
                  </a:lnTo>
                  <a:lnTo>
                    <a:pt x="3176143" y="293166"/>
                  </a:lnTo>
                  <a:lnTo>
                    <a:pt x="3176143" y="0"/>
                  </a:lnTo>
                  <a:close/>
                </a:path>
              </a:pathLst>
            </a:custGeom>
            <a:solidFill>
              <a:srgbClr val="F47A55"/>
            </a:solidFill>
          </p:spPr>
          <p:txBody>
            <a:bodyPr wrap="square" lIns="0" tIns="0" rIns="0" bIns="0" rtlCol="0"/>
            <a:lstStyle/>
            <a:p>
              <a:endParaRPr/>
            </a:p>
          </p:txBody>
        </p:sp>
        <p:sp>
          <p:nvSpPr>
            <p:cNvPr id="31" name="object 31"/>
            <p:cNvSpPr/>
            <p:nvPr/>
          </p:nvSpPr>
          <p:spPr>
            <a:xfrm>
              <a:off x="7346289" y="5218785"/>
              <a:ext cx="3326129" cy="921385"/>
            </a:xfrm>
            <a:custGeom>
              <a:avLst/>
              <a:gdLst/>
              <a:ahLst/>
              <a:cxnLst/>
              <a:rect l="l" t="t" r="r" b="b"/>
              <a:pathLst>
                <a:path w="3326129" h="921385">
                  <a:moveTo>
                    <a:pt x="3325863" y="0"/>
                  </a:moveTo>
                  <a:lnTo>
                    <a:pt x="0" y="0"/>
                  </a:lnTo>
                  <a:lnTo>
                    <a:pt x="0" y="921080"/>
                  </a:lnTo>
                  <a:lnTo>
                    <a:pt x="3325863" y="921080"/>
                  </a:lnTo>
                  <a:lnTo>
                    <a:pt x="3325863" y="0"/>
                  </a:lnTo>
                  <a:close/>
                </a:path>
              </a:pathLst>
            </a:custGeom>
            <a:solidFill>
              <a:srgbClr val="231F20">
                <a:alpha val="75000"/>
              </a:srgbClr>
            </a:solidFill>
          </p:spPr>
          <p:txBody>
            <a:bodyPr wrap="square" lIns="0" tIns="0" rIns="0" bIns="0" rtlCol="0"/>
            <a:lstStyle/>
            <a:p>
              <a:endParaRPr/>
            </a:p>
          </p:txBody>
        </p:sp>
      </p:grpSp>
      <p:sp>
        <p:nvSpPr>
          <p:cNvPr id="32" name="object 32"/>
          <p:cNvSpPr txBox="1"/>
          <p:nvPr/>
        </p:nvSpPr>
        <p:spPr>
          <a:xfrm>
            <a:off x="7346289" y="5218785"/>
            <a:ext cx="3326129" cy="296545"/>
          </a:xfrm>
          <a:prstGeom prst="rect">
            <a:avLst/>
          </a:prstGeom>
        </p:spPr>
        <p:txBody>
          <a:bodyPr vert="horz" wrap="square" lIns="0" tIns="1270" rIns="0" bIns="0" rtlCol="0">
            <a:spAutoFit/>
          </a:bodyPr>
          <a:lstStyle/>
          <a:p>
            <a:pPr marL="55880">
              <a:lnSpc>
                <a:spcPct val="100000"/>
              </a:lnSpc>
              <a:spcBef>
                <a:spcPts val="10"/>
              </a:spcBef>
              <a:tabLst>
                <a:tab pos="422275" algn="l"/>
                <a:tab pos="764540" algn="l"/>
                <a:tab pos="1121410" algn="l"/>
                <a:tab pos="1376680" algn="l"/>
                <a:tab pos="1741805" algn="l"/>
                <a:tab pos="2085975" algn="l"/>
                <a:tab pos="2418080" algn="l"/>
                <a:tab pos="2672715" algn="l"/>
                <a:tab pos="3039745" algn="l"/>
              </a:tabLst>
            </a:pPr>
            <a:r>
              <a:rPr sz="1900" b="1" spc="100">
                <a:solidFill>
                  <a:srgbClr val="FFFFFF"/>
                </a:solidFill>
                <a:latin typeface="Arial"/>
                <a:cs typeface="Arial"/>
              </a:rPr>
              <a:t>N</a:t>
            </a:r>
            <a:r>
              <a:rPr sz="1900" b="1">
                <a:solidFill>
                  <a:srgbClr val="FFFFFF"/>
                </a:solidFill>
                <a:latin typeface="Arial"/>
                <a:cs typeface="Arial"/>
              </a:rPr>
              <a:t>	</a:t>
            </a:r>
            <a:r>
              <a:rPr sz="1900" b="1" spc="100">
                <a:solidFill>
                  <a:srgbClr val="FFFFFF"/>
                </a:solidFill>
                <a:latin typeface="Arial"/>
                <a:cs typeface="Arial"/>
              </a:rPr>
              <a:t>A</a:t>
            </a:r>
            <a:r>
              <a:rPr sz="1900" b="1">
                <a:solidFill>
                  <a:srgbClr val="FFFFFF"/>
                </a:solidFill>
                <a:latin typeface="Arial"/>
                <a:cs typeface="Arial"/>
              </a:rPr>
              <a:t>	</a:t>
            </a:r>
            <a:r>
              <a:rPr sz="1900" b="1" spc="125">
                <a:solidFill>
                  <a:srgbClr val="FFFFFF"/>
                </a:solidFill>
                <a:latin typeface="Arial"/>
                <a:cs typeface="Arial"/>
              </a:rPr>
              <a:t>V</a:t>
            </a:r>
            <a:r>
              <a:rPr sz="1900" b="1">
                <a:solidFill>
                  <a:srgbClr val="FFFFFF"/>
                </a:solidFill>
                <a:latin typeface="Arial"/>
                <a:cs typeface="Arial"/>
              </a:rPr>
              <a:t>	</a:t>
            </a:r>
            <a:r>
              <a:rPr sz="1900" b="1" spc="70">
                <a:solidFill>
                  <a:srgbClr val="FFFFFF"/>
                </a:solidFill>
                <a:latin typeface="Arial"/>
                <a:cs typeface="Arial"/>
              </a:rPr>
              <a:t>I</a:t>
            </a:r>
            <a:r>
              <a:rPr sz="1900" b="1">
                <a:solidFill>
                  <a:srgbClr val="FFFFFF"/>
                </a:solidFill>
                <a:latin typeface="Arial"/>
                <a:cs typeface="Arial"/>
              </a:rPr>
              <a:t>	</a:t>
            </a:r>
            <a:r>
              <a:rPr sz="1900" b="1" spc="-50">
                <a:solidFill>
                  <a:srgbClr val="FFFFFF"/>
                </a:solidFill>
                <a:latin typeface="Arial"/>
                <a:cs typeface="Arial"/>
              </a:rPr>
              <a:t>G</a:t>
            </a:r>
            <a:r>
              <a:rPr sz="1900" b="1">
                <a:solidFill>
                  <a:srgbClr val="FFFFFF"/>
                </a:solidFill>
                <a:latin typeface="Arial"/>
                <a:cs typeface="Arial"/>
              </a:rPr>
              <a:t>	</a:t>
            </a:r>
            <a:r>
              <a:rPr sz="1900" b="1" spc="100">
                <a:solidFill>
                  <a:srgbClr val="FFFFFF"/>
                </a:solidFill>
                <a:latin typeface="Arial"/>
                <a:cs typeface="Arial"/>
              </a:rPr>
              <a:t>A</a:t>
            </a:r>
            <a:r>
              <a:rPr sz="1900" b="1">
                <a:solidFill>
                  <a:srgbClr val="FFFFFF"/>
                </a:solidFill>
                <a:latin typeface="Arial"/>
                <a:cs typeface="Arial"/>
              </a:rPr>
              <a:t>	</a:t>
            </a:r>
            <a:r>
              <a:rPr sz="1900" b="1" spc="40">
                <a:solidFill>
                  <a:srgbClr val="FFFFFF"/>
                </a:solidFill>
                <a:latin typeface="Arial"/>
                <a:cs typeface="Arial"/>
              </a:rPr>
              <a:t>T</a:t>
            </a:r>
            <a:r>
              <a:rPr sz="1900" b="1">
                <a:solidFill>
                  <a:srgbClr val="FFFFFF"/>
                </a:solidFill>
                <a:latin typeface="Arial"/>
                <a:cs typeface="Arial"/>
              </a:rPr>
              <a:t>	</a:t>
            </a:r>
            <a:r>
              <a:rPr sz="1900" b="1" spc="70">
                <a:solidFill>
                  <a:srgbClr val="FFFFFF"/>
                </a:solidFill>
                <a:latin typeface="Arial"/>
                <a:cs typeface="Arial"/>
              </a:rPr>
              <a:t>I</a:t>
            </a:r>
            <a:r>
              <a:rPr sz="1900" b="1">
                <a:solidFill>
                  <a:srgbClr val="FFFFFF"/>
                </a:solidFill>
                <a:latin typeface="Arial"/>
                <a:cs typeface="Arial"/>
              </a:rPr>
              <a:t>	</a:t>
            </a:r>
            <a:r>
              <a:rPr sz="1900" b="1" spc="100">
                <a:solidFill>
                  <a:srgbClr val="FFFFFF"/>
                </a:solidFill>
                <a:latin typeface="Arial"/>
                <a:cs typeface="Arial"/>
              </a:rPr>
              <a:t>N</a:t>
            </a:r>
            <a:r>
              <a:rPr sz="1900" b="1">
                <a:solidFill>
                  <a:srgbClr val="FFFFFF"/>
                </a:solidFill>
                <a:latin typeface="Arial"/>
                <a:cs typeface="Arial"/>
              </a:rPr>
              <a:t>	</a:t>
            </a:r>
            <a:r>
              <a:rPr sz="1900" b="1" spc="-50">
                <a:solidFill>
                  <a:srgbClr val="FFFFFF"/>
                </a:solidFill>
                <a:latin typeface="Arial"/>
                <a:cs typeface="Arial"/>
              </a:rPr>
              <a:t>G</a:t>
            </a:r>
            <a:endParaRPr sz="1900">
              <a:latin typeface="Arial"/>
              <a:cs typeface="Arial"/>
            </a:endParaRPr>
          </a:p>
        </p:txBody>
      </p:sp>
      <p:sp>
        <p:nvSpPr>
          <p:cNvPr id="33" name="object 33"/>
          <p:cNvSpPr txBox="1"/>
          <p:nvPr/>
        </p:nvSpPr>
        <p:spPr>
          <a:xfrm>
            <a:off x="7346289" y="5515003"/>
            <a:ext cx="3326129" cy="283845"/>
          </a:xfrm>
          <a:prstGeom prst="rect">
            <a:avLst/>
          </a:prstGeom>
        </p:spPr>
        <p:txBody>
          <a:bodyPr vert="horz" wrap="square" lIns="0" tIns="0" rIns="0" bIns="0" rtlCol="0">
            <a:spAutoFit/>
          </a:bodyPr>
          <a:lstStyle/>
          <a:p>
            <a:pPr marL="55880">
              <a:lnSpc>
                <a:spcPts val="2195"/>
              </a:lnSpc>
            </a:pPr>
            <a:r>
              <a:rPr sz="1900" b="1" spc="105">
                <a:solidFill>
                  <a:srgbClr val="FFFFFF"/>
                </a:solidFill>
                <a:latin typeface="Arial"/>
                <a:cs typeface="Arial"/>
              </a:rPr>
              <a:t>FARMINGTON’S</a:t>
            </a:r>
            <a:r>
              <a:rPr sz="1900" b="1" spc="20">
                <a:solidFill>
                  <a:srgbClr val="FFFFFF"/>
                </a:solidFill>
                <a:latin typeface="Arial"/>
                <a:cs typeface="Arial"/>
              </a:rPr>
              <a:t> </a:t>
            </a:r>
            <a:r>
              <a:rPr sz="1900" b="1" spc="95">
                <a:solidFill>
                  <a:srgbClr val="FFFFFF"/>
                </a:solidFill>
                <a:latin typeface="Arial"/>
                <a:cs typeface="Arial"/>
              </a:rPr>
              <a:t>FUTURE</a:t>
            </a:r>
            <a:endParaRPr sz="1900">
              <a:latin typeface="Arial"/>
              <a:cs typeface="Arial"/>
            </a:endParaRPr>
          </a:p>
        </p:txBody>
      </p:sp>
      <p:sp>
        <p:nvSpPr>
          <p:cNvPr id="34" name="object 34"/>
          <p:cNvSpPr txBox="1"/>
          <p:nvPr/>
        </p:nvSpPr>
        <p:spPr>
          <a:xfrm>
            <a:off x="7346289" y="5798625"/>
            <a:ext cx="3326129" cy="341630"/>
          </a:xfrm>
          <a:prstGeom prst="rect">
            <a:avLst/>
          </a:prstGeom>
          <a:solidFill>
            <a:srgbClr val="231F20">
              <a:alpha val="75000"/>
            </a:srgbClr>
          </a:solidFill>
        </p:spPr>
        <p:txBody>
          <a:bodyPr vert="horz" wrap="square" lIns="0" tIns="0" rIns="0" bIns="0" rtlCol="0">
            <a:spAutoFit/>
          </a:bodyPr>
          <a:lstStyle/>
          <a:p>
            <a:pPr marL="55880">
              <a:lnSpc>
                <a:spcPts val="2195"/>
              </a:lnSpc>
              <a:tabLst>
                <a:tab pos="2508885" algn="l"/>
              </a:tabLst>
            </a:pPr>
            <a:r>
              <a:rPr sz="1900" b="1" spc="100">
                <a:solidFill>
                  <a:srgbClr val="FFFFFF"/>
                </a:solidFill>
                <a:latin typeface="Arial"/>
                <a:cs typeface="Arial"/>
              </a:rPr>
              <a:t>COMPREHENSIVE</a:t>
            </a:r>
            <a:r>
              <a:rPr sz="1900" b="1">
                <a:solidFill>
                  <a:srgbClr val="FFFFFF"/>
                </a:solidFill>
                <a:latin typeface="Arial"/>
                <a:cs typeface="Arial"/>
              </a:rPr>
              <a:t>	</a:t>
            </a:r>
            <a:r>
              <a:rPr sz="1900" b="1" spc="114">
                <a:solidFill>
                  <a:srgbClr val="FFFFFF"/>
                </a:solidFill>
                <a:latin typeface="Arial"/>
                <a:cs typeface="Arial"/>
              </a:rPr>
              <a:t>PLAN</a:t>
            </a:r>
            <a:endParaRPr sz="1900">
              <a:latin typeface="Arial"/>
              <a:cs typeface="Arial"/>
            </a:endParaRPr>
          </a:p>
        </p:txBody>
      </p:sp>
      <p:sp>
        <p:nvSpPr>
          <p:cNvPr id="35" name="object 35"/>
          <p:cNvSpPr txBox="1"/>
          <p:nvPr/>
        </p:nvSpPr>
        <p:spPr>
          <a:xfrm>
            <a:off x="7440127" y="6138529"/>
            <a:ext cx="1183640" cy="247650"/>
          </a:xfrm>
          <a:prstGeom prst="rect">
            <a:avLst/>
          </a:prstGeom>
        </p:spPr>
        <p:txBody>
          <a:bodyPr vert="horz" wrap="square" lIns="0" tIns="33020" rIns="0" bIns="0" rtlCol="0">
            <a:spAutoFit/>
          </a:bodyPr>
          <a:lstStyle/>
          <a:p>
            <a:pPr marR="5080">
              <a:lnSpc>
                <a:spcPts val="790"/>
              </a:lnSpc>
              <a:spcBef>
                <a:spcPts val="260"/>
              </a:spcBef>
            </a:pPr>
            <a:r>
              <a:rPr sz="800">
                <a:solidFill>
                  <a:srgbClr val="FFFFFF"/>
                </a:solidFill>
                <a:latin typeface="Verdana"/>
                <a:cs typeface="Verdana"/>
              </a:rPr>
              <a:t>CITY</a:t>
            </a:r>
            <a:r>
              <a:rPr sz="800" spc="20">
                <a:solidFill>
                  <a:srgbClr val="FFFFFF"/>
                </a:solidFill>
                <a:latin typeface="Verdana"/>
                <a:cs typeface="Verdana"/>
              </a:rPr>
              <a:t> </a:t>
            </a:r>
            <a:r>
              <a:rPr sz="800">
                <a:solidFill>
                  <a:srgbClr val="FFFFFF"/>
                </a:solidFill>
                <a:latin typeface="Verdana"/>
                <a:cs typeface="Verdana"/>
              </a:rPr>
              <a:t>OF</a:t>
            </a:r>
            <a:r>
              <a:rPr sz="800" spc="25">
                <a:solidFill>
                  <a:srgbClr val="FFFFFF"/>
                </a:solidFill>
                <a:latin typeface="Verdana"/>
                <a:cs typeface="Verdana"/>
              </a:rPr>
              <a:t> </a:t>
            </a:r>
            <a:r>
              <a:rPr sz="800" spc="-10">
                <a:solidFill>
                  <a:srgbClr val="FFFFFF"/>
                </a:solidFill>
                <a:latin typeface="Verdana"/>
                <a:cs typeface="Verdana"/>
              </a:rPr>
              <a:t>FARMINGTON </a:t>
            </a:r>
            <a:r>
              <a:rPr sz="800">
                <a:solidFill>
                  <a:srgbClr val="FFFFFF"/>
                </a:solidFill>
                <a:latin typeface="Verdana"/>
                <a:cs typeface="Verdana"/>
              </a:rPr>
              <a:t>NEW</a:t>
            </a:r>
            <a:r>
              <a:rPr sz="800" spc="85">
                <a:solidFill>
                  <a:srgbClr val="FFFFFF"/>
                </a:solidFill>
                <a:latin typeface="Verdana"/>
                <a:cs typeface="Verdana"/>
              </a:rPr>
              <a:t> </a:t>
            </a:r>
            <a:r>
              <a:rPr sz="800" spc="-10">
                <a:solidFill>
                  <a:srgbClr val="FFFFFF"/>
                </a:solidFill>
                <a:latin typeface="Verdana"/>
                <a:cs typeface="Verdana"/>
              </a:rPr>
              <a:t>MEXICO</a:t>
            </a:r>
            <a:endParaRPr sz="800">
              <a:latin typeface="Verdana"/>
              <a:cs typeface="Verdana"/>
            </a:endParaRPr>
          </a:p>
        </p:txBody>
      </p:sp>
      <p:sp>
        <p:nvSpPr>
          <p:cNvPr id="36" name="object 36"/>
          <p:cNvSpPr txBox="1"/>
          <p:nvPr/>
        </p:nvSpPr>
        <p:spPr>
          <a:xfrm>
            <a:off x="9453281" y="6138529"/>
            <a:ext cx="1094740" cy="247650"/>
          </a:xfrm>
          <a:prstGeom prst="rect">
            <a:avLst/>
          </a:prstGeom>
        </p:spPr>
        <p:txBody>
          <a:bodyPr vert="horz" wrap="square" lIns="0" tIns="33020" rIns="0" bIns="0" rtlCol="0">
            <a:spAutoFit/>
          </a:bodyPr>
          <a:lstStyle/>
          <a:p>
            <a:pPr marR="5080" indent="558165">
              <a:lnSpc>
                <a:spcPts val="790"/>
              </a:lnSpc>
              <a:spcBef>
                <a:spcPts val="260"/>
              </a:spcBef>
            </a:pPr>
            <a:r>
              <a:rPr sz="800" spc="-10">
                <a:solidFill>
                  <a:srgbClr val="FFFFFF"/>
                </a:solidFill>
                <a:latin typeface="Verdana"/>
                <a:cs typeface="Verdana"/>
              </a:rPr>
              <a:t>ADOPTED </a:t>
            </a:r>
            <a:r>
              <a:rPr sz="800">
                <a:solidFill>
                  <a:srgbClr val="FFFFFF"/>
                </a:solidFill>
                <a:latin typeface="Verdana"/>
                <a:cs typeface="Verdana"/>
              </a:rPr>
              <a:t>SEPTEMBER</a:t>
            </a:r>
            <a:r>
              <a:rPr sz="800" spc="25">
                <a:solidFill>
                  <a:srgbClr val="FFFFFF"/>
                </a:solidFill>
                <a:latin typeface="Verdana"/>
                <a:cs typeface="Verdana"/>
              </a:rPr>
              <a:t> </a:t>
            </a:r>
            <a:r>
              <a:rPr sz="800" spc="-40">
                <a:solidFill>
                  <a:srgbClr val="FFFFFF"/>
                </a:solidFill>
                <a:latin typeface="Verdana"/>
                <a:cs typeface="Verdana"/>
              </a:rPr>
              <a:t>28,</a:t>
            </a:r>
            <a:r>
              <a:rPr sz="800" spc="30">
                <a:solidFill>
                  <a:srgbClr val="FFFFFF"/>
                </a:solidFill>
                <a:latin typeface="Verdana"/>
                <a:cs typeface="Verdana"/>
              </a:rPr>
              <a:t> </a:t>
            </a:r>
            <a:r>
              <a:rPr sz="800" spc="-55">
                <a:solidFill>
                  <a:srgbClr val="FFFFFF"/>
                </a:solidFill>
                <a:latin typeface="Verdana"/>
                <a:cs typeface="Verdana"/>
              </a:rPr>
              <a:t>2021</a:t>
            </a:r>
            <a:endParaRPr sz="800">
              <a:latin typeface="Verdana"/>
              <a:cs typeface="Verdana"/>
            </a:endParaRPr>
          </a:p>
        </p:txBody>
      </p:sp>
      <p:sp>
        <p:nvSpPr>
          <p:cNvPr id="37" name="object 37"/>
          <p:cNvSpPr txBox="1">
            <a:spLocks noGrp="1"/>
          </p:cNvSpPr>
          <p:nvPr>
            <p:ph type="title"/>
          </p:nvPr>
        </p:nvSpPr>
        <p:spPr>
          <a:xfrm>
            <a:off x="1295401" y="1109955"/>
            <a:ext cx="10896600" cy="936154"/>
          </a:xfrm>
          <a:prstGeom prst="rect">
            <a:avLst/>
          </a:prstGeom>
        </p:spPr>
        <p:txBody>
          <a:bodyPr vert="horz" wrap="square" lIns="0" tIns="12700" rIns="0" bIns="0" rtlCol="0">
            <a:spAutoFit/>
          </a:bodyPr>
          <a:lstStyle/>
          <a:p>
            <a:pPr marL="12700">
              <a:lnSpc>
                <a:spcPct val="100000"/>
              </a:lnSpc>
              <a:spcBef>
                <a:spcPts val="100"/>
              </a:spcBef>
            </a:pPr>
            <a:r>
              <a:rPr lang="en-US" spc="50">
                <a:solidFill>
                  <a:srgbClr val="22A3D9"/>
                </a:solidFill>
              </a:rPr>
              <a:t>2021 </a:t>
            </a:r>
            <a:r>
              <a:rPr spc="50">
                <a:solidFill>
                  <a:srgbClr val="22A3D9"/>
                </a:solidFill>
              </a:rPr>
              <a:t>COMPREHENSIVE PLAN</a:t>
            </a:r>
          </a:p>
        </p:txBody>
      </p:sp>
      <p:sp>
        <p:nvSpPr>
          <p:cNvPr id="38" name="object 38"/>
          <p:cNvSpPr txBox="1"/>
          <p:nvPr/>
        </p:nvSpPr>
        <p:spPr>
          <a:xfrm>
            <a:off x="1412620" y="2573523"/>
            <a:ext cx="5281930" cy="443711"/>
          </a:xfrm>
          <a:prstGeom prst="rect">
            <a:avLst/>
          </a:prstGeom>
        </p:spPr>
        <p:txBody>
          <a:bodyPr vert="horz" wrap="square" lIns="0" tIns="12700" rIns="0" bIns="0" rtlCol="0" anchor="t">
            <a:spAutoFit/>
          </a:bodyPr>
          <a:lstStyle/>
          <a:p>
            <a:pPr marL="12700">
              <a:spcBef>
                <a:spcPts val="100"/>
              </a:spcBef>
            </a:pPr>
            <a:r>
              <a:rPr lang="en-US" sz="1400">
                <a:solidFill>
                  <a:srgbClr val="F1795A"/>
                </a:solidFill>
                <a:latin typeface="Futura PT Demi"/>
              </a:rPr>
              <a:t>Establishes the vision and blueprint for the future growth of Farmington</a:t>
            </a:r>
            <a:endParaRPr lang="en-US"/>
          </a:p>
        </p:txBody>
      </p:sp>
      <p:sp>
        <p:nvSpPr>
          <p:cNvPr id="39" name="object 39"/>
          <p:cNvSpPr txBox="1"/>
          <p:nvPr/>
        </p:nvSpPr>
        <p:spPr>
          <a:xfrm>
            <a:off x="9817100" y="3211305"/>
            <a:ext cx="904240" cy="123189"/>
          </a:xfrm>
          <a:prstGeom prst="rect">
            <a:avLst/>
          </a:prstGeom>
        </p:spPr>
        <p:txBody>
          <a:bodyPr vert="horz" wrap="square" lIns="0" tIns="11430" rIns="0" bIns="0" rtlCol="0">
            <a:spAutoFit/>
          </a:bodyPr>
          <a:lstStyle/>
          <a:p>
            <a:pPr marL="12700">
              <a:lnSpc>
                <a:spcPct val="100000"/>
              </a:lnSpc>
              <a:spcBef>
                <a:spcPts val="90"/>
              </a:spcBef>
            </a:pPr>
            <a:r>
              <a:rPr sz="650" b="0">
                <a:solidFill>
                  <a:srgbClr val="ECEEEA"/>
                </a:solidFill>
                <a:latin typeface="Futura PT Demi"/>
                <a:cs typeface="Futura PT Demi"/>
              </a:rPr>
              <a:t>S</a:t>
            </a:r>
            <a:r>
              <a:rPr sz="650" b="0" spc="-25">
                <a:solidFill>
                  <a:srgbClr val="ECEEEA"/>
                </a:solidFill>
                <a:latin typeface="Futura PT Demi"/>
                <a:cs typeface="Futura PT Demi"/>
              </a:rPr>
              <a:t> </a:t>
            </a:r>
            <a:r>
              <a:rPr sz="650" b="0" spc="95">
                <a:solidFill>
                  <a:srgbClr val="ECEEEA"/>
                </a:solidFill>
                <a:latin typeface="Futura PT Demi"/>
                <a:cs typeface="Futura PT Demi"/>
              </a:rPr>
              <a:t>AMPLE</a:t>
            </a:r>
            <a:r>
              <a:rPr sz="650" b="0" spc="250">
                <a:solidFill>
                  <a:srgbClr val="ECEEEA"/>
                </a:solidFill>
                <a:latin typeface="Futura PT Demi"/>
                <a:cs typeface="Futura PT Demi"/>
              </a:rPr>
              <a:t> </a:t>
            </a:r>
            <a:r>
              <a:rPr sz="650" b="0" spc="75">
                <a:solidFill>
                  <a:srgbClr val="ECEEEA"/>
                </a:solidFill>
                <a:latin typeface="Futura PT Demi"/>
                <a:cs typeface="Futura PT Demi"/>
              </a:rPr>
              <a:t>CAP</a:t>
            </a:r>
            <a:r>
              <a:rPr sz="650" b="0" spc="5">
                <a:solidFill>
                  <a:srgbClr val="ECEEEA"/>
                </a:solidFill>
                <a:latin typeface="Futura PT Demi"/>
                <a:cs typeface="Futura PT Demi"/>
              </a:rPr>
              <a:t> </a:t>
            </a:r>
            <a:r>
              <a:rPr sz="650" b="0" spc="70">
                <a:solidFill>
                  <a:srgbClr val="ECEEEA"/>
                </a:solidFill>
                <a:latin typeface="Futura PT Demi"/>
                <a:cs typeface="Futura PT Demi"/>
              </a:rPr>
              <a:t>TION </a:t>
            </a:r>
            <a:endParaRPr sz="650">
              <a:latin typeface="Futura PT Demi"/>
              <a:cs typeface="Futura PT Demi"/>
            </a:endParaRPr>
          </a:p>
        </p:txBody>
      </p:sp>
      <p:sp>
        <p:nvSpPr>
          <p:cNvPr id="40" name="TextBox 39">
            <a:extLst>
              <a:ext uri="{FF2B5EF4-FFF2-40B4-BE49-F238E27FC236}">
                <a16:creationId xmlns:a16="http://schemas.microsoft.com/office/drawing/2014/main" id="{6C0E5262-E0A3-EE66-9503-47BAB75B7BE8}"/>
              </a:ext>
            </a:extLst>
          </p:cNvPr>
          <p:cNvSpPr txBox="1"/>
          <p:nvPr/>
        </p:nvSpPr>
        <p:spPr>
          <a:xfrm>
            <a:off x="1364104" y="3427750"/>
            <a:ext cx="5518878" cy="135421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solidFill>
                  <a:schemeClr val="tx1">
                    <a:lumMod val="75000"/>
                    <a:lumOff val="25000"/>
                  </a:schemeClr>
                </a:solidFill>
                <a:latin typeface="Futura PT Medium"/>
                <a:ea typeface="+mn-ea"/>
              </a:rPr>
              <a:t>VISION</a:t>
            </a:r>
          </a:p>
          <a:p>
            <a:pPr algn="l"/>
            <a:r>
              <a:rPr lang="en-US" sz="1600" i="1">
                <a:solidFill>
                  <a:schemeClr val="tx1">
                    <a:lumMod val="75000"/>
                    <a:lumOff val="25000"/>
                  </a:schemeClr>
                </a:solidFill>
                <a:latin typeface="Futura PT Medium"/>
                <a:ea typeface="+mn-ea"/>
              </a:rPr>
              <a:t>Farmington will support sustainable and innovative housing options, economic opportunities, and land uses that maintain Farmington as a safe and vibrant place.</a:t>
            </a:r>
          </a:p>
          <a:p>
            <a:pPr algn="l"/>
            <a:endParaRPr lang="en-US"/>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40" descr="Diagram&#10;&#10;Description automatically generated">
            <a:extLst>
              <a:ext uri="{FF2B5EF4-FFF2-40B4-BE49-F238E27FC236}">
                <a16:creationId xmlns:a16="http://schemas.microsoft.com/office/drawing/2014/main" id="{F295B4F8-EC32-BBB8-85FA-C5FC1D41A978}"/>
              </a:ext>
            </a:extLst>
          </p:cNvPr>
          <p:cNvPicPr>
            <a:picLocks noChangeAspect="1"/>
          </p:cNvPicPr>
          <p:nvPr/>
        </p:nvPicPr>
        <p:blipFill>
          <a:blip r:embed="rId2"/>
          <a:stretch>
            <a:fillRect/>
          </a:stretch>
        </p:blipFill>
        <p:spPr>
          <a:xfrm>
            <a:off x="5136630" y="2041822"/>
            <a:ext cx="6803035" cy="4385798"/>
          </a:xfrm>
          <a:prstGeom prst="rect">
            <a:avLst/>
          </a:prstGeom>
        </p:spPr>
      </p:pic>
      <p:sp>
        <p:nvSpPr>
          <p:cNvPr id="2" name="object 2"/>
          <p:cNvSpPr txBox="1"/>
          <p:nvPr/>
        </p:nvSpPr>
        <p:spPr>
          <a:xfrm>
            <a:off x="419261" y="5673138"/>
            <a:ext cx="170180" cy="468630"/>
          </a:xfrm>
          <a:prstGeom prst="rect">
            <a:avLst/>
          </a:prstGeom>
        </p:spPr>
        <p:txBody>
          <a:bodyPr vert="vert270" wrap="square" lIns="0" tIns="12700" rIns="0" bIns="0" rtlCol="0">
            <a:spAutoFit/>
          </a:bodyPr>
          <a:lstStyle/>
          <a:p>
            <a:pPr marL="12700">
              <a:lnSpc>
                <a:spcPct val="100000"/>
              </a:lnSpc>
              <a:spcBef>
                <a:spcPts val="100"/>
              </a:spcBef>
            </a:pPr>
            <a:r>
              <a:rPr sz="900" b="1">
                <a:solidFill>
                  <a:srgbClr val="BDC0BF"/>
                </a:solidFill>
                <a:latin typeface="Futura PT Bold"/>
                <a:cs typeface="Futura PT Bold"/>
              </a:rPr>
              <a:t>C</a:t>
            </a:r>
            <a:r>
              <a:rPr sz="900" b="1" spc="325">
                <a:solidFill>
                  <a:srgbClr val="BDC0BF"/>
                </a:solidFill>
                <a:latin typeface="Futura PT Bold"/>
                <a:cs typeface="Futura PT Bold"/>
              </a:rPr>
              <a:t> </a:t>
            </a:r>
            <a:r>
              <a:rPr sz="900" b="1">
                <a:solidFill>
                  <a:srgbClr val="BDC0BF"/>
                </a:solidFill>
                <a:latin typeface="Futura PT Bold"/>
                <a:cs typeface="Futura PT Bold"/>
              </a:rPr>
              <a:t>I</a:t>
            </a:r>
            <a:r>
              <a:rPr sz="900" b="1" spc="330">
                <a:solidFill>
                  <a:srgbClr val="BDC0BF"/>
                </a:solidFill>
                <a:latin typeface="Futura PT Bold"/>
                <a:cs typeface="Futura PT Bold"/>
              </a:rPr>
              <a:t> </a:t>
            </a:r>
            <a:r>
              <a:rPr sz="900" b="1">
                <a:solidFill>
                  <a:srgbClr val="BDC0BF"/>
                </a:solidFill>
                <a:latin typeface="Futura PT Bold"/>
                <a:cs typeface="Futura PT Bold"/>
              </a:rPr>
              <a:t>T</a:t>
            </a:r>
            <a:r>
              <a:rPr sz="900" b="1" spc="350">
                <a:solidFill>
                  <a:srgbClr val="BDC0BF"/>
                </a:solidFill>
                <a:latin typeface="Futura PT Bold"/>
                <a:cs typeface="Futura PT Bold"/>
              </a:rPr>
              <a:t> </a:t>
            </a:r>
            <a:r>
              <a:rPr sz="900" b="1" spc="-60">
                <a:solidFill>
                  <a:srgbClr val="BDC0BF"/>
                </a:solidFill>
                <a:latin typeface="Futura PT Bold"/>
                <a:cs typeface="Futura PT Bold"/>
              </a:rPr>
              <a:t>Y</a:t>
            </a:r>
            <a:endParaRPr sz="900">
              <a:latin typeface="Futura PT Bold"/>
              <a:cs typeface="Futura PT Bold"/>
            </a:endParaRPr>
          </a:p>
        </p:txBody>
      </p:sp>
      <p:sp>
        <p:nvSpPr>
          <p:cNvPr id="3" name="object 3"/>
          <p:cNvSpPr txBox="1"/>
          <p:nvPr/>
        </p:nvSpPr>
        <p:spPr>
          <a:xfrm>
            <a:off x="419261" y="5290020"/>
            <a:ext cx="170180" cy="246379"/>
          </a:xfrm>
          <a:prstGeom prst="rect">
            <a:avLst/>
          </a:prstGeom>
        </p:spPr>
        <p:txBody>
          <a:bodyPr vert="vert270" wrap="square" lIns="0" tIns="12700" rIns="0" bIns="0" rtlCol="0">
            <a:spAutoFit/>
          </a:bodyPr>
          <a:lstStyle/>
          <a:p>
            <a:pPr marL="12700">
              <a:lnSpc>
                <a:spcPct val="100000"/>
              </a:lnSpc>
              <a:spcBef>
                <a:spcPts val="100"/>
              </a:spcBef>
            </a:pPr>
            <a:r>
              <a:rPr sz="900" b="1">
                <a:solidFill>
                  <a:srgbClr val="BDC0BF"/>
                </a:solidFill>
                <a:latin typeface="Futura PT Bold"/>
                <a:cs typeface="Futura PT Bold"/>
              </a:rPr>
              <a:t>O</a:t>
            </a:r>
            <a:r>
              <a:rPr sz="900" b="1" spc="330">
                <a:solidFill>
                  <a:srgbClr val="BDC0BF"/>
                </a:solidFill>
                <a:latin typeface="Futura PT Bold"/>
                <a:cs typeface="Futura PT Bold"/>
              </a:rPr>
              <a:t> </a:t>
            </a:r>
            <a:r>
              <a:rPr sz="900" b="1" spc="-50">
                <a:solidFill>
                  <a:srgbClr val="BDC0BF"/>
                </a:solidFill>
                <a:latin typeface="Futura PT Bold"/>
                <a:cs typeface="Futura PT Bold"/>
              </a:rPr>
              <a:t>F</a:t>
            </a:r>
            <a:endParaRPr sz="900">
              <a:latin typeface="Futura PT Bold"/>
              <a:cs typeface="Futura PT Bold"/>
            </a:endParaRPr>
          </a:p>
        </p:txBody>
      </p:sp>
      <p:sp>
        <p:nvSpPr>
          <p:cNvPr id="4" name="object 4"/>
          <p:cNvSpPr txBox="1"/>
          <p:nvPr/>
        </p:nvSpPr>
        <p:spPr>
          <a:xfrm>
            <a:off x="419261" y="3731257"/>
            <a:ext cx="170180" cy="1421765"/>
          </a:xfrm>
          <a:prstGeom prst="rect">
            <a:avLst/>
          </a:prstGeom>
        </p:spPr>
        <p:txBody>
          <a:bodyPr vert="vert270" wrap="square" lIns="0" tIns="12700" rIns="0" bIns="0" rtlCol="0">
            <a:spAutoFit/>
          </a:bodyPr>
          <a:lstStyle/>
          <a:p>
            <a:pPr marL="12700">
              <a:lnSpc>
                <a:spcPct val="100000"/>
              </a:lnSpc>
              <a:spcBef>
                <a:spcPts val="100"/>
              </a:spcBef>
            </a:pPr>
            <a:r>
              <a:rPr sz="900" b="1">
                <a:solidFill>
                  <a:srgbClr val="BDC0BF"/>
                </a:solidFill>
                <a:latin typeface="Futura PT Bold"/>
                <a:cs typeface="Futura PT Bold"/>
              </a:rPr>
              <a:t>F</a:t>
            </a:r>
            <a:r>
              <a:rPr sz="900" b="1" spc="295">
                <a:solidFill>
                  <a:srgbClr val="BDC0BF"/>
                </a:solidFill>
                <a:latin typeface="Futura PT Bold"/>
                <a:cs typeface="Futura PT Bold"/>
              </a:rPr>
              <a:t> </a:t>
            </a:r>
            <a:r>
              <a:rPr sz="900" b="1">
                <a:solidFill>
                  <a:srgbClr val="BDC0BF"/>
                </a:solidFill>
                <a:latin typeface="Futura PT Bold"/>
                <a:cs typeface="Futura PT Bold"/>
              </a:rPr>
              <a:t>A</a:t>
            </a:r>
            <a:r>
              <a:rPr sz="900" b="1" spc="330">
                <a:solidFill>
                  <a:srgbClr val="BDC0BF"/>
                </a:solidFill>
                <a:latin typeface="Futura PT Bold"/>
                <a:cs typeface="Futura PT Bold"/>
              </a:rPr>
              <a:t> </a:t>
            </a:r>
            <a:r>
              <a:rPr sz="900" b="1">
                <a:solidFill>
                  <a:srgbClr val="BDC0BF"/>
                </a:solidFill>
                <a:latin typeface="Futura PT Bold"/>
                <a:cs typeface="Futura PT Bold"/>
              </a:rPr>
              <a:t>R</a:t>
            </a:r>
            <a:r>
              <a:rPr sz="900" b="1" spc="335">
                <a:solidFill>
                  <a:srgbClr val="BDC0BF"/>
                </a:solidFill>
                <a:latin typeface="Futura PT Bold"/>
                <a:cs typeface="Futura PT Bold"/>
              </a:rPr>
              <a:t> </a:t>
            </a:r>
            <a:r>
              <a:rPr sz="900" b="1">
                <a:solidFill>
                  <a:srgbClr val="BDC0BF"/>
                </a:solidFill>
                <a:latin typeface="Futura PT Bold"/>
                <a:cs typeface="Futura PT Bold"/>
              </a:rPr>
              <a:t>M</a:t>
            </a:r>
            <a:r>
              <a:rPr sz="900" b="1" spc="330">
                <a:solidFill>
                  <a:srgbClr val="BDC0BF"/>
                </a:solidFill>
                <a:latin typeface="Futura PT Bold"/>
                <a:cs typeface="Futura PT Bold"/>
              </a:rPr>
              <a:t> </a:t>
            </a:r>
            <a:r>
              <a:rPr sz="900" b="1">
                <a:solidFill>
                  <a:srgbClr val="BDC0BF"/>
                </a:solidFill>
                <a:latin typeface="Futura PT Bold"/>
                <a:cs typeface="Futura PT Bold"/>
              </a:rPr>
              <a:t>I</a:t>
            </a:r>
            <a:r>
              <a:rPr sz="900" b="1" spc="330">
                <a:solidFill>
                  <a:srgbClr val="BDC0BF"/>
                </a:solidFill>
                <a:latin typeface="Futura PT Bold"/>
                <a:cs typeface="Futura PT Bold"/>
              </a:rPr>
              <a:t> </a:t>
            </a:r>
            <a:r>
              <a:rPr sz="900" b="1">
                <a:solidFill>
                  <a:srgbClr val="BDC0BF"/>
                </a:solidFill>
                <a:latin typeface="Futura PT Bold"/>
                <a:cs typeface="Futura PT Bold"/>
              </a:rPr>
              <a:t>N</a:t>
            </a:r>
            <a:r>
              <a:rPr sz="900" b="1" spc="335">
                <a:solidFill>
                  <a:srgbClr val="BDC0BF"/>
                </a:solidFill>
                <a:latin typeface="Futura PT Bold"/>
                <a:cs typeface="Futura PT Bold"/>
              </a:rPr>
              <a:t> </a:t>
            </a:r>
            <a:r>
              <a:rPr sz="900" b="1">
                <a:solidFill>
                  <a:srgbClr val="BDC0BF"/>
                </a:solidFill>
                <a:latin typeface="Futura PT Bold"/>
                <a:cs typeface="Futura PT Bold"/>
              </a:rPr>
              <a:t>G</a:t>
            </a:r>
            <a:r>
              <a:rPr sz="900" b="1" spc="330">
                <a:solidFill>
                  <a:srgbClr val="BDC0BF"/>
                </a:solidFill>
                <a:latin typeface="Futura PT Bold"/>
                <a:cs typeface="Futura PT Bold"/>
              </a:rPr>
              <a:t> </a:t>
            </a:r>
            <a:r>
              <a:rPr sz="900" b="1">
                <a:solidFill>
                  <a:srgbClr val="BDC0BF"/>
                </a:solidFill>
                <a:latin typeface="Futura PT Bold"/>
                <a:cs typeface="Futura PT Bold"/>
              </a:rPr>
              <a:t>T</a:t>
            </a:r>
            <a:r>
              <a:rPr sz="900" b="1" spc="330">
                <a:solidFill>
                  <a:srgbClr val="BDC0BF"/>
                </a:solidFill>
                <a:latin typeface="Futura PT Bold"/>
                <a:cs typeface="Futura PT Bold"/>
              </a:rPr>
              <a:t> </a:t>
            </a:r>
            <a:r>
              <a:rPr sz="900" b="1">
                <a:solidFill>
                  <a:srgbClr val="BDC0BF"/>
                </a:solidFill>
                <a:latin typeface="Futura PT Bold"/>
                <a:cs typeface="Futura PT Bold"/>
              </a:rPr>
              <a:t>O</a:t>
            </a:r>
            <a:r>
              <a:rPr sz="900" b="1" spc="335">
                <a:solidFill>
                  <a:srgbClr val="BDC0BF"/>
                </a:solidFill>
                <a:latin typeface="Futura PT Bold"/>
                <a:cs typeface="Futura PT Bold"/>
              </a:rPr>
              <a:t> </a:t>
            </a:r>
            <a:r>
              <a:rPr sz="900" b="1" spc="-50">
                <a:solidFill>
                  <a:srgbClr val="BDC0BF"/>
                </a:solidFill>
                <a:latin typeface="Futura PT Bold"/>
                <a:cs typeface="Futura PT Bold"/>
              </a:rPr>
              <a:t>N</a:t>
            </a:r>
            <a:endParaRPr sz="900">
              <a:latin typeface="Futura PT Bold"/>
              <a:cs typeface="Futura PT Bold"/>
            </a:endParaRPr>
          </a:p>
        </p:txBody>
      </p:sp>
      <p:sp>
        <p:nvSpPr>
          <p:cNvPr id="6" name="object 6"/>
          <p:cNvSpPr txBox="1"/>
          <p:nvPr/>
        </p:nvSpPr>
        <p:spPr>
          <a:xfrm>
            <a:off x="7270813" y="416806"/>
            <a:ext cx="3339354" cy="153888"/>
          </a:xfrm>
          <a:prstGeom prst="rect">
            <a:avLst/>
          </a:prstGeom>
        </p:spPr>
        <p:txBody>
          <a:bodyPr vert="horz" wrap="square" lIns="0" tIns="15240" rIns="0" bIns="0" rtlCol="0">
            <a:spAutoFit/>
          </a:bodyPr>
          <a:lstStyle/>
          <a:p>
            <a:pPr marL="12700" algn="r">
              <a:lnSpc>
                <a:spcPct val="100000"/>
              </a:lnSpc>
              <a:spcBef>
                <a:spcPts val="120"/>
              </a:spcBef>
              <a:tabLst>
                <a:tab pos="1172845" algn="l"/>
              </a:tabLst>
            </a:pPr>
            <a:r>
              <a:rPr lang="en-US" sz="900" b="1" spc="300">
                <a:solidFill>
                  <a:srgbClr val="BDC0BF"/>
                </a:solidFill>
                <a:latin typeface="Futura PT Bold"/>
                <a:cs typeface="Futura PT Bold"/>
              </a:rPr>
              <a:t>COMMUNITY INPUT WORKSHOP</a:t>
            </a:r>
            <a:endParaRPr lang="en-US" sz="900" spc="300">
              <a:latin typeface="Futura PT Bold"/>
              <a:cs typeface="Futura PT Bold"/>
            </a:endParaRPr>
          </a:p>
        </p:txBody>
      </p:sp>
      <p:sp>
        <p:nvSpPr>
          <p:cNvPr id="36" name="object 36"/>
          <p:cNvSpPr txBox="1"/>
          <p:nvPr/>
        </p:nvSpPr>
        <p:spPr>
          <a:xfrm>
            <a:off x="9453281" y="6138529"/>
            <a:ext cx="1094740" cy="247650"/>
          </a:xfrm>
          <a:prstGeom prst="rect">
            <a:avLst/>
          </a:prstGeom>
        </p:spPr>
        <p:txBody>
          <a:bodyPr vert="horz" wrap="square" lIns="0" tIns="33020" rIns="0" bIns="0" rtlCol="0">
            <a:spAutoFit/>
          </a:bodyPr>
          <a:lstStyle/>
          <a:p>
            <a:pPr marR="5080" indent="558165">
              <a:lnSpc>
                <a:spcPts val="790"/>
              </a:lnSpc>
              <a:spcBef>
                <a:spcPts val="260"/>
              </a:spcBef>
            </a:pPr>
            <a:r>
              <a:rPr sz="800" spc="-10">
                <a:solidFill>
                  <a:srgbClr val="FFFFFF"/>
                </a:solidFill>
                <a:latin typeface="Verdana"/>
                <a:cs typeface="Verdana"/>
              </a:rPr>
              <a:t>ADOPTED </a:t>
            </a:r>
            <a:r>
              <a:rPr sz="800">
                <a:solidFill>
                  <a:srgbClr val="FFFFFF"/>
                </a:solidFill>
                <a:latin typeface="Verdana"/>
                <a:cs typeface="Verdana"/>
              </a:rPr>
              <a:t>SEPTEMBER</a:t>
            </a:r>
            <a:r>
              <a:rPr sz="800" spc="25">
                <a:solidFill>
                  <a:srgbClr val="FFFFFF"/>
                </a:solidFill>
                <a:latin typeface="Verdana"/>
                <a:cs typeface="Verdana"/>
              </a:rPr>
              <a:t> </a:t>
            </a:r>
            <a:r>
              <a:rPr sz="800" spc="-40">
                <a:solidFill>
                  <a:srgbClr val="FFFFFF"/>
                </a:solidFill>
                <a:latin typeface="Verdana"/>
                <a:cs typeface="Verdana"/>
              </a:rPr>
              <a:t>28,</a:t>
            </a:r>
            <a:r>
              <a:rPr sz="800" spc="30">
                <a:solidFill>
                  <a:srgbClr val="FFFFFF"/>
                </a:solidFill>
                <a:latin typeface="Verdana"/>
                <a:cs typeface="Verdana"/>
              </a:rPr>
              <a:t> </a:t>
            </a:r>
            <a:r>
              <a:rPr sz="800" spc="-55">
                <a:solidFill>
                  <a:srgbClr val="FFFFFF"/>
                </a:solidFill>
                <a:latin typeface="Verdana"/>
                <a:cs typeface="Verdana"/>
              </a:rPr>
              <a:t>2021</a:t>
            </a:r>
            <a:endParaRPr sz="800">
              <a:latin typeface="Verdana"/>
              <a:cs typeface="Verdana"/>
            </a:endParaRPr>
          </a:p>
        </p:txBody>
      </p:sp>
      <p:sp>
        <p:nvSpPr>
          <p:cNvPr id="37" name="object 37"/>
          <p:cNvSpPr txBox="1">
            <a:spLocks noGrp="1"/>
          </p:cNvSpPr>
          <p:nvPr>
            <p:ph type="title"/>
          </p:nvPr>
        </p:nvSpPr>
        <p:spPr>
          <a:xfrm>
            <a:off x="1295401" y="1109955"/>
            <a:ext cx="10896600" cy="936154"/>
          </a:xfrm>
          <a:prstGeom prst="rect">
            <a:avLst/>
          </a:prstGeom>
        </p:spPr>
        <p:txBody>
          <a:bodyPr vert="horz" wrap="square" lIns="0" tIns="12700" rIns="0" bIns="0" rtlCol="0">
            <a:spAutoFit/>
          </a:bodyPr>
          <a:lstStyle/>
          <a:p>
            <a:pPr marL="12700">
              <a:spcBef>
                <a:spcPts val="100"/>
              </a:spcBef>
            </a:pPr>
            <a:r>
              <a:rPr lang="en-US" spc="50">
                <a:solidFill>
                  <a:srgbClr val="22A3D9"/>
                </a:solidFill>
              </a:rPr>
              <a:t>2021 </a:t>
            </a:r>
            <a:r>
              <a:rPr spc="50">
                <a:solidFill>
                  <a:srgbClr val="22A3D9"/>
                </a:solidFill>
              </a:rPr>
              <a:t>COMPREHENSIVE PLAN</a:t>
            </a:r>
          </a:p>
        </p:txBody>
      </p:sp>
      <p:sp>
        <p:nvSpPr>
          <p:cNvPr id="38" name="object 38"/>
          <p:cNvSpPr txBox="1"/>
          <p:nvPr/>
        </p:nvSpPr>
        <p:spPr>
          <a:xfrm>
            <a:off x="1412620" y="2573523"/>
            <a:ext cx="3471674" cy="2241639"/>
          </a:xfrm>
          <a:prstGeom prst="rect">
            <a:avLst/>
          </a:prstGeom>
        </p:spPr>
        <p:txBody>
          <a:bodyPr vert="horz" wrap="square" lIns="0" tIns="12700" rIns="0" bIns="0" rtlCol="0" anchor="t">
            <a:spAutoFit/>
          </a:bodyPr>
          <a:lstStyle/>
          <a:p>
            <a:pPr marL="12700">
              <a:spcBef>
                <a:spcPts val="100"/>
              </a:spcBef>
            </a:pPr>
            <a:r>
              <a:rPr lang="en-US" sz="1600">
                <a:solidFill>
                  <a:srgbClr val="F1795A"/>
                </a:solidFill>
                <a:latin typeface="Futura PT Demi"/>
                <a:cs typeface="Futura PT Medium"/>
              </a:rPr>
              <a:t>Several goals and objectives relate to Downtown and the Animas Area</a:t>
            </a:r>
          </a:p>
          <a:p>
            <a:pPr marL="12700">
              <a:spcBef>
                <a:spcPts val="100"/>
              </a:spcBef>
            </a:pPr>
            <a:endParaRPr lang="en-US" sz="1600">
              <a:solidFill>
                <a:srgbClr val="F1795A"/>
              </a:solidFill>
              <a:latin typeface="Futura PT Demi"/>
              <a:cs typeface="Futura PT Medium"/>
            </a:endParaRPr>
          </a:p>
          <a:p>
            <a:pPr marL="285750" indent="-285750" algn="l">
              <a:buFont typeface="Arial"/>
              <a:buChar char="•"/>
            </a:pPr>
            <a:r>
              <a:rPr lang="en-US" sz="1600">
                <a:solidFill>
                  <a:schemeClr val="tx1"/>
                </a:solidFill>
                <a:latin typeface="Futura PT Demi"/>
                <a:cs typeface="Futura PT Medium"/>
              </a:rPr>
              <a:t>Downtown: </a:t>
            </a:r>
            <a:r>
              <a:rPr lang="en-US" sz="1600">
                <a:solidFill>
                  <a:schemeClr val="tx1"/>
                </a:solidFill>
                <a:latin typeface="Futura PT Demi"/>
              </a:rPr>
              <a:t> </a:t>
            </a:r>
            <a:r>
              <a:rPr lang="en-US" sz="1600" i="1">
                <a:solidFill>
                  <a:schemeClr val="tx1"/>
                </a:solidFill>
                <a:latin typeface="Futura PT Demi"/>
              </a:rPr>
              <a:t>Promote a vital community center incorporating a mix of uses, including retail, employment, light manufacturing, health services, housing, recreation, cultural, and neighborhood services.</a:t>
            </a:r>
          </a:p>
        </p:txBody>
      </p:sp>
      <p:sp>
        <p:nvSpPr>
          <p:cNvPr id="39" name="object 39"/>
          <p:cNvSpPr txBox="1"/>
          <p:nvPr/>
        </p:nvSpPr>
        <p:spPr>
          <a:xfrm>
            <a:off x="9817100" y="3211305"/>
            <a:ext cx="904240" cy="123189"/>
          </a:xfrm>
          <a:prstGeom prst="rect">
            <a:avLst/>
          </a:prstGeom>
        </p:spPr>
        <p:txBody>
          <a:bodyPr vert="horz" wrap="square" lIns="0" tIns="11430" rIns="0" bIns="0" rtlCol="0">
            <a:spAutoFit/>
          </a:bodyPr>
          <a:lstStyle/>
          <a:p>
            <a:pPr marL="12700">
              <a:lnSpc>
                <a:spcPct val="100000"/>
              </a:lnSpc>
              <a:spcBef>
                <a:spcPts val="90"/>
              </a:spcBef>
            </a:pPr>
            <a:r>
              <a:rPr sz="650" b="0">
                <a:solidFill>
                  <a:srgbClr val="ECEEEA"/>
                </a:solidFill>
                <a:latin typeface="Futura PT Demi"/>
                <a:cs typeface="Futura PT Demi"/>
              </a:rPr>
              <a:t>S</a:t>
            </a:r>
            <a:r>
              <a:rPr sz="650" b="0" spc="-25">
                <a:solidFill>
                  <a:srgbClr val="ECEEEA"/>
                </a:solidFill>
                <a:latin typeface="Futura PT Demi"/>
                <a:cs typeface="Futura PT Demi"/>
              </a:rPr>
              <a:t> </a:t>
            </a:r>
            <a:r>
              <a:rPr sz="650" b="0" spc="95">
                <a:solidFill>
                  <a:srgbClr val="ECEEEA"/>
                </a:solidFill>
                <a:latin typeface="Futura PT Demi"/>
                <a:cs typeface="Futura PT Demi"/>
              </a:rPr>
              <a:t>AMPLE</a:t>
            </a:r>
            <a:r>
              <a:rPr sz="650" b="0" spc="250">
                <a:solidFill>
                  <a:srgbClr val="ECEEEA"/>
                </a:solidFill>
                <a:latin typeface="Futura PT Demi"/>
                <a:cs typeface="Futura PT Demi"/>
              </a:rPr>
              <a:t> </a:t>
            </a:r>
            <a:r>
              <a:rPr sz="650" b="0" spc="75">
                <a:solidFill>
                  <a:srgbClr val="ECEEEA"/>
                </a:solidFill>
                <a:latin typeface="Futura PT Demi"/>
                <a:cs typeface="Futura PT Demi"/>
              </a:rPr>
              <a:t>CAP</a:t>
            </a:r>
            <a:r>
              <a:rPr sz="650" b="0" spc="5">
                <a:solidFill>
                  <a:srgbClr val="ECEEEA"/>
                </a:solidFill>
                <a:latin typeface="Futura PT Demi"/>
                <a:cs typeface="Futura PT Demi"/>
              </a:rPr>
              <a:t> </a:t>
            </a:r>
            <a:r>
              <a:rPr sz="650" b="0" spc="70">
                <a:solidFill>
                  <a:srgbClr val="ECEEEA"/>
                </a:solidFill>
                <a:latin typeface="Futura PT Demi"/>
                <a:cs typeface="Futura PT Demi"/>
              </a:rPr>
              <a:t>TION </a:t>
            </a:r>
            <a:endParaRPr sz="650">
              <a:latin typeface="Futura PT Demi"/>
              <a:cs typeface="Futura PT Demi"/>
            </a:endParaRPr>
          </a:p>
        </p:txBody>
      </p:sp>
      <p:sp>
        <p:nvSpPr>
          <p:cNvPr id="41" name="TextBox 40">
            <a:extLst>
              <a:ext uri="{FF2B5EF4-FFF2-40B4-BE49-F238E27FC236}">
                <a16:creationId xmlns:a16="http://schemas.microsoft.com/office/drawing/2014/main" id="{37797A92-F4A9-C1B2-5EFE-5D6A6A2A42A8}"/>
              </a:ext>
            </a:extLst>
          </p:cNvPr>
          <p:cNvSpPr txBox="1"/>
          <p:nvPr/>
        </p:nvSpPr>
        <p:spPr>
          <a:xfrm>
            <a:off x="2388432" y="5783705"/>
            <a:ext cx="2743200" cy="646331"/>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r"/>
            <a:r>
              <a:rPr lang="en-US" i="1"/>
              <a:t>Future Land Use Map for</a:t>
            </a:r>
          </a:p>
          <a:p>
            <a:pPr algn="r"/>
            <a:r>
              <a:rPr lang="en-US" i="1">
                <a:solidFill>
                  <a:srgbClr val="000000"/>
                </a:solidFill>
              </a:rPr>
              <a:t>the MRA </a:t>
            </a:r>
          </a:p>
        </p:txBody>
      </p:sp>
    </p:spTree>
    <p:extLst>
      <p:ext uri="{BB962C8B-B14F-4D97-AF65-F5344CB8AC3E}">
        <p14:creationId xmlns:p14="http://schemas.microsoft.com/office/powerpoint/2010/main" val="37596201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0">
            <a:extLst>
              <a:ext uri="{FF2B5EF4-FFF2-40B4-BE49-F238E27FC236}">
                <a16:creationId xmlns:a16="http://schemas.microsoft.com/office/drawing/2014/main" id="{05D51390-FE38-4D50-4AB4-05D5EE6C913F}"/>
              </a:ext>
            </a:extLst>
          </p:cNvPr>
          <p:cNvPicPr>
            <a:picLocks noChangeAspect="1"/>
          </p:cNvPicPr>
          <p:nvPr/>
        </p:nvPicPr>
        <p:blipFill>
          <a:blip r:embed="rId2"/>
          <a:stretch>
            <a:fillRect/>
          </a:stretch>
        </p:blipFill>
        <p:spPr>
          <a:xfrm>
            <a:off x="1214203" y="2045190"/>
            <a:ext cx="6465757" cy="4616409"/>
          </a:xfrm>
          <a:prstGeom prst="rect">
            <a:avLst/>
          </a:prstGeom>
        </p:spPr>
      </p:pic>
      <p:sp>
        <p:nvSpPr>
          <p:cNvPr id="2" name="object 2"/>
          <p:cNvSpPr txBox="1"/>
          <p:nvPr/>
        </p:nvSpPr>
        <p:spPr>
          <a:xfrm>
            <a:off x="419261" y="5673138"/>
            <a:ext cx="170180" cy="468630"/>
          </a:xfrm>
          <a:prstGeom prst="rect">
            <a:avLst/>
          </a:prstGeom>
        </p:spPr>
        <p:txBody>
          <a:bodyPr vert="vert270" wrap="square" lIns="0" tIns="12700" rIns="0" bIns="0" rtlCol="0">
            <a:spAutoFit/>
          </a:bodyPr>
          <a:lstStyle/>
          <a:p>
            <a:pPr marL="12700">
              <a:lnSpc>
                <a:spcPct val="100000"/>
              </a:lnSpc>
              <a:spcBef>
                <a:spcPts val="100"/>
              </a:spcBef>
            </a:pPr>
            <a:r>
              <a:rPr sz="900" b="1">
                <a:solidFill>
                  <a:srgbClr val="BDC0BF"/>
                </a:solidFill>
                <a:latin typeface="Futura PT Bold"/>
                <a:cs typeface="Futura PT Bold"/>
              </a:rPr>
              <a:t>C</a:t>
            </a:r>
            <a:r>
              <a:rPr sz="900" b="1" spc="325">
                <a:solidFill>
                  <a:srgbClr val="BDC0BF"/>
                </a:solidFill>
                <a:latin typeface="Futura PT Bold"/>
                <a:cs typeface="Futura PT Bold"/>
              </a:rPr>
              <a:t> </a:t>
            </a:r>
            <a:r>
              <a:rPr sz="900" b="1">
                <a:solidFill>
                  <a:srgbClr val="BDC0BF"/>
                </a:solidFill>
                <a:latin typeface="Futura PT Bold"/>
                <a:cs typeface="Futura PT Bold"/>
              </a:rPr>
              <a:t>I</a:t>
            </a:r>
            <a:r>
              <a:rPr sz="900" b="1" spc="330">
                <a:solidFill>
                  <a:srgbClr val="BDC0BF"/>
                </a:solidFill>
                <a:latin typeface="Futura PT Bold"/>
                <a:cs typeface="Futura PT Bold"/>
              </a:rPr>
              <a:t> </a:t>
            </a:r>
            <a:r>
              <a:rPr sz="900" b="1">
                <a:solidFill>
                  <a:srgbClr val="BDC0BF"/>
                </a:solidFill>
                <a:latin typeface="Futura PT Bold"/>
                <a:cs typeface="Futura PT Bold"/>
              </a:rPr>
              <a:t>T</a:t>
            </a:r>
            <a:r>
              <a:rPr sz="900" b="1" spc="350">
                <a:solidFill>
                  <a:srgbClr val="BDC0BF"/>
                </a:solidFill>
                <a:latin typeface="Futura PT Bold"/>
                <a:cs typeface="Futura PT Bold"/>
              </a:rPr>
              <a:t> </a:t>
            </a:r>
            <a:r>
              <a:rPr sz="900" b="1" spc="-60">
                <a:solidFill>
                  <a:srgbClr val="BDC0BF"/>
                </a:solidFill>
                <a:latin typeface="Futura PT Bold"/>
                <a:cs typeface="Futura PT Bold"/>
              </a:rPr>
              <a:t>Y</a:t>
            </a:r>
            <a:endParaRPr sz="900">
              <a:latin typeface="Futura PT Bold"/>
              <a:cs typeface="Futura PT Bold"/>
            </a:endParaRPr>
          </a:p>
        </p:txBody>
      </p:sp>
      <p:sp>
        <p:nvSpPr>
          <p:cNvPr id="3" name="object 3"/>
          <p:cNvSpPr txBox="1"/>
          <p:nvPr/>
        </p:nvSpPr>
        <p:spPr>
          <a:xfrm>
            <a:off x="419261" y="5290020"/>
            <a:ext cx="170180" cy="246379"/>
          </a:xfrm>
          <a:prstGeom prst="rect">
            <a:avLst/>
          </a:prstGeom>
        </p:spPr>
        <p:txBody>
          <a:bodyPr vert="vert270" wrap="square" lIns="0" tIns="12700" rIns="0" bIns="0" rtlCol="0">
            <a:spAutoFit/>
          </a:bodyPr>
          <a:lstStyle/>
          <a:p>
            <a:pPr marL="12700">
              <a:lnSpc>
                <a:spcPct val="100000"/>
              </a:lnSpc>
              <a:spcBef>
                <a:spcPts val="100"/>
              </a:spcBef>
            </a:pPr>
            <a:r>
              <a:rPr sz="900" b="1">
                <a:solidFill>
                  <a:srgbClr val="BDC0BF"/>
                </a:solidFill>
                <a:latin typeface="Futura PT Bold"/>
                <a:cs typeface="Futura PT Bold"/>
              </a:rPr>
              <a:t>O</a:t>
            </a:r>
            <a:r>
              <a:rPr sz="900" b="1" spc="330">
                <a:solidFill>
                  <a:srgbClr val="BDC0BF"/>
                </a:solidFill>
                <a:latin typeface="Futura PT Bold"/>
                <a:cs typeface="Futura PT Bold"/>
              </a:rPr>
              <a:t> </a:t>
            </a:r>
            <a:r>
              <a:rPr sz="900" b="1" spc="-50">
                <a:solidFill>
                  <a:srgbClr val="BDC0BF"/>
                </a:solidFill>
                <a:latin typeface="Futura PT Bold"/>
                <a:cs typeface="Futura PT Bold"/>
              </a:rPr>
              <a:t>F</a:t>
            </a:r>
            <a:endParaRPr sz="900">
              <a:latin typeface="Futura PT Bold"/>
              <a:cs typeface="Futura PT Bold"/>
            </a:endParaRPr>
          </a:p>
        </p:txBody>
      </p:sp>
      <p:sp>
        <p:nvSpPr>
          <p:cNvPr id="4" name="object 4"/>
          <p:cNvSpPr txBox="1"/>
          <p:nvPr/>
        </p:nvSpPr>
        <p:spPr>
          <a:xfrm>
            <a:off x="419261" y="3731257"/>
            <a:ext cx="170180" cy="1421765"/>
          </a:xfrm>
          <a:prstGeom prst="rect">
            <a:avLst/>
          </a:prstGeom>
        </p:spPr>
        <p:txBody>
          <a:bodyPr vert="vert270" wrap="square" lIns="0" tIns="12700" rIns="0" bIns="0" rtlCol="0">
            <a:spAutoFit/>
          </a:bodyPr>
          <a:lstStyle/>
          <a:p>
            <a:pPr marL="12700">
              <a:lnSpc>
                <a:spcPct val="100000"/>
              </a:lnSpc>
              <a:spcBef>
                <a:spcPts val="100"/>
              </a:spcBef>
            </a:pPr>
            <a:r>
              <a:rPr sz="900" b="1">
                <a:solidFill>
                  <a:srgbClr val="BDC0BF"/>
                </a:solidFill>
                <a:latin typeface="Futura PT Bold"/>
                <a:cs typeface="Futura PT Bold"/>
              </a:rPr>
              <a:t>F</a:t>
            </a:r>
            <a:r>
              <a:rPr sz="900" b="1" spc="295">
                <a:solidFill>
                  <a:srgbClr val="BDC0BF"/>
                </a:solidFill>
                <a:latin typeface="Futura PT Bold"/>
                <a:cs typeface="Futura PT Bold"/>
              </a:rPr>
              <a:t> </a:t>
            </a:r>
            <a:r>
              <a:rPr sz="900" b="1">
                <a:solidFill>
                  <a:srgbClr val="BDC0BF"/>
                </a:solidFill>
                <a:latin typeface="Futura PT Bold"/>
                <a:cs typeface="Futura PT Bold"/>
              </a:rPr>
              <a:t>A</a:t>
            </a:r>
            <a:r>
              <a:rPr sz="900" b="1" spc="330">
                <a:solidFill>
                  <a:srgbClr val="BDC0BF"/>
                </a:solidFill>
                <a:latin typeface="Futura PT Bold"/>
                <a:cs typeface="Futura PT Bold"/>
              </a:rPr>
              <a:t> </a:t>
            </a:r>
            <a:r>
              <a:rPr sz="900" b="1">
                <a:solidFill>
                  <a:srgbClr val="BDC0BF"/>
                </a:solidFill>
                <a:latin typeface="Futura PT Bold"/>
                <a:cs typeface="Futura PT Bold"/>
              </a:rPr>
              <a:t>R</a:t>
            </a:r>
            <a:r>
              <a:rPr sz="900" b="1" spc="335">
                <a:solidFill>
                  <a:srgbClr val="BDC0BF"/>
                </a:solidFill>
                <a:latin typeface="Futura PT Bold"/>
                <a:cs typeface="Futura PT Bold"/>
              </a:rPr>
              <a:t> </a:t>
            </a:r>
            <a:r>
              <a:rPr sz="900" b="1">
                <a:solidFill>
                  <a:srgbClr val="BDC0BF"/>
                </a:solidFill>
                <a:latin typeface="Futura PT Bold"/>
                <a:cs typeface="Futura PT Bold"/>
              </a:rPr>
              <a:t>M</a:t>
            </a:r>
            <a:r>
              <a:rPr sz="900" b="1" spc="330">
                <a:solidFill>
                  <a:srgbClr val="BDC0BF"/>
                </a:solidFill>
                <a:latin typeface="Futura PT Bold"/>
                <a:cs typeface="Futura PT Bold"/>
              </a:rPr>
              <a:t> </a:t>
            </a:r>
            <a:r>
              <a:rPr sz="900" b="1">
                <a:solidFill>
                  <a:srgbClr val="BDC0BF"/>
                </a:solidFill>
                <a:latin typeface="Futura PT Bold"/>
                <a:cs typeface="Futura PT Bold"/>
              </a:rPr>
              <a:t>I</a:t>
            </a:r>
            <a:r>
              <a:rPr sz="900" b="1" spc="330">
                <a:solidFill>
                  <a:srgbClr val="BDC0BF"/>
                </a:solidFill>
                <a:latin typeface="Futura PT Bold"/>
                <a:cs typeface="Futura PT Bold"/>
              </a:rPr>
              <a:t> </a:t>
            </a:r>
            <a:r>
              <a:rPr sz="900" b="1">
                <a:solidFill>
                  <a:srgbClr val="BDC0BF"/>
                </a:solidFill>
                <a:latin typeface="Futura PT Bold"/>
                <a:cs typeface="Futura PT Bold"/>
              </a:rPr>
              <a:t>N</a:t>
            </a:r>
            <a:r>
              <a:rPr sz="900" b="1" spc="335">
                <a:solidFill>
                  <a:srgbClr val="BDC0BF"/>
                </a:solidFill>
                <a:latin typeface="Futura PT Bold"/>
                <a:cs typeface="Futura PT Bold"/>
              </a:rPr>
              <a:t> </a:t>
            </a:r>
            <a:r>
              <a:rPr sz="900" b="1">
                <a:solidFill>
                  <a:srgbClr val="BDC0BF"/>
                </a:solidFill>
                <a:latin typeface="Futura PT Bold"/>
                <a:cs typeface="Futura PT Bold"/>
              </a:rPr>
              <a:t>G</a:t>
            </a:r>
            <a:r>
              <a:rPr sz="900" b="1" spc="330">
                <a:solidFill>
                  <a:srgbClr val="BDC0BF"/>
                </a:solidFill>
                <a:latin typeface="Futura PT Bold"/>
                <a:cs typeface="Futura PT Bold"/>
              </a:rPr>
              <a:t> </a:t>
            </a:r>
            <a:r>
              <a:rPr sz="900" b="1">
                <a:solidFill>
                  <a:srgbClr val="BDC0BF"/>
                </a:solidFill>
                <a:latin typeface="Futura PT Bold"/>
                <a:cs typeface="Futura PT Bold"/>
              </a:rPr>
              <a:t>T</a:t>
            </a:r>
            <a:r>
              <a:rPr sz="900" b="1" spc="330">
                <a:solidFill>
                  <a:srgbClr val="BDC0BF"/>
                </a:solidFill>
                <a:latin typeface="Futura PT Bold"/>
                <a:cs typeface="Futura PT Bold"/>
              </a:rPr>
              <a:t> </a:t>
            </a:r>
            <a:r>
              <a:rPr sz="900" b="1">
                <a:solidFill>
                  <a:srgbClr val="BDC0BF"/>
                </a:solidFill>
                <a:latin typeface="Futura PT Bold"/>
                <a:cs typeface="Futura PT Bold"/>
              </a:rPr>
              <a:t>O</a:t>
            </a:r>
            <a:r>
              <a:rPr sz="900" b="1" spc="335">
                <a:solidFill>
                  <a:srgbClr val="BDC0BF"/>
                </a:solidFill>
                <a:latin typeface="Futura PT Bold"/>
                <a:cs typeface="Futura PT Bold"/>
              </a:rPr>
              <a:t> </a:t>
            </a:r>
            <a:r>
              <a:rPr sz="900" b="1" spc="-50">
                <a:solidFill>
                  <a:srgbClr val="BDC0BF"/>
                </a:solidFill>
                <a:latin typeface="Futura PT Bold"/>
                <a:cs typeface="Futura PT Bold"/>
              </a:rPr>
              <a:t>N</a:t>
            </a:r>
            <a:endParaRPr sz="900">
              <a:latin typeface="Futura PT Bold"/>
              <a:cs typeface="Futura PT Bold"/>
            </a:endParaRPr>
          </a:p>
        </p:txBody>
      </p:sp>
      <p:sp>
        <p:nvSpPr>
          <p:cNvPr id="6" name="object 6"/>
          <p:cNvSpPr txBox="1"/>
          <p:nvPr/>
        </p:nvSpPr>
        <p:spPr>
          <a:xfrm>
            <a:off x="7679961" y="416806"/>
            <a:ext cx="2930206" cy="153888"/>
          </a:xfrm>
          <a:prstGeom prst="rect">
            <a:avLst/>
          </a:prstGeom>
        </p:spPr>
        <p:txBody>
          <a:bodyPr vert="horz" wrap="square" lIns="0" tIns="15240" rIns="0" bIns="0" rtlCol="0">
            <a:spAutoFit/>
          </a:bodyPr>
          <a:lstStyle/>
          <a:p>
            <a:pPr marL="12700" algn="r">
              <a:lnSpc>
                <a:spcPct val="100000"/>
              </a:lnSpc>
              <a:spcBef>
                <a:spcPts val="120"/>
              </a:spcBef>
              <a:tabLst>
                <a:tab pos="1172845" algn="l"/>
              </a:tabLst>
            </a:pPr>
            <a:r>
              <a:rPr lang="en-US" sz="900" b="1" spc="300">
                <a:solidFill>
                  <a:srgbClr val="BDC0BF"/>
                </a:solidFill>
                <a:latin typeface="Futura PT Bold"/>
                <a:cs typeface="Futura PT Bold"/>
              </a:rPr>
              <a:t>COMMUNITY INPUT WORKSHOP</a:t>
            </a:r>
            <a:endParaRPr lang="en-US" sz="900" spc="300">
              <a:latin typeface="Futura PT Bold"/>
              <a:cs typeface="Futura PT Bold"/>
            </a:endParaRPr>
          </a:p>
        </p:txBody>
      </p:sp>
      <p:sp>
        <p:nvSpPr>
          <p:cNvPr id="37" name="object 37"/>
          <p:cNvSpPr txBox="1">
            <a:spLocks noGrp="1"/>
          </p:cNvSpPr>
          <p:nvPr>
            <p:ph type="title"/>
          </p:nvPr>
        </p:nvSpPr>
        <p:spPr>
          <a:xfrm>
            <a:off x="1295401" y="1109955"/>
            <a:ext cx="10896600" cy="936154"/>
          </a:xfrm>
          <a:prstGeom prst="rect">
            <a:avLst/>
          </a:prstGeom>
        </p:spPr>
        <p:txBody>
          <a:bodyPr vert="horz" wrap="square" lIns="0" tIns="12700" rIns="0" bIns="0" rtlCol="0">
            <a:spAutoFit/>
          </a:bodyPr>
          <a:lstStyle/>
          <a:p>
            <a:pPr marL="12700">
              <a:lnSpc>
                <a:spcPct val="100000"/>
              </a:lnSpc>
              <a:spcBef>
                <a:spcPts val="100"/>
              </a:spcBef>
            </a:pPr>
            <a:r>
              <a:rPr lang="en-US" spc="50">
                <a:solidFill>
                  <a:srgbClr val="22A3D9"/>
                </a:solidFill>
              </a:rPr>
              <a:t>2021 </a:t>
            </a:r>
            <a:r>
              <a:rPr spc="50">
                <a:solidFill>
                  <a:srgbClr val="22A3D9"/>
                </a:solidFill>
              </a:rPr>
              <a:t>COMPREHENSIVE PLAN</a:t>
            </a:r>
          </a:p>
        </p:txBody>
      </p:sp>
      <p:sp>
        <p:nvSpPr>
          <p:cNvPr id="39" name="object 39"/>
          <p:cNvSpPr txBox="1"/>
          <p:nvPr/>
        </p:nvSpPr>
        <p:spPr>
          <a:xfrm>
            <a:off x="9817100" y="3211305"/>
            <a:ext cx="904240" cy="123189"/>
          </a:xfrm>
          <a:prstGeom prst="rect">
            <a:avLst/>
          </a:prstGeom>
        </p:spPr>
        <p:txBody>
          <a:bodyPr vert="horz" wrap="square" lIns="0" tIns="11430" rIns="0" bIns="0" rtlCol="0">
            <a:spAutoFit/>
          </a:bodyPr>
          <a:lstStyle/>
          <a:p>
            <a:pPr marL="12700">
              <a:lnSpc>
                <a:spcPct val="100000"/>
              </a:lnSpc>
              <a:spcBef>
                <a:spcPts val="90"/>
              </a:spcBef>
            </a:pPr>
            <a:r>
              <a:rPr sz="650" b="0">
                <a:solidFill>
                  <a:srgbClr val="ECEEEA"/>
                </a:solidFill>
                <a:latin typeface="Futura PT Demi"/>
                <a:cs typeface="Futura PT Demi"/>
              </a:rPr>
              <a:t>S</a:t>
            </a:r>
            <a:r>
              <a:rPr sz="650" b="0" spc="-25">
                <a:solidFill>
                  <a:srgbClr val="ECEEEA"/>
                </a:solidFill>
                <a:latin typeface="Futura PT Demi"/>
                <a:cs typeface="Futura PT Demi"/>
              </a:rPr>
              <a:t> </a:t>
            </a:r>
            <a:r>
              <a:rPr sz="650" b="0" spc="95">
                <a:solidFill>
                  <a:srgbClr val="ECEEEA"/>
                </a:solidFill>
                <a:latin typeface="Futura PT Demi"/>
                <a:cs typeface="Futura PT Demi"/>
              </a:rPr>
              <a:t>AMPLE</a:t>
            </a:r>
            <a:r>
              <a:rPr sz="650" b="0" spc="250">
                <a:solidFill>
                  <a:srgbClr val="ECEEEA"/>
                </a:solidFill>
                <a:latin typeface="Futura PT Demi"/>
                <a:cs typeface="Futura PT Demi"/>
              </a:rPr>
              <a:t> </a:t>
            </a:r>
            <a:r>
              <a:rPr sz="650" b="0" spc="75">
                <a:solidFill>
                  <a:srgbClr val="ECEEEA"/>
                </a:solidFill>
                <a:latin typeface="Futura PT Demi"/>
                <a:cs typeface="Futura PT Demi"/>
              </a:rPr>
              <a:t>CAP</a:t>
            </a:r>
            <a:r>
              <a:rPr sz="650" b="0" spc="5">
                <a:solidFill>
                  <a:srgbClr val="ECEEEA"/>
                </a:solidFill>
                <a:latin typeface="Futura PT Demi"/>
                <a:cs typeface="Futura PT Demi"/>
              </a:rPr>
              <a:t> </a:t>
            </a:r>
            <a:r>
              <a:rPr sz="650" b="0" spc="70">
                <a:solidFill>
                  <a:srgbClr val="ECEEEA"/>
                </a:solidFill>
                <a:latin typeface="Futura PT Demi"/>
                <a:cs typeface="Futura PT Demi"/>
              </a:rPr>
              <a:t>TION </a:t>
            </a:r>
            <a:endParaRPr sz="650">
              <a:latin typeface="Futura PT Demi"/>
              <a:cs typeface="Futura PT Demi"/>
            </a:endParaRPr>
          </a:p>
        </p:txBody>
      </p:sp>
      <p:pic>
        <p:nvPicPr>
          <p:cNvPr id="8" name="Picture 8" descr="Text&#10;&#10;Description automatically generated">
            <a:extLst>
              <a:ext uri="{FF2B5EF4-FFF2-40B4-BE49-F238E27FC236}">
                <a16:creationId xmlns:a16="http://schemas.microsoft.com/office/drawing/2014/main" id="{AD631F5C-E5D4-BF2D-6ED1-3D47BEB3DDC1}"/>
              </a:ext>
            </a:extLst>
          </p:cNvPr>
          <p:cNvPicPr>
            <a:picLocks noChangeAspect="1"/>
          </p:cNvPicPr>
          <p:nvPr/>
        </p:nvPicPr>
        <p:blipFill>
          <a:blip r:embed="rId3"/>
          <a:stretch>
            <a:fillRect/>
          </a:stretch>
        </p:blipFill>
        <p:spPr>
          <a:xfrm>
            <a:off x="7097842" y="4228192"/>
            <a:ext cx="4991724" cy="1174796"/>
          </a:xfrm>
          <a:prstGeom prst="rect">
            <a:avLst/>
          </a:prstGeom>
        </p:spPr>
      </p:pic>
      <p:pic>
        <p:nvPicPr>
          <p:cNvPr id="11" name="Picture 11" descr="A picture containing text&#10;&#10;Description automatically generated">
            <a:extLst>
              <a:ext uri="{FF2B5EF4-FFF2-40B4-BE49-F238E27FC236}">
                <a16:creationId xmlns:a16="http://schemas.microsoft.com/office/drawing/2014/main" id="{5AEE7592-301F-D238-2DF7-8DFD16E63CE3}"/>
              </a:ext>
            </a:extLst>
          </p:cNvPr>
          <p:cNvPicPr>
            <a:picLocks noChangeAspect="1"/>
          </p:cNvPicPr>
          <p:nvPr/>
        </p:nvPicPr>
        <p:blipFill>
          <a:blip r:embed="rId4"/>
          <a:stretch>
            <a:fillRect/>
          </a:stretch>
        </p:blipFill>
        <p:spPr>
          <a:xfrm>
            <a:off x="7097843" y="3555679"/>
            <a:ext cx="5041691" cy="533624"/>
          </a:xfrm>
          <a:prstGeom prst="rect">
            <a:avLst/>
          </a:prstGeom>
        </p:spPr>
      </p:pic>
    </p:spTree>
    <p:extLst>
      <p:ext uri="{BB962C8B-B14F-4D97-AF65-F5344CB8AC3E}">
        <p14:creationId xmlns:p14="http://schemas.microsoft.com/office/powerpoint/2010/main" val="194746467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0199F-71E5-0505-146D-5F41A1CD810B}"/>
              </a:ext>
            </a:extLst>
          </p:cNvPr>
          <p:cNvSpPr>
            <a:spLocks noGrp="1"/>
          </p:cNvSpPr>
          <p:nvPr>
            <p:ph type="title"/>
          </p:nvPr>
        </p:nvSpPr>
        <p:spPr>
          <a:xfrm>
            <a:off x="1343078" y="1109955"/>
            <a:ext cx="8493125" cy="1846659"/>
          </a:xfrm>
        </p:spPr>
        <p:txBody>
          <a:bodyPr wrap="square" lIns="0" tIns="0" rIns="0" bIns="0" anchor="t">
            <a:spAutoFit/>
          </a:bodyPr>
          <a:lstStyle/>
          <a:p>
            <a:pPr marL="12700" algn="l">
              <a:spcBef>
                <a:spcPts val="100"/>
              </a:spcBef>
            </a:pPr>
            <a:r>
              <a:rPr lang="en-US" spc="50">
                <a:solidFill>
                  <a:srgbClr val="22A3D9"/>
                </a:solidFill>
              </a:rPr>
              <a:t>2019 MRA PLAN</a:t>
            </a:r>
          </a:p>
          <a:p>
            <a:endParaRPr lang="en-US"/>
          </a:p>
        </p:txBody>
      </p:sp>
      <p:sp>
        <p:nvSpPr>
          <p:cNvPr id="3" name="Text Placeholder 2">
            <a:extLst>
              <a:ext uri="{FF2B5EF4-FFF2-40B4-BE49-F238E27FC236}">
                <a16:creationId xmlns:a16="http://schemas.microsoft.com/office/drawing/2014/main" id="{9CC58C03-B552-A663-FAD4-9A8FD02DD95B}"/>
              </a:ext>
            </a:extLst>
          </p:cNvPr>
          <p:cNvSpPr>
            <a:spLocks noGrp="1"/>
          </p:cNvSpPr>
          <p:nvPr>
            <p:ph type="body" idx="1"/>
          </p:nvPr>
        </p:nvSpPr>
        <p:spPr>
          <a:xfrm>
            <a:off x="1377849" y="2324032"/>
            <a:ext cx="4893658" cy="3662541"/>
          </a:xfrm>
        </p:spPr>
        <p:txBody>
          <a:bodyPr wrap="square" lIns="0" tIns="0" rIns="0" bIns="0" anchor="t">
            <a:spAutoFit/>
          </a:bodyPr>
          <a:lstStyle/>
          <a:p>
            <a:pPr algn="l"/>
            <a:r>
              <a:rPr lang="en-US" sz="1800"/>
              <a:t>TOOLS OF THE MRA</a:t>
            </a:r>
          </a:p>
          <a:p>
            <a:pPr algn="l"/>
            <a:endParaRPr lang="en-US"/>
          </a:p>
          <a:p>
            <a:pPr algn="l"/>
            <a:r>
              <a:rPr lang="en-US" sz="1600"/>
              <a:t>The MRA Plan report identifies the tools available for promoting economic development, including:</a:t>
            </a:r>
          </a:p>
          <a:p>
            <a:pPr algn="l"/>
            <a:endParaRPr lang="en-US"/>
          </a:p>
          <a:p>
            <a:pPr marL="285750" indent="-285750" algn="l">
              <a:buFont typeface="Arial"/>
              <a:buChar char="•"/>
            </a:pPr>
            <a:r>
              <a:rPr lang="en-US" sz="1600">
                <a:solidFill>
                  <a:schemeClr val="tx1">
                    <a:lumMod val="75000"/>
                    <a:lumOff val="25000"/>
                  </a:schemeClr>
                </a:solidFill>
                <a:latin typeface="Futura PT Medium"/>
              </a:rPr>
              <a:t>Entering into public-private partnerships, such as a development agreement</a:t>
            </a:r>
          </a:p>
          <a:p>
            <a:pPr marL="285750" indent="-285750" algn="l">
              <a:buFont typeface="Arial"/>
              <a:buChar char="•"/>
            </a:pPr>
            <a:r>
              <a:rPr lang="en-US" sz="1600">
                <a:solidFill>
                  <a:schemeClr val="tx1">
                    <a:lumMod val="75000"/>
                    <a:lumOff val="25000"/>
                  </a:schemeClr>
                </a:solidFill>
                <a:latin typeface="Futura PT Medium"/>
              </a:rPr>
              <a:t>Funding projects through revenue bonds</a:t>
            </a:r>
          </a:p>
          <a:p>
            <a:pPr marL="285750" indent="-285750" algn="l">
              <a:buFont typeface="Arial"/>
              <a:buChar char="•"/>
            </a:pPr>
            <a:r>
              <a:rPr lang="en-US" sz="1600">
                <a:solidFill>
                  <a:schemeClr val="tx1">
                    <a:lumMod val="75000"/>
                    <a:lumOff val="25000"/>
                  </a:schemeClr>
                </a:solidFill>
                <a:latin typeface="Futura PT Medium"/>
              </a:rPr>
              <a:t>Acquiring funding through Community Development Block Grants (CDBG) and other state and federal sources</a:t>
            </a:r>
          </a:p>
          <a:p>
            <a:pPr marL="285750" indent="-285750" algn="l">
              <a:buFont typeface="Arial"/>
              <a:buChar char="•"/>
            </a:pPr>
            <a:r>
              <a:rPr lang="en-US" sz="1600">
                <a:solidFill>
                  <a:schemeClr val="tx1">
                    <a:lumMod val="75000"/>
                    <a:lumOff val="25000"/>
                  </a:schemeClr>
                </a:solidFill>
                <a:latin typeface="Futura PT Medium"/>
              </a:rPr>
              <a:t>Implementing tax increment financing (TIF) (implemented in Farmington in 2018) and tax increment development districts (TIDD)</a:t>
            </a:r>
          </a:p>
          <a:p>
            <a:pPr marL="285750" indent="-285750" algn="l">
              <a:buFont typeface="Arial"/>
              <a:buChar char="•"/>
            </a:pPr>
            <a:r>
              <a:rPr lang="en-US" sz="1600">
                <a:solidFill>
                  <a:schemeClr val="tx1">
                    <a:lumMod val="75000"/>
                    <a:lumOff val="25000"/>
                  </a:schemeClr>
                </a:solidFill>
                <a:latin typeface="Futura PT Medium"/>
              </a:rPr>
              <a:t>Employing the Local Economic Development Act (LEDA)</a:t>
            </a:r>
          </a:p>
        </p:txBody>
      </p:sp>
      <p:pic>
        <p:nvPicPr>
          <p:cNvPr id="4" name="object 7">
            <a:extLst>
              <a:ext uri="{FF2B5EF4-FFF2-40B4-BE49-F238E27FC236}">
                <a16:creationId xmlns:a16="http://schemas.microsoft.com/office/drawing/2014/main" id="{F1EC07F2-630C-3203-EB1B-FD709E6E7419}"/>
              </a:ext>
            </a:extLst>
          </p:cNvPr>
          <p:cNvPicPr/>
          <p:nvPr/>
        </p:nvPicPr>
        <p:blipFill>
          <a:blip r:embed="rId2" cstate="print"/>
          <a:stretch>
            <a:fillRect/>
          </a:stretch>
        </p:blipFill>
        <p:spPr>
          <a:xfrm>
            <a:off x="7229703" y="2258567"/>
            <a:ext cx="3584448" cy="4187952"/>
          </a:xfrm>
          <a:prstGeom prst="rect">
            <a:avLst/>
          </a:prstGeom>
        </p:spPr>
      </p:pic>
      <p:sp>
        <p:nvSpPr>
          <p:cNvPr id="5" name="object 8">
            <a:extLst>
              <a:ext uri="{FF2B5EF4-FFF2-40B4-BE49-F238E27FC236}">
                <a16:creationId xmlns:a16="http://schemas.microsoft.com/office/drawing/2014/main" id="{8B8BB033-934D-8B20-412D-CC989BEB408C}"/>
              </a:ext>
            </a:extLst>
          </p:cNvPr>
          <p:cNvSpPr txBox="1"/>
          <p:nvPr/>
        </p:nvSpPr>
        <p:spPr>
          <a:xfrm>
            <a:off x="7249454" y="4772097"/>
            <a:ext cx="3477895" cy="497205"/>
          </a:xfrm>
          <a:prstGeom prst="rect">
            <a:avLst/>
          </a:prstGeom>
        </p:spPr>
        <p:txBody>
          <a:bodyPr vert="horz" wrap="square" lIns="0" tIns="12065" rIns="0" bIns="0" rtlCol="0">
            <a:spAutoFit/>
          </a:bodyPr>
          <a:lstStyle/>
          <a:p>
            <a:pPr marL="12700">
              <a:lnSpc>
                <a:spcPct val="100000"/>
              </a:lnSpc>
              <a:spcBef>
                <a:spcPts val="95"/>
              </a:spcBef>
            </a:pPr>
            <a:r>
              <a:rPr sz="3100" spc="-25">
                <a:solidFill>
                  <a:srgbClr val="FFF452"/>
                </a:solidFill>
                <a:latin typeface="Century Gothic"/>
                <a:cs typeface="Century Gothic"/>
              </a:rPr>
              <a:t>FARMINGTON,</a:t>
            </a:r>
            <a:r>
              <a:rPr sz="3100" spc="-130">
                <a:solidFill>
                  <a:srgbClr val="FFF452"/>
                </a:solidFill>
                <a:latin typeface="Century Gothic"/>
                <a:cs typeface="Century Gothic"/>
              </a:rPr>
              <a:t> </a:t>
            </a:r>
            <a:r>
              <a:rPr sz="3100" spc="-25">
                <a:solidFill>
                  <a:srgbClr val="FFF452"/>
                </a:solidFill>
                <a:latin typeface="Century Gothic"/>
                <a:cs typeface="Century Gothic"/>
              </a:rPr>
              <a:t>NM</a:t>
            </a:r>
            <a:endParaRPr sz="3100">
              <a:latin typeface="Century Gothic"/>
              <a:cs typeface="Century Gothic"/>
            </a:endParaRPr>
          </a:p>
        </p:txBody>
      </p:sp>
      <p:sp>
        <p:nvSpPr>
          <p:cNvPr id="6" name="object 9">
            <a:extLst>
              <a:ext uri="{FF2B5EF4-FFF2-40B4-BE49-F238E27FC236}">
                <a16:creationId xmlns:a16="http://schemas.microsoft.com/office/drawing/2014/main" id="{DB930277-5709-4E60-7045-E5780255A7BD}"/>
              </a:ext>
            </a:extLst>
          </p:cNvPr>
          <p:cNvSpPr txBox="1"/>
          <p:nvPr/>
        </p:nvSpPr>
        <p:spPr>
          <a:xfrm>
            <a:off x="7237424" y="5101245"/>
            <a:ext cx="3519170" cy="1359535"/>
          </a:xfrm>
          <a:prstGeom prst="rect">
            <a:avLst/>
          </a:prstGeom>
        </p:spPr>
        <p:txBody>
          <a:bodyPr vert="horz" wrap="square" lIns="0" tIns="12700" rIns="0" bIns="0" rtlCol="0">
            <a:spAutoFit/>
          </a:bodyPr>
          <a:lstStyle/>
          <a:p>
            <a:pPr marL="12700">
              <a:lnSpc>
                <a:spcPts val="4675"/>
              </a:lnSpc>
              <a:spcBef>
                <a:spcPts val="100"/>
              </a:spcBef>
            </a:pPr>
            <a:r>
              <a:rPr sz="4350" spc="-10">
                <a:solidFill>
                  <a:srgbClr val="FFFFFF"/>
                </a:solidFill>
                <a:latin typeface="Century Gothic"/>
                <a:cs typeface="Century Gothic"/>
              </a:rPr>
              <a:t>DOWNTOWN</a:t>
            </a:r>
            <a:endParaRPr sz="4350">
              <a:latin typeface="Century Gothic"/>
              <a:cs typeface="Century Gothic"/>
            </a:endParaRPr>
          </a:p>
          <a:p>
            <a:pPr marL="64135">
              <a:lnSpc>
                <a:spcPts val="5815"/>
              </a:lnSpc>
            </a:pPr>
            <a:r>
              <a:rPr sz="5300">
                <a:solidFill>
                  <a:srgbClr val="FFFFFF"/>
                </a:solidFill>
                <a:latin typeface="Century Gothic"/>
                <a:cs typeface="Century Gothic"/>
              </a:rPr>
              <a:t>MRA</a:t>
            </a:r>
            <a:r>
              <a:rPr sz="5300" spc="10">
                <a:solidFill>
                  <a:srgbClr val="FFFFFF"/>
                </a:solidFill>
                <a:latin typeface="Century Gothic"/>
                <a:cs typeface="Century Gothic"/>
              </a:rPr>
              <a:t> </a:t>
            </a:r>
            <a:r>
              <a:rPr sz="5300" spc="-20">
                <a:solidFill>
                  <a:srgbClr val="FFFFFF"/>
                </a:solidFill>
                <a:latin typeface="Century Gothic"/>
                <a:cs typeface="Century Gothic"/>
              </a:rPr>
              <a:t>PLAN</a:t>
            </a:r>
            <a:endParaRPr sz="5300">
              <a:latin typeface="Century Gothic"/>
              <a:cs typeface="Century Gothic"/>
            </a:endParaRPr>
          </a:p>
        </p:txBody>
      </p:sp>
      <p:sp>
        <p:nvSpPr>
          <p:cNvPr id="7" name="object 10">
            <a:extLst>
              <a:ext uri="{FF2B5EF4-FFF2-40B4-BE49-F238E27FC236}">
                <a16:creationId xmlns:a16="http://schemas.microsoft.com/office/drawing/2014/main" id="{A732EE1C-CAEB-AB46-C075-71E05B5C0CD2}"/>
              </a:ext>
            </a:extLst>
          </p:cNvPr>
          <p:cNvSpPr txBox="1"/>
          <p:nvPr/>
        </p:nvSpPr>
        <p:spPr>
          <a:xfrm>
            <a:off x="7318203" y="6344980"/>
            <a:ext cx="3408045" cy="139700"/>
          </a:xfrm>
          <a:prstGeom prst="rect">
            <a:avLst/>
          </a:prstGeom>
        </p:spPr>
        <p:txBody>
          <a:bodyPr vert="horz" wrap="square" lIns="0" tIns="12065" rIns="0" bIns="0" rtlCol="0">
            <a:spAutoFit/>
          </a:bodyPr>
          <a:lstStyle/>
          <a:p>
            <a:pPr marL="12700">
              <a:lnSpc>
                <a:spcPct val="100000"/>
              </a:lnSpc>
              <a:spcBef>
                <a:spcPts val="95"/>
              </a:spcBef>
              <a:tabLst>
                <a:tab pos="345440" algn="l"/>
                <a:tab pos="678180" algn="l"/>
                <a:tab pos="1010919" algn="l"/>
                <a:tab pos="1650364" algn="l"/>
                <a:tab pos="1992630" algn="l"/>
                <a:tab pos="2329180" algn="l"/>
                <a:tab pos="2679700" algn="l"/>
                <a:tab pos="3022600" algn="l"/>
                <a:tab pos="3343275" algn="l"/>
              </a:tabLst>
            </a:pPr>
            <a:r>
              <a:rPr sz="750" spc="-50">
                <a:solidFill>
                  <a:srgbClr val="FFF452"/>
                </a:solidFill>
                <a:latin typeface="Century Gothic"/>
                <a:cs typeface="Century Gothic"/>
              </a:rPr>
              <a:t>2</a:t>
            </a:r>
            <a:r>
              <a:rPr sz="750">
                <a:solidFill>
                  <a:srgbClr val="FFF452"/>
                </a:solidFill>
                <a:latin typeface="Century Gothic"/>
                <a:cs typeface="Century Gothic"/>
              </a:rPr>
              <a:t>	</a:t>
            </a:r>
            <a:r>
              <a:rPr sz="750" spc="-50">
                <a:solidFill>
                  <a:srgbClr val="FFF452"/>
                </a:solidFill>
                <a:latin typeface="Century Gothic"/>
                <a:cs typeface="Century Gothic"/>
              </a:rPr>
              <a:t>0</a:t>
            </a:r>
            <a:r>
              <a:rPr sz="750">
                <a:solidFill>
                  <a:srgbClr val="FFF452"/>
                </a:solidFill>
                <a:latin typeface="Century Gothic"/>
                <a:cs typeface="Century Gothic"/>
              </a:rPr>
              <a:t>	</a:t>
            </a:r>
            <a:r>
              <a:rPr sz="750" spc="-50">
                <a:solidFill>
                  <a:srgbClr val="FFF452"/>
                </a:solidFill>
                <a:latin typeface="Century Gothic"/>
                <a:cs typeface="Century Gothic"/>
              </a:rPr>
              <a:t>1</a:t>
            </a:r>
            <a:r>
              <a:rPr sz="750">
                <a:solidFill>
                  <a:srgbClr val="FFF452"/>
                </a:solidFill>
                <a:latin typeface="Century Gothic"/>
                <a:cs typeface="Century Gothic"/>
              </a:rPr>
              <a:t>	</a:t>
            </a:r>
            <a:r>
              <a:rPr sz="750" spc="-50">
                <a:solidFill>
                  <a:srgbClr val="FFF452"/>
                </a:solidFill>
                <a:latin typeface="Century Gothic"/>
                <a:cs typeface="Century Gothic"/>
              </a:rPr>
              <a:t>9</a:t>
            </a:r>
            <a:r>
              <a:rPr sz="750">
                <a:solidFill>
                  <a:srgbClr val="FFF452"/>
                </a:solidFill>
                <a:latin typeface="Century Gothic"/>
                <a:cs typeface="Century Gothic"/>
              </a:rPr>
              <a:t>	</a:t>
            </a:r>
            <a:r>
              <a:rPr sz="750" spc="-50">
                <a:solidFill>
                  <a:srgbClr val="FFF452"/>
                </a:solidFill>
                <a:latin typeface="Century Gothic"/>
                <a:cs typeface="Century Gothic"/>
              </a:rPr>
              <a:t>U</a:t>
            </a:r>
            <a:r>
              <a:rPr sz="750">
                <a:solidFill>
                  <a:srgbClr val="FFF452"/>
                </a:solidFill>
                <a:latin typeface="Century Gothic"/>
                <a:cs typeface="Century Gothic"/>
              </a:rPr>
              <a:t>	</a:t>
            </a:r>
            <a:r>
              <a:rPr sz="750" spc="-50">
                <a:solidFill>
                  <a:srgbClr val="FFF452"/>
                </a:solidFill>
                <a:latin typeface="Century Gothic"/>
                <a:cs typeface="Century Gothic"/>
              </a:rPr>
              <a:t>P</a:t>
            </a:r>
            <a:r>
              <a:rPr sz="750">
                <a:solidFill>
                  <a:srgbClr val="FFF452"/>
                </a:solidFill>
                <a:latin typeface="Century Gothic"/>
                <a:cs typeface="Century Gothic"/>
              </a:rPr>
              <a:t>	</a:t>
            </a:r>
            <a:r>
              <a:rPr sz="750" spc="-50">
                <a:solidFill>
                  <a:srgbClr val="FFF452"/>
                </a:solidFill>
                <a:latin typeface="Century Gothic"/>
                <a:cs typeface="Century Gothic"/>
              </a:rPr>
              <a:t>D</a:t>
            </a:r>
            <a:r>
              <a:rPr sz="750">
                <a:solidFill>
                  <a:srgbClr val="FFF452"/>
                </a:solidFill>
                <a:latin typeface="Century Gothic"/>
                <a:cs typeface="Century Gothic"/>
              </a:rPr>
              <a:t>	</a:t>
            </a:r>
            <a:r>
              <a:rPr sz="750" spc="-50">
                <a:solidFill>
                  <a:srgbClr val="FFF452"/>
                </a:solidFill>
                <a:latin typeface="Century Gothic"/>
                <a:cs typeface="Century Gothic"/>
              </a:rPr>
              <a:t>A</a:t>
            </a:r>
            <a:r>
              <a:rPr sz="750">
                <a:solidFill>
                  <a:srgbClr val="FFF452"/>
                </a:solidFill>
                <a:latin typeface="Century Gothic"/>
                <a:cs typeface="Century Gothic"/>
              </a:rPr>
              <a:t>	</a:t>
            </a:r>
            <a:r>
              <a:rPr sz="750" spc="-50">
                <a:solidFill>
                  <a:srgbClr val="FFF452"/>
                </a:solidFill>
                <a:latin typeface="Century Gothic"/>
                <a:cs typeface="Century Gothic"/>
              </a:rPr>
              <a:t>T</a:t>
            </a:r>
            <a:r>
              <a:rPr sz="750">
                <a:solidFill>
                  <a:srgbClr val="FFF452"/>
                </a:solidFill>
                <a:latin typeface="Century Gothic"/>
                <a:cs typeface="Century Gothic"/>
              </a:rPr>
              <a:t>	</a:t>
            </a:r>
            <a:r>
              <a:rPr sz="750" spc="-50">
                <a:solidFill>
                  <a:srgbClr val="FFF452"/>
                </a:solidFill>
                <a:latin typeface="Century Gothic"/>
                <a:cs typeface="Century Gothic"/>
              </a:rPr>
              <a:t>E</a:t>
            </a:r>
            <a:endParaRPr sz="750">
              <a:latin typeface="Century Gothic"/>
              <a:cs typeface="Century Gothic"/>
            </a:endParaRPr>
          </a:p>
        </p:txBody>
      </p:sp>
      <p:sp>
        <p:nvSpPr>
          <p:cNvPr id="8" name="object 13">
            <a:extLst>
              <a:ext uri="{FF2B5EF4-FFF2-40B4-BE49-F238E27FC236}">
                <a16:creationId xmlns:a16="http://schemas.microsoft.com/office/drawing/2014/main" id="{09C03967-C99C-C29F-4FE2-83AAD21F6291}"/>
              </a:ext>
            </a:extLst>
          </p:cNvPr>
          <p:cNvSpPr txBox="1"/>
          <p:nvPr/>
        </p:nvSpPr>
        <p:spPr>
          <a:xfrm>
            <a:off x="9777322" y="2475909"/>
            <a:ext cx="904240" cy="123189"/>
          </a:xfrm>
          <a:prstGeom prst="rect">
            <a:avLst/>
          </a:prstGeom>
        </p:spPr>
        <p:txBody>
          <a:bodyPr vert="horz" wrap="square" lIns="0" tIns="11430" rIns="0" bIns="0" rtlCol="0">
            <a:spAutoFit/>
          </a:bodyPr>
          <a:lstStyle/>
          <a:p>
            <a:pPr marL="12700">
              <a:lnSpc>
                <a:spcPct val="100000"/>
              </a:lnSpc>
              <a:spcBef>
                <a:spcPts val="90"/>
              </a:spcBef>
            </a:pPr>
            <a:r>
              <a:rPr sz="650" b="0">
                <a:solidFill>
                  <a:srgbClr val="ECEEEA"/>
                </a:solidFill>
                <a:latin typeface="Futura PT Demi"/>
                <a:cs typeface="Futura PT Demi"/>
              </a:rPr>
              <a:t>S</a:t>
            </a:r>
            <a:r>
              <a:rPr sz="650" b="0" spc="-25">
                <a:solidFill>
                  <a:srgbClr val="ECEEEA"/>
                </a:solidFill>
                <a:latin typeface="Futura PT Demi"/>
                <a:cs typeface="Futura PT Demi"/>
              </a:rPr>
              <a:t> </a:t>
            </a:r>
            <a:r>
              <a:rPr sz="650" b="0" spc="95">
                <a:solidFill>
                  <a:srgbClr val="ECEEEA"/>
                </a:solidFill>
                <a:latin typeface="Futura PT Demi"/>
                <a:cs typeface="Futura PT Demi"/>
              </a:rPr>
              <a:t>AMPLE</a:t>
            </a:r>
            <a:r>
              <a:rPr sz="650" b="0" spc="250">
                <a:solidFill>
                  <a:srgbClr val="ECEEEA"/>
                </a:solidFill>
                <a:latin typeface="Futura PT Demi"/>
                <a:cs typeface="Futura PT Demi"/>
              </a:rPr>
              <a:t> </a:t>
            </a:r>
            <a:r>
              <a:rPr sz="650" b="0" spc="75">
                <a:solidFill>
                  <a:srgbClr val="ECEEEA"/>
                </a:solidFill>
                <a:latin typeface="Futura PT Demi"/>
                <a:cs typeface="Futura PT Demi"/>
              </a:rPr>
              <a:t>CAP</a:t>
            </a:r>
            <a:r>
              <a:rPr sz="650" b="0" spc="5">
                <a:solidFill>
                  <a:srgbClr val="ECEEEA"/>
                </a:solidFill>
                <a:latin typeface="Futura PT Demi"/>
                <a:cs typeface="Futura PT Demi"/>
              </a:rPr>
              <a:t> </a:t>
            </a:r>
            <a:r>
              <a:rPr sz="650" b="0" spc="70">
                <a:solidFill>
                  <a:srgbClr val="ECEEEA"/>
                </a:solidFill>
                <a:latin typeface="Futura PT Demi"/>
                <a:cs typeface="Futura PT Demi"/>
              </a:rPr>
              <a:t>TION </a:t>
            </a:r>
            <a:endParaRPr sz="650">
              <a:latin typeface="Futura PT Demi"/>
              <a:cs typeface="Futura PT Demi"/>
            </a:endParaRPr>
          </a:p>
        </p:txBody>
      </p:sp>
      <p:sp>
        <p:nvSpPr>
          <p:cNvPr id="11" name="object 6">
            <a:extLst>
              <a:ext uri="{FF2B5EF4-FFF2-40B4-BE49-F238E27FC236}">
                <a16:creationId xmlns:a16="http://schemas.microsoft.com/office/drawing/2014/main" id="{9643DB88-0CE1-C799-4F0D-8453ACE55FD8}"/>
              </a:ext>
            </a:extLst>
          </p:cNvPr>
          <p:cNvSpPr txBox="1"/>
          <p:nvPr/>
        </p:nvSpPr>
        <p:spPr>
          <a:xfrm>
            <a:off x="7679961" y="416806"/>
            <a:ext cx="2930206" cy="153888"/>
          </a:xfrm>
          <a:prstGeom prst="rect">
            <a:avLst/>
          </a:prstGeom>
        </p:spPr>
        <p:txBody>
          <a:bodyPr vert="horz" wrap="square" lIns="0" tIns="15240" rIns="0" bIns="0" rtlCol="0">
            <a:spAutoFit/>
          </a:bodyPr>
          <a:lstStyle/>
          <a:p>
            <a:pPr marL="12700" algn="r">
              <a:lnSpc>
                <a:spcPct val="100000"/>
              </a:lnSpc>
              <a:spcBef>
                <a:spcPts val="120"/>
              </a:spcBef>
              <a:tabLst>
                <a:tab pos="1172845" algn="l"/>
              </a:tabLst>
            </a:pPr>
            <a:r>
              <a:rPr lang="en-US" sz="900" b="1" spc="300">
                <a:solidFill>
                  <a:srgbClr val="BDC0BF"/>
                </a:solidFill>
                <a:latin typeface="Futura PT Bold"/>
                <a:cs typeface="Futura PT Bold"/>
              </a:rPr>
              <a:t>COMMUNITY INPUT WORKSHOP</a:t>
            </a:r>
            <a:endParaRPr lang="en-US" sz="900" spc="300">
              <a:latin typeface="Futura PT Bold"/>
              <a:cs typeface="Futura PT Bold"/>
            </a:endParaRPr>
          </a:p>
        </p:txBody>
      </p:sp>
    </p:spTree>
    <p:extLst>
      <p:ext uri="{BB962C8B-B14F-4D97-AF65-F5344CB8AC3E}">
        <p14:creationId xmlns:p14="http://schemas.microsoft.com/office/powerpoint/2010/main" val="233579019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0199F-71E5-0505-146D-5F41A1CD810B}"/>
              </a:ext>
            </a:extLst>
          </p:cNvPr>
          <p:cNvSpPr>
            <a:spLocks noGrp="1"/>
          </p:cNvSpPr>
          <p:nvPr>
            <p:ph type="title"/>
          </p:nvPr>
        </p:nvSpPr>
        <p:spPr>
          <a:xfrm>
            <a:off x="533400" y="1143000"/>
            <a:ext cx="8493125" cy="1846659"/>
          </a:xfrm>
        </p:spPr>
        <p:txBody>
          <a:bodyPr wrap="square" lIns="0" tIns="0" rIns="0" bIns="0" anchor="t">
            <a:spAutoFit/>
          </a:bodyPr>
          <a:lstStyle/>
          <a:p>
            <a:pPr marL="12700" algn="l">
              <a:spcBef>
                <a:spcPts val="100"/>
              </a:spcBef>
            </a:pPr>
            <a:r>
              <a:rPr lang="en-US" spc="50">
                <a:solidFill>
                  <a:srgbClr val="22A3D9"/>
                </a:solidFill>
              </a:rPr>
              <a:t>MRA PLAN</a:t>
            </a:r>
          </a:p>
          <a:p>
            <a:endParaRPr lang="en-US"/>
          </a:p>
        </p:txBody>
      </p:sp>
      <p:sp>
        <p:nvSpPr>
          <p:cNvPr id="3" name="Text Placeholder 2">
            <a:extLst>
              <a:ext uri="{FF2B5EF4-FFF2-40B4-BE49-F238E27FC236}">
                <a16:creationId xmlns:a16="http://schemas.microsoft.com/office/drawing/2014/main" id="{9CC58C03-B552-A663-FAD4-9A8FD02DD95B}"/>
              </a:ext>
            </a:extLst>
          </p:cNvPr>
          <p:cNvSpPr>
            <a:spLocks noGrp="1"/>
          </p:cNvSpPr>
          <p:nvPr>
            <p:ph type="body" idx="1"/>
          </p:nvPr>
        </p:nvSpPr>
        <p:spPr>
          <a:xfrm>
            <a:off x="533400" y="2438400"/>
            <a:ext cx="4829452" cy="4339650"/>
          </a:xfrm>
        </p:spPr>
        <p:txBody>
          <a:bodyPr wrap="square" lIns="0" tIns="0" rIns="0" bIns="0" anchor="t">
            <a:spAutoFit/>
          </a:bodyPr>
          <a:lstStyle/>
          <a:p>
            <a:pPr algn="l"/>
            <a:r>
              <a:rPr lang="en-US" sz="1800"/>
              <a:t>ZONING</a:t>
            </a:r>
            <a:endParaRPr lang="en-US"/>
          </a:p>
          <a:p>
            <a:pPr algn="l"/>
            <a:endParaRPr lang="en-US"/>
          </a:p>
          <a:p>
            <a:pPr algn="l"/>
            <a:r>
              <a:rPr lang="en-US" sz="1600"/>
              <a:t>The MRA Plan makes the following recommendations regarding the existing zoning within the districts:</a:t>
            </a:r>
          </a:p>
          <a:p>
            <a:pPr algn="l"/>
            <a:endParaRPr lang="en-US"/>
          </a:p>
          <a:p>
            <a:pPr marL="285750" indent="-285750" algn="l">
              <a:buFont typeface="Arial"/>
              <a:buChar char="•"/>
            </a:pPr>
            <a:r>
              <a:rPr lang="en-US" sz="1600">
                <a:solidFill>
                  <a:schemeClr val="tx1">
                    <a:lumMod val="75000"/>
                    <a:lumOff val="25000"/>
                  </a:schemeClr>
                </a:solidFill>
                <a:latin typeface="Futura PT Medium"/>
              </a:rPr>
              <a:t>Rezone land in the Animas Area to establish adjacent areas of MU and IND zones as appropriate</a:t>
            </a:r>
          </a:p>
          <a:p>
            <a:pPr marL="285750" indent="-285750" algn="l">
              <a:buFont typeface="Arial"/>
              <a:buChar char="•"/>
            </a:pPr>
            <a:r>
              <a:rPr lang="en-US" sz="1600">
                <a:solidFill>
                  <a:schemeClr val="tx1">
                    <a:lumMod val="75000"/>
                    <a:lumOff val="25000"/>
                  </a:schemeClr>
                </a:solidFill>
                <a:latin typeface="Futura PT Medium"/>
              </a:rPr>
              <a:t>Revise the allowable uses in city zoning to permit more uses in the MU and IND zones</a:t>
            </a:r>
          </a:p>
          <a:p>
            <a:pPr marL="285750" indent="-285750" algn="l">
              <a:buFont typeface="Arial"/>
              <a:buChar char="•"/>
            </a:pPr>
            <a:r>
              <a:rPr lang="en-US" sz="1600">
                <a:solidFill>
                  <a:schemeClr val="tx1">
                    <a:lumMod val="75000"/>
                    <a:lumOff val="25000"/>
                  </a:schemeClr>
                </a:solidFill>
                <a:latin typeface="Futura PT Medium"/>
              </a:rPr>
              <a:t>Create a special zoning overlay in the MRA or in the Animas Area to permit desired uses</a:t>
            </a:r>
          </a:p>
          <a:p>
            <a:pPr marL="285750" indent="-285750" algn="l">
              <a:buFont typeface="Arial"/>
              <a:buChar char="•"/>
            </a:pPr>
            <a:r>
              <a:rPr lang="en-US" sz="1600">
                <a:solidFill>
                  <a:schemeClr val="tx1">
                    <a:lumMod val="75000"/>
                    <a:lumOff val="25000"/>
                  </a:schemeClr>
                </a:solidFill>
                <a:latin typeface="Futura PT Medium"/>
              </a:rPr>
              <a:t>Establish a “</a:t>
            </a:r>
            <a:r>
              <a:rPr lang="en-US" sz="1600" b="1">
                <a:solidFill>
                  <a:schemeClr val="tx1">
                    <a:lumMod val="75000"/>
                    <a:lumOff val="25000"/>
                  </a:schemeClr>
                </a:solidFill>
                <a:latin typeface="Futura PT Medium"/>
              </a:rPr>
              <a:t>Neighborhood Industrial</a:t>
            </a:r>
            <a:r>
              <a:rPr lang="en-US" sz="1600">
                <a:solidFill>
                  <a:schemeClr val="tx1">
                    <a:lumMod val="75000"/>
                    <a:lumOff val="25000"/>
                  </a:schemeClr>
                </a:solidFill>
                <a:latin typeface="Futura PT Medium"/>
              </a:rPr>
              <a:t>” zoning category to allow light industry in a mixed-use setting</a:t>
            </a:r>
          </a:p>
          <a:p>
            <a:pPr marL="285750" indent="-285750" algn="l">
              <a:buFont typeface="Arial"/>
              <a:buChar char="•"/>
            </a:pPr>
            <a:r>
              <a:rPr lang="en-US" sz="1600">
                <a:solidFill>
                  <a:schemeClr val="tx1">
                    <a:lumMod val="75000"/>
                    <a:lumOff val="25000"/>
                  </a:schemeClr>
                </a:solidFill>
                <a:latin typeface="Futura PT Medium"/>
              </a:rPr>
              <a:t>Implement performance-based zoning in the Animas Area [for example, reduce required setbacks to establish a connection with the sidewalk]</a:t>
            </a:r>
          </a:p>
          <a:p>
            <a:pPr algn="l"/>
            <a:endParaRPr lang="en-US"/>
          </a:p>
          <a:p>
            <a:pPr algn="l"/>
            <a:endParaRPr lang="en-US"/>
          </a:p>
        </p:txBody>
      </p:sp>
      <p:pic>
        <p:nvPicPr>
          <p:cNvPr id="5" name="Picture 4">
            <a:extLst>
              <a:ext uri="{FF2B5EF4-FFF2-40B4-BE49-F238E27FC236}">
                <a16:creationId xmlns:a16="http://schemas.microsoft.com/office/drawing/2014/main" id="{E0574E81-6FAB-4CF8-2E3C-4CD65037F833}"/>
              </a:ext>
            </a:extLst>
          </p:cNvPr>
          <p:cNvPicPr>
            <a:picLocks noChangeAspect="1"/>
          </p:cNvPicPr>
          <p:nvPr/>
        </p:nvPicPr>
        <p:blipFill>
          <a:blip r:embed="rId2"/>
          <a:stretch>
            <a:fillRect/>
          </a:stretch>
        </p:blipFill>
        <p:spPr>
          <a:xfrm>
            <a:off x="5337873" y="2438400"/>
            <a:ext cx="6863006" cy="4114800"/>
          </a:xfrm>
          <a:prstGeom prst="rect">
            <a:avLst/>
          </a:prstGeom>
        </p:spPr>
      </p:pic>
      <p:sp>
        <p:nvSpPr>
          <p:cNvPr id="4" name="object 6">
            <a:extLst>
              <a:ext uri="{FF2B5EF4-FFF2-40B4-BE49-F238E27FC236}">
                <a16:creationId xmlns:a16="http://schemas.microsoft.com/office/drawing/2014/main" id="{33354219-FAF6-8437-597A-2708E5EB2A1B}"/>
              </a:ext>
            </a:extLst>
          </p:cNvPr>
          <p:cNvSpPr txBox="1"/>
          <p:nvPr/>
        </p:nvSpPr>
        <p:spPr>
          <a:xfrm>
            <a:off x="7679961" y="416806"/>
            <a:ext cx="2930206" cy="153888"/>
          </a:xfrm>
          <a:prstGeom prst="rect">
            <a:avLst/>
          </a:prstGeom>
        </p:spPr>
        <p:txBody>
          <a:bodyPr vert="horz" wrap="square" lIns="0" tIns="15240" rIns="0" bIns="0" rtlCol="0">
            <a:spAutoFit/>
          </a:bodyPr>
          <a:lstStyle/>
          <a:p>
            <a:pPr marL="12700" algn="r">
              <a:lnSpc>
                <a:spcPct val="100000"/>
              </a:lnSpc>
              <a:spcBef>
                <a:spcPts val="120"/>
              </a:spcBef>
              <a:tabLst>
                <a:tab pos="1172845" algn="l"/>
              </a:tabLst>
            </a:pPr>
            <a:r>
              <a:rPr lang="en-US" sz="900" b="1" spc="300">
                <a:solidFill>
                  <a:srgbClr val="BDC0BF"/>
                </a:solidFill>
                <a:latin typeface="Futura PT Bold"/>
                <a:cs typeface="Futura PT Bold"/>
              </a:rPr>
              <a:t>COMMUNITY INPUT WORKSHOP</a:t>
            </a:r>
            <a:endParaRPr lang="en-US" sz="900" spc="300">
              <a:latin typeface="Futura PT Bold"/>
              <a:cs typeface="Futura PT Bold"/>
            </a:endParaRPr>
          </a:p>
        </p:txBody>
      </p:sp>
    </p:spTree>
    <p:extLst>
      <p:ext uri="{BB962C8B-B14F-4D97-AF65-F5344CB8AC3E}">
        <p14:creationId xmlns:p14="http://schemas.microsoft.com/office/powerpoint/2010/main" val="367009891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0199F-71E5-0505-146D-5F41A1CD810B}"/>
              </a:ext>
            </a:extLst>
          </p:cNvPr>
          <p:cNvSpPr>
            <a:spLocks noGrp="1"/>
          </p:cNvSpPr>
          <p:nvPr>
            <p:ph type="title"/>
          </p:nvPr>
        </p:nvSpPr>
        <p:spPr>
          <a:xfrm>
            <a:off x="829322" y="914400"/>
            <a:ext cx="8493125" cy="1846659"/>
          </a:xfrm>
        </p:spPr>
        <p:txBody>
          <a:bodyPr wrap="square" lIns="0" tIns="0" rIns="0" bIns="0" anchor="t">
            <a:spAutoFit/>
          </a:bodyPr>
          <a:lstStyle/>
          <a:p>
            <a:pPr marL="12700" algn="l">
              <a:spcBef>
                <a:spcPts val="100"/>
              </a:spcBef>
            </a:pPr>
            <a:r>
              <a:rPr lang="en-US" spc="50">
                <a:solidFill>
                  <a:srgbClr val="22A3D9"/>
                </a:solidFill>
              </a:rPr>
              <a:t>MRA PLAN</a:t>
            </a:r>
          </a:p>
          <a:p>
            <a:endParaRPr lang="en-US"/>
          </a:p>
        </p:txBody>
      </p:sp>
      <p:sp>
        <p:nvSpPr>
          <p:cNvPr id="7" name="Text Placeholder 6">
            <a:extLst>
              <a:ext uri="{FF2B5EF4-FFF2-40B4-BE49-F238E27FC236}">
                <a16:creationId xmlns:a16="http://schemas.microsoft.com/office/drawing/2014/main" id="{46D8F1F0-3624-F1BD-0F53-2FDEEA645591}"/>
              </a:ext>
            </a:extLst>
          </p:cNvPr>
          <p:cNvSpPr>
            <a:spLocks noGrp="1"/>
          </p:cNvSpPr>
          <p:nvPr>
            <p:ph type="body" idx="1"/>
          </p:nvPr>
        </p:nvSpPr>
        <p:spPr>
          <a:xfrm>
            <a:off x="838200" y="2177388"/>
            <a:ext cx="5715000" cy="4216539"/>
          </a:xfrm>
        </p:spPr>
        <p:txBody>
          <a:bodyPr wrap="square" lIns="0" tIns="0" rIns="0" bIns="0" anchor="t">
            <a:spAutoFit/>
          </a:bodyPr>
          <a:lstStyle/>
          <a:p>
            <a:pPr algn="l"/>
            <a:r>
              <a:rPr lang="en-US" sz="1800"/>
              <a:t>ANIMAS AREA STRATEGIES</a:t>
            </a:r>
          </a:p>
          <a:p>
            <a:pPr algn="l"/>
            <a:endParaRPr lang="en-US"/>
          </a:p>
          <a:p>
            <a:pPr algn="l"/>
            <a:r>
              <a:rPr lang="en-US" sz="1600"/>
              <a:t>The MRA Plan identified several clear strategies to implement the vision for the Animas Area:</a:t>
            </a:r>
          </a:p>
          <a:p>
            <a:pPr algn="l"/>
            <a:endParaRPr lang="en-US"/>
          </a:p>
          <a:p>
            <a:pPr marL="285750" indent="-285750" algn="l">
              <a:buAutoNum type="arabicPeriod"/>
            </a:pPr>
            <a:r>
              <a:rPr lang="en-US">
                <a:solidFill>
                  <a:schemeClr val="tx1">
                    <a:lumMod val="75000"/>
                    <a:lumOff val="25000"/>
                  </a:schemeClr>
                </a:solidFill>
              </a:rPr>
              <a:t>Revise the zoning codes to reflect the community vision [this is a "low hanging fruit" which should be prioritized]</a:t>
            </a:r>
          </a:p>
          <a:p>
            <a:pPr marL="285750" indent="-285750" algn="l">
              <a:buAutoNum type="arabicPeriod"/>
            </a:pPr>
            <a:r>
              <a:rPr lang="en-US">
                <a:solidFill>
                  <a:schemeClr val="tx1">
                    <a:lumMod val="75000"/>
                    <a:lumOff val="25000"/>
                  </a:schemeClr>
                </a:solidFill>
              </a:rPr>
              <a:t>Develop and improve the parks, trails, and access to the Animas River on the south edge of the MRA. "Fund and build Totah Park"</a:t>
            </a:r>
          </a:p>
          <a:p>
            <a:pPr marL="285750" indent="-285750" algn="l">
              <a:buAutoNum type="arabicPeriod"/>
            </a:pPr>
            <a:r>
              <a:rPr lang="en-US">
                <a:solidFill>
                  <a:schemeClr val="tx1">
                    <a:lumMod val="75000"/>
                    <a:lumOff val="25000"/>
                  </a:schemeClr>
                </a:solidFill>
              </a:rPr>
              <a:t>Connect the proposed Totah Park to the Historic Downtown.</a:t>
            </a:r>
            <a:endParaRPr lang="en-US"/>
          </a:p>
          <a:p>
            <a:pPr marL="285750" indent="-285750" algn="l">
              <a:buAutoNum type="arabicPeriod"/>
            </a:pPr>
            <a:endParaRPr lang="en-US"/>
          </a:p>
          <a:p>
            <a:pPr algn="l"/>
            <a:r>
              <a:rPr lang="en-US" sz="1600"/>
              <a:t>OTHER KEY FINDINGS:</a:t>
            </a:r>
          </a:p>
          <a:p>
            <a:pPr marL="285750" indent="-285750" algn="l">
              <a:buFont typeface="Arial,Sans-Serif"/>
              <a:buChar char="•"/>
            </a:pPr>
            <a:endParaRPr lang="en-US"/>
          </a:p>
          <a:p>
            <a:pPr marL="285750" indent="-285750" algn="l">
              <a:buFont typeface="Arial,Sans-Serif"/>
              <a:buChar char="•"/>
            </a:pPr>
            <a:r>
              <a:rPr lang="en-US">
                <a:solidFill>
                  <a:schemeClr val="tx1">
                    <a:lumMod val="75000"/>
                    <a:lumOff val="25000"/>
                  </a:schemeClr>
                </a:solidFill>
              </a:rPr>
              <a:t>Continue to support the Outdoor Recreation Industry Initiative (ORII) to complement the region's existing energy industry.</a:t>
            </a:r>
          </a:p>
          <a:p>
            <a:pPr marL="285750" indent="-285750" algn="l">
              <a:buFont typeface="Arial,Sans-Serif"/>
              <a:buChar char="•"/>
            </a:pPr>
            <a:r>
              <a:rPr lang="en-US">
                <a:solidFill>
                  <a:schemeClr val="tx1">
                    <a:lumMod val="75000"/>
                    <a:lumOff val="25000"/>
                  </a:schemeClr>
                </a:solidFill>
              </a:rPr>
              <a:t>Create a community food hub and promote local food production</a:t>
            </a:r>
          </a:p>
          <a:p>
            <a:pPr marL="285750" indent="-285750" algn="l">
              <a:buAutoNum type="arabicPeriod"/>
            </a:pPr>
            <a:endParaRPr lang="en-US"/>
          </a:p>
          <a:p>
            <a:pPr marL="285750" indent="-285750" algn="l">
              <a:buAutoNum type="arabicPeriod"/>
            </a:pPr>
            <a:endParaRPr lang="en-US"/>
          </a:p>
          <a:p>
            <a:endParaRPr lang="en-US"/>
          </a:p>
        </p:txBody>
      </p:sp>
      <p:pic>
        <p:nvPicPr>
          <p:cNvPr id="10" name="Picture 10" descr="Map&#10;&#10;Description automatically generated">
            <a:extLst>
              <a:ext uri="{FF2B5EF4-FFF2-40B4-BE49-F238E27FC236}">
                <a16:creationId xmlns:a16="http://schemas.microsoft.com/office/drawing/2014/main" id="{756F3671-B7CE-F058-F2D4-2B9D7C30F0A9}"/>
              </a:ext>
            </a:extLst>
          </p:cNvPr>
          <p:cNvPicPr>
            <a:picLocks noChangeAspect="1"/>
          </p:cNvPicPr>
          <p:nvPr/>
        </p:nvPicPr>
        <p:blipFill rotWithShape="1">
          <a:blip r:embed="rId2"/>
          <a:srcRect l="1041" t="1805" r="13556"/>
          <a:stretch/>
        </p:blipFill>
        <p:spPr>
          <a:xfrm>
            <a:off x="6558708" y="823378"/>
            <a:ext cx="5334000" cy="4529901"/>
          </a:xfrm>
          <a:prstGeom prst="rect">
            <a:avLst/>
          </a:prstGeom>
        </p:spPr>
      </p:pic>
      <p:sp>
        <p:nvSpPr>
          <p:cNvPr id="3" name="TextBox 2">
            <a:extLst>
              <a:ext uri="{FF2B5EF4-FFF2-40B4-BE49-F238E27FC236}">
                <a16:creationId xmlns:a16="http://schemas.microsoft.com/office/drawing/2014/main" id="{0D9C8992-DC20-0F0F-5F60-2073378C1F04}"/>
              </a:ext>
            </a:extLst>
          </p:cNvPr>
          <p:cNvSpPr txBox="1"/>
          <p:nvPr/>
        </p:nvSpPr>
        <p:spPr>
          <a:xfrm>
            <a:off x="6536674" y="5453349"/>
            <a:ext cx="5352361" cy="101566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200">
                <a:latin typeface="Futura PT Medium"/>
              </a:rPr>
              <a:t>This concept plan was developed for the proposed Totah Park. New flood maps indicate that nearly all of the area is in a floodway. Many of the outdoor programmatic elements of the plan may still be suitable for the site, but the number and scale of the buildings may be too intensive for the floodway. </a:t>
            </a:r>
            <a:endParaRPr lang="en-US" sz="1200">
              <a:solidFill>
                <a:srgbClr val="000000"/>
              </a:solidFill>
              <a:latin typeface="Futura PT Medium"/>
            </a:endParaRPr>
          </a:p>
        </p:txBody>
      </p:sp>
      <p:sp>
        <p:nvSpPr>
          <p:cNvPr id="4" name="object 6">
            <a:extLst>
              <a:ext uri="{FF2B5EF4-FFF2-40B4-BE49-F238E27FC236}">
                <a16:creationId xmlns:a16="http://schemas.microsoft.com/office/drawing/2014/main" id="{CB5E21B5-38A5-B4E7-E863-A4A9F729E52D}"/>
              </a:ext>
            </a:extLst>
          </p:cNvPr>
          <p:cNvSpPr txBox="1"/>
          <p:nvPr/>
        </p:nvSpPr>
        <p:spPr>
          <a:xfrm>
            <a:off x="7679961" y="416806"/>
            <a:ext cx="2930206" cy="153888"/>
          </a:xfrm>
          <a:prstGeom prst="rect">
            <a:avLst/>
          </a:prstGeom>
        </p:spPr>
        <p:txBody>
          <a:bodyPr vert="horz" wrap="square" lIns="0" tIns="15240" rIns="0" bIns="0" rtlCol="0">
            <a:spAutoFit/>
          </a:bodyPr>
          <a:lstStyle/>
          <a:p>
            <a:pPr marL="12700" algn="r">
              <a:lnSpc>
                <a:spcPct val="100000"/>
              </a:lnSpc>
              <a:spcBef>
                <a:spcPts val="120"/>
              </a:spcBef>
              <a:tabLst>
                <a:tab pos="1172845" algn="l"/>
              </a:tabLst>
            </a:pPr>
            <a:r>
              <a:rPr lang="en-US" sz="900" b="1" spc="300">
                <a:solidFill>
                  <a:srgbClr val="BDC0BF"/>
                </a:solidFill>
                <a:latin typeface="Futura PT Bold"/>
                <a:cs typeface="Futura PT Bold"/>
              </a:rPr>
              <a:t>COMMUNITY INPUT WORKSHOP</a:t>
            </a:r>
            <a:endParaRPr lang="en-US" sz="900" spc="300">
              <a:latin typeface="Futura PT Bold"/>
              <a:cs typeface="Futura PT Bold"/>
            </a:endParaRPr>
          </a:p>
        </p:txBody>
      </p:sp>
    </p:spTree>
    <p:extLst>
      <p:ext uri="{BB962C8B-B14F-4D97-AF65-F5344CB8AC3E}">
        <p14:creationId xmlns:p14="http://schemas.microsoft.com/office/powerpoint/2010/main" val="1203976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0199F-71E5-0505-146D-5F41A1CD810B}"/>
              </a:ext>
            </a:extLst>
          </p:cNvPr>
          <p:cNvSpPr>
            <a:spLocks noGrp="1"/>
          </p:cNvSpPr>
          <p:nvPr>
            <p:ph type="title"/>
          </p:nvPr>
        </p:nvSpPr>
        <p:spPr>
          <a:xfrm>
            <a:off x="914400" y="990600"/>
            <a:ext cx="8493125" cy="1846659"/>
          </a:xfrm>
        </p:spPr>
        <p:txBody>
          <a:bodyPr wrap="square" lIns="0" tIns="0" rIns="0" bIns="0" anchor="t">
            <a:spAutoFit/>
          </a:bodyPr>
          <a:lstStyle/>
          <a:p>
            <a:pPr algn="l"/>
            <a:r>
              <a:rPr lang="en-US">
                <a:solidFill>
                  <a:srgbClr val="189FD7"/>
                </a:solidFill>
              </a:rPr>
              <a:t>MRA PLAN</a:t>
            </a:r>
            <a:endParaRPr lang="en-US" b="0">
              <a:solidFill>
                <a:srgbClr val="189FD7"/>
              </a:solidFill>
            </a:endParaRPr>
          </a:p>
          <a:p>
            <a:endParaRPr lang="en-US"/>
          </a:p>
        </p:txBody>
      </p:sp>
      <p:sp>
        <p:nvSpPr>
          <p:cNvPr id="9" name="Text Placeholder 6">
            <a:extLst>
              <a:ext uri="{FF2B5EF4-FFF2-40B4-BE49-F238E27FC236}">
                <a16:creationId xmlns:a16="http://schemas.microsoft.com/office/drawing/2014/main" id="{B3BDDFCE-26FF-A3CA-7773-3C493D1B18CF}"/>
              </a:ext>
            </a:extLst>
          </p:cNvPr>
          <p:cNvSpPr txBox="1">
            <a:spLocks/>
          </p:cNvSpPr>
          <p:nvPr/>
        </p:nvSpPr>
        <p:spPr>
          <a:xfrm>
            <a:off x="6781800" y="2119230"/>
            <a:ext cx="4897755" cy="3570208"/>
          </a:xfrm>
          <a:prstGeom prst="rect">
            <a:avLst/>
          </a:prstGeom>
        </p:spPr>
        <p:txBody>
          <a:bodyPr wrap="square" lIns="0" tIns="0" rIns="0" bIns="0" anchor="t">
            <a:spAutoFit/>
          </a:bodyPr>
          <a:lstStyle>
            <a:lvl1pPr marL="0">
              <a:defRPr sz="1400" b="0" i="0">
                <a:solidFill>
                  <a:srgbClr val="F1795A"/>
                </a:solidFill>
                <a:latin typeface="Futura PT Demi"/>
                <a:ea typeface="+mn-ea"/>
                <a:cs typeface="Futura PT Demi"/>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a:r>
              <a:rPr lang="en-US" sz="1800"/>
              <a:t>HEALTHCARE HUB STRATEGIES</a:t>
            </a:r>
          </a:p>
          <a:p>
            <a:pPr algn="l"/>
            <a:endParaRPr lang="en-US"/>
          </a:p>
          <a:p>
            <a:pPr algn="l"/>
            <a:r>
              <a:rPr lang="en-US" sz="1600"/>
              <a:t>The MRA Plan identified several clear strategies to implement the vision for the Healthcare Hub:</a:t>
            </a:r>
          </a:p>
          <a:p>
            <a:pPr algn="l"/>
            <a:endParaRPr lang="en-US"/>
          </a:p>
          <a:p>
            <a:pPr marL="342900" indent="-342900" algn="l">
              <a:buAutoNum type="arabicPeriod"/>
            </a:pPr>
            <a:r>
              <a:rPr lang="en-US">
                <a:solidFill>
                  <a:schemeClr val="tx1">
                    <a:lumMod val="75000"/>
                    <a:lumOff val="25000"/>
                  </a:schemeClr>
                </a:solidFill>
              </a:rPr>
              <a:t>Collaborate with the SJRMC and SJRMC Foundation to continue improving the neighborhood</a:t>
            </a:r>
          </a:p>
          <a:p>
            <a:pPr marL="342900" indent="-342900" algn="l">
              <a:buFontTx/>
              <a:buAutoNum type="arabicPeriod"/>
            </a:pPr>
            <a:r>
              <a:rPr lang="en-US">
                <a:solidFill>
                  <a:schemeClr val="tx1">
                    <a:lumMod val="75000"/>
                    <a:lumOff val="25000"/>
                  </a:schemeClr>
                </a:solidFill>
              </a:rPr>
              <a:t>Redevelop the block north of Animas to Broadway for medical related uses</a:t>
            </a:r>
          </a:p>
          <a:p>
            <a:pPr marL="342900" indent="-342900" algn="l">
              <a:buAutoNum type="arabicPeriod"/>
            </a:pPr>
            <a:r>
              <a:rPr lang="en-US">
                <a:solidFill>
                  <a:schemeClr val="tx1">
                    <a:lumMod val="75000"/>
                    <a:lumOff val="25000"/>
                  </a:schemeClr>
                </a:solidFill>
              </a:rPr>
              <a:t>Support the rehabilitation or redevelopment of older deteriorated housing in the Healthcare Hub</a:t>
            </a:r>
          </a:p>
          <a:p>
            <a:pPr marL="342900" indent="-342900" algn="l">
              <a:buAutoNum type="arabicPeriod"/>
            </a:pPr>
            <a:r>
              <a:rPr lang="en-US">
                <a:solidFill>
                  <a:schemeClr val="tx1">
                    <a:lumMod val="75000"/>
                    <a:lumOff val="25000"/>
                  </a:schemeClr>
                </a:solidFill>
              </a:rPr>
              <a:t>Encourage the development of additional multifamily and senior housing in the western edge of the Healthcare Hub [much of this has been accomplished]</a:t>
            </a:r>
          </a:p>
          <a:p>
            <a:pPr algn="l"/>
            <a:endParaRPr lang="en-US">
              <a:solidFill>
                <a:schemeClr val="tx1">
                  <a:lumMod val="75000"/>
                  <a:lumOff val="25000"/>
                </a:schemeClr>
              </a:solidFill>
            </a:endParaRPr>
          </a:p>
          <a:p>
            <a:endParaRPr lang="en-US"/>
          </a:p>
        </p:txBody>
      </p:sp>
      <p:pic>
        <p:nvPicPr>
          <p:cNvPr id="5" name="Picture 4" descr="A picture containing sky, building, outdoor, ground&#10;&#10;Description automatically generated">
            <a:extLst>
              <a:ext uri="{FF2B5EF4-FFF2-40B4-BE49-F238E27FC236}">
                <a16:creationId xmlns:a16="http://schemas.microsoft.com/office/drawing/2014/main" id="{BDB3099D-5DFE-1A4F-F82D-E9663C7652E6}"/>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914400" y="2119230"/>
            <a:ext cx="5200760" cy="3900570"/>
          </a:xfrm>
          <a:prstGeom prst="rect">
            <a:avLst/>
          </a:prstGeom>
        </p:spPr>
      </p:pic>
      <p:sp>
        <p:nvSpPr>
          <p:cNvPr id="3" name="object 6">
            <a:extLst>
              <a:ext uri="{FF2B5EF4-FFF2-40B4-BE49-F238E27FC236}">
                <a16:creationId xmlns:a16="http://schemas.microsoft.com/office/drawing/2014/main" id="{A540CCBC-9316-E9FC-5008-DB3E76026D17}"/>
              </a:ext>
            </a:extLst>
          </p:cNvPr>
          <p:cNvSpPr txBox="1"/>
          <p:nvPr/>
        </p:nvSpPr>
        <p:spPr>
          <a:xfrm>
            <a:off x="7679961" y="416806"/>
            <a:ext cx="2930206" cy="153888"/>
          </a:xfrm>
          <a:prstGeom prst="rect">
            <a:avLst/>
          </a:prstGeom>
        </p:spPr>
        <p:txBody>
          <a:bodyPr vert="horz" wrap="square" lIns="0" tIns="15240" rIns="0" bIns="0" rtlCol="0">
            <a:spAutoFit/>
          </a:bodyPr>
          <a:lstStyle/>
          <a:p>
            <a:pPr marL="12700" algn="r">
              <a:lnSpc>
                <a:spcPct val="100000"/>
              </a:lnSpc>
              <a:spcBef>
                <a:spcPts val="120"/>
              </a:spcBef>
              <a:tabLst>
                <a:tab pos="1172845" algn="l"/>
              </a:tabLst>
            </a:pPr>
            <a:r>
              <a:rPr lang="en-US" sz="900" b="1" spc="300">
                <a:solidFill>
                  <a:srgbClr val="BDC0BF"/>
                </a:solidFill>
                <a:latin typeface="Futura PT Bold"/>
                <a:cs typeface="Futura PT Bold"/>
              </a:rPr>
              <a:t>COMMUNITY INPUT WORKSHOP</a:t>
            </a:r>
            <a:endParaRPr lang="en-US" sz="900" spc="300">
              <a:latin typeface="Futura PT Bold"/>
              <a:cs typeface="Futura PT Bold"/>
            </a:endParaRPr>
          </a:p>
        </p:txBody>
      </p:sp>
    </p:spTree>
    <p:extLst>
      <p:ext uri="{BB962C8B-B14F-4D97-AF65-F5344CB8AC3E}">
        <p14:creationId xmlns:p14="http://schemas.microsoft.com/office/powerpoint/2010/main" val="25487659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86635" y="1109955"/>
            <a:ext cx="8070124" cy="936154"/>
          </a:xfrm>
          <a:prstGeom prst="rect">
            <a:avLst/>
          </a:prstGeom>
        </p:spPr>
        <p:txBody>
          <a:bodyPr vert="horz" wrap="square" lIns="0" tIns="12700" rIns="0" bIns="0" rtlCol="0">
            <a:spAutoFit/>
          </a:bodyPr>
          <a:lstStyle/>
          <a:p>
            <a:pPr marL="12700">
              <a:lnSpc>
                <a:spcPct val="100000"/>
              </a:lnSpc>
              <a:spcBef>
                <a:spcPts val="100"/>
              </a:spcBef>
            </a:pPr>
            <a:r>
              <a:rPr lang="en-US" spc="-10">
                <a:solidFill>
                  <a:srgbClr val="22A3D9"/>
                </a:solidFill>
              </a:rPr>
              <a:t>PROJECT TEAM</a:t>
            </a:r>
            <a:endParaRPr spc="-10">
              <a:solidFill>
                <a:srgbClr val="22A3D9"/>
              </a:solidFill>
            </a:endParaRPr>
          </a:p>
        </p:txBody>
      </p:sp>
      <p:sp>
        <p:nvSpPr>
          <p:cNvPr id="3" name="object 3"/>
          <p:cNvSpPr txBox="1"/>
          <p:nvPr/>
        </p:nvSpPr>
        <p:spPr>
          <a:xfrm>
            <a:off x="1986635" y="2522796"/>
            <a:ext cx="6257393" cy="1438599"/>
          </a:xfrm>
          <a:prstGeom prst="rect">
            <a:avLst/>
          </a:prstGeom>
        </p:spPr>
        <p:txBody>
          <a:bodyPr vert="horz" wrap="square" lIns="0" tIns="12700" rIns="0" bIns="0" rtlCol="0">
            <a:spAutoFit/>
          </a:bodyPr>
          <a:lstStyle/>
          <a:p>
            <a:pPr marL="12700">
              <a:lnSpc>
                <a:spcPts val="1535"/>
              </a:lnSpc>
              <a:spcBef>
                <a:spcPts val="100"/>
              </a:spcBef>
            </a:pPr>
            <a:r>
              <a:rPr lang="en-US" sz="1400" b="0">
                <a:solidFill>
                  <a:srgbClr val="F1795A"/>
                </a:solidFill>
                <a:latin typeface="Futura PT Demi"/>
                <a:cs typeface="Futura PT Demi"/>
              </a:rPr>
              <a:t>SITES SOUTHWEST – Planning, Project </a:t>
            </a:r>
            <a:r>
              <a:rPr lang="en-US" sz="1400" b="0" err="1">
                <a:solidFill>
                  <a:srgbClr val="F1795A"/>
                </a:solidFill>
                <a:latin typeface="Futura PT Demi"/>
                <a:cs typeface="Futura PT Demi"/>
              </a:rPr>
              <a:t>Mgmt</a:t>
            </a:r>
            <a:endParaRPr lang="en-US" sz="1400" b="0">
              <a:solidFill>
                <a:srgbClr val="F1795A"/>
              </a:solidFill>
              <a:latin typeface="Futura PT Demi"/>
              <a:cs typeface="Futura PT Demi"/>
            </a:endParaRPr>
          </a:p>
          <a:p>
            <a:pPr marL="12700">
              <a:lnSpc>
                <a:spcPts val="1535"/>
              </a:lnSpc>
              <a:spcBef>
                <a:spcPts val="100"/>
              </a:spcBef>
            </a:pPr>
            <a:endParaRPr lang="en-US" sz="1400">
              <a:solidFill>
                <a:srgbClr val="F1795A"/>
              </a:solidFill>
              <a:latin typeface="Futura PT Demi"/>
              <a:cs typeface="Futura PT Medium"/>
            </a:endParaRPr>
          </a:p>
          <a:p>
            <a:pPr marL="12700">
              <a:lnSpc>
                <a:spcPts val="1535"/>
              </a:lnSpc>
              <a:spcBef>
                <a:spcPts val="100"/>
              </a:spcBef>
            </a:pPr>
            <a:r>
              <a:rPr lang="en-US" sz="1400">
                <a:solidFill>
                  <a:srgbClr val="F1795A"/>
                </a:solidFill>
                <a:latin typeface="Futura PT Demi"/>
                <a:cs typeface="Futura PT Medium"/>
              </a:rPr>
              <a:t>CIVIC PLAN STUDIO – Urban Design, Planning Policy</a:t>
            </a:r>
          </a:p>
          <a:p>
            <a:pPr marL="12700">
              <a:lnSpc>
                <a:spcPts val="1535"/>
              </a:lnSpc>
              <a:spcBef>
                <a:spcPts val="100"/>
              </a:spcBef>
            </a:pPr>
            <a:endParaRPr lang="en-US" sz="1400">
              <a:solidFill>
                <a:srgbClr val="F1795A"/>
              </a:solidFill>
              <a:latin typeface="Futura PT Demi"/>
              <a:cs typeface="Futura PT Medium"/>
            </a:endParaRPr>
          </a:p>
          <a:p>
            <a:pPr marL="12700">
              <a:lnSpc>
                <a:spcPts val="1535"/>
              </a:lnSpc>
              <a:spcBef>
                <a:spcPts val="100"/>
              </a:spcBef>
            </a:pPr>
            <a:r>
              <a:rPr lang="en-US" sz="1400">
                <a:solidFill>
                  <a:srgbClr val="F1795A"/>
                </a:solidFill>
                <a:latin typeface="Futura PT Demi"/>
                <a:cs typeface="Futura PT Medium"/>
              </a:rPr>
              <a:t>TXP – Market Analysis, Public Strategy</a:t>
            </a:r>
          </a:p>
          <a:p>
            <a:pPr marL="12700">
              <a:lnSpc>
                <a:spcPts val="1535"/>
              </a:lnSpc>
              <a:spcBef>
                <a:spcPts val="100"/>
              </a:spcBef>
            </a:pPr>
            <a:endParaRPr lang="en-US" sz="1400">
              <a:solidFill>
                <a:srgbClr val="F1795A"/>
              </a:solidFill>
              <a:latin typeface="Futura PT Demi"/>
              <a:cs typeface="Futura PT Medium"/>
            </a:endParaRPr>
          </a:p>
          <a:p>
            <a:pPr marL="12700">
              <a:lnSpc>
                <a:spcPts val="1535"/>
              </a:lnSpc>
              <a:spcBef>
                <a:spcPts val="100"/>
              </a:spcBef>
            </a:pPr>
            <a:r>
              <a:rPr lang="en-US" sz="1400">
                <a:solidFill>
                  <a:srgbClr val="F1795A"/>
                </a:solidFill>
                <a:latin typeface="Futura PT Demi"/>
                <a:cs typeface="Futura PT Medium"/>
              </a:rPr>
              <a:t>ZANETTA ILLUSTRATION – Final Renderings</a:t>
            </a:r>
            <a:endParaRPr sz="1100">
              <a:latin typeface="Futura PT Medium"/>
              <a:cs typeface="Futura PT Medium"/>
            </a:endParaRPr>
          </a:p>
        </p:txBody>
      </p:sp>
      <p:pic>
        <p:nvPicPr>
          <p:cNvPr id="5" name="object 5"/>
          <p:cNvPicPr/>
          <p:nvPr/>
        </p:nvPicPr>
        <p:blipFill>
          <a:blip r:embed="rId2" cstate="print"/>
          <a:stretch>
            <a:fillRect/>
          </a:stretch>
        </p:blipFill>
        <p:spPr>
          <a:xfrm>
            <a:off x="7218598" y="2351481"/>
            <a:ext cx="1442631" cy="2192115"/>
          </a:xfrm>
          <a:prstGeom prst="rect">
            <a:avLst/>
          </a:prstGeom>
        </p:spPr>
      </p:pic>
      <p:pic>
        <p:nvPicPr>
          <p:cNvPr id="6" name="object 6"/>
          <p:cNvPicPr/>
          <p:nvPr/>
        </p:nvPicPr>
        <p:blipFill>
          <a:blip r:embed="rId3" cstate="print"/>
          <a:stretch>
            <a:fillRect/>
          </a:stretch>
        </p:blipFill>
        <p:spPr>
          <a:xfrm>
            <a:off x="7097676" y="4785476"/>
            <a:ext cx="1817723" cy="1817723"/>
          </a:xfrm>
          <a:prstGeom prst="rect">
            <a:avLst/>
          </a:prstGeom>
        </p:spPr>
      </p:pic>
      <p:sp>
        <p:nvSpPr>
          <p:cNvPr id="8" name="object 8"/>
          <p:cNvSpPr txBox="1"/>
          <p:nvPr/>
        </p:nvSpPr>
        <p:spPr>
          <a:xfrm>
            <a:off x="419261" y="5673138"/>
            <a:ext cx="170180" cy="468630"/>
          </a:xfrm>
          <a:prstGeom prst="rect">
            <a:avLst/>
          </a:prstGeom>
        </p:spPr>
        <p:txBody>
          <a:bodyPr vert="vert270" wrap="square" lIns="0" tIns="12700" rIns="0" bIns="0" rtlCol="0">
            <a:spAutoFit/>
          </a:bodyPr>
          <a:lstStyle/>
          <a:p>
            <a:pPr marL="12700">
              <a:lnSpc>
                <a:spcPct val="100000"/>
              </a:lnSpc>
              <a:spcBef>
                <a:spcPts val="100"/>
              </a:spcBef>
            </a:pPr>
            <a:r>
              <a:rPr sz="900" b="1">
                <a:solidFill>
                  <a:srgbClr val="BDC0BF"/>
                </a:solidFill>
                <a:latin typeface="Futura PT Bold"/>
                <a:cs typeface="Futura PT Bold"/>
              </a:rPr>
              <a:t>C</a:t>
            </a:r>
            <a:r>
              <a:rPr sz="900" b="1" spc="325">
                <a:solidFill>
                  <a:srgbClr val="BDC0BF"/>
                </a:solidFill>
                <a:latin typeface="Futura PT Bold"/>
                <a:cs typeface="Futura PT Bold"/>
              </a:rPr>
              <a:t> </a:t>
            </a:r>
            <a:r>
              <a:rPr sz="900" b="1">
                <a:solidFill>
                  <a:srgbClr val="BDC0BF"/>
                </a:solidFill>
                <a:latin typeface="Futura PT Bold"/>
                <a:cs typeface="Futura PT Bold"/>
              </a:rPr>
              <a:t>I</a:t>
            </a:r>
            <a:r>
              <a:rPr sz="900" b="1" spc="330">
                <a:solidFill>
                  <a:srgbClr val="BDC0BF"/>
                </a:solidFill>
                <a:latin typeface="Futura PT Bold"/>
                <a:cs typeface="Futura PT Bold"/>
              </a:rPr>
              <a:t> </a:t>
            </a:r>
            <a:r>
              <a:rPr sz="900" b="1">
                <a:solidFill>
                  <a:srgbClr val="BDC0BF"/>
                </a:solidFill>
                <a:latin typeface="Futura PT Bold"/>
                <a:cs typeface="Futura PT Bold"/>
              </a:rPr>
              <a:t>T</a:t>
            </a:r>
            <a:r>
              <a:rPr sz="900" b="1" spc="350">
                <a:solidFill>
                  <a:srgbClr val="BDC0BF"/>
                </a:solidFill>
                <a:latin typeface="Futura PT Bold"/>
                <a:cs typeface="Futura PT Bold"/>
              </a:rPr>
              <a:t> </a:t>
            </a:r>
            <a:r>
              <a:rPr sz="900" b="1" spc="-60">
                <a:solidFill>
                  <a:srgbClr val="BDC0BF"/>
                </a:solidFill>
                <a:latin typeface="Futura PT Bold"/>
                <a:cs typeface="Futura PT Bold"/>
              </a:rPr>
              <a:t>Y</a:t>
            </a:r>
            <a:endParaRPr sz="900">
              <a:latin typeface="Futura PT Bold"/>
              <a:cs typeface="Futura PT Bold"/>
            </a:endParaRPr>
          </a:p>
        </p:txBody>
      </p:sp>
      <p:sp>
        <p:nvSpPr>
          <p:cNvPr id="9" name="object 9"/>
          <p:cNvSpPr txBox="1"/>
          <p:nvPr/>
        </p:nvSpPr>
        <p:spPr>
          <a:xfrm>
            <a:off x="419261" y="5290020"/>
            <a:ext cx="170180" cy="246379"/>
          </a:xfrm>
          <a:prstGeom prst="rect">
            <a:avLst/>
          </a:prstGeom>
        </p:spPr>
        <p:txBody>
          <a:bodyPr vert="vert270" wrap="square" lIns="0" tIns="12700" rIns="0" bIns="0" rtlCol="0">
            <a:spAutoFit/>
          </a:bodyPr>
          <a:lstStyle/>
          <a:p>
            <a:pPr marL="12700">
              <a:lnSpc>
                <a:spcPct val="100000"/>
              </a:lnSpc>
              <a:spcBef>
                <a:spcPts val="100"/>
              </a:spcBef>
            </a:pPr>
            <a:r>
              <a:rPr sz="900" b="1">
                <a:solidFill>
                  <a:srgbClr val="BDC0BF"/>
                </a:solidFill>
                <a:latin typeface="Futura PT Bold"/>
                <a:cs typeface="Futura PT Bold"/>
              </a:rPr>
              <a:t>O</a:t>
            </a:r>
            <a:r>
              <a:rPr sz="900" b="1" spc="330">
                <a:solidFill>
                  <a:srgbClr val="BDC0BF"/>
                </a:solidFill>
                <a:latin typeface="Futura PT Bold"/>
                <a:cs typeface="Futura PT Bold"/>
              </a:rPr>
              <a:t> </a:t>
            </a:r>
            <a:r>
              <a:rPr sz="900" b="1" spc="-50">
                <a:solidFill>
                  <a:srgbClr val="BDC0BF"/>
                </a:solidFill>
                <a:latin typeface="Futura PT Bold"/>
                <a:cs typeface="Futura PT Bold"/>
              </a:rPr>
              <a:t>F</a:t>
            </a:r>
            <a:endParaRPr sz="900">
              <a:latin typeface="Futura PT Bold"/>
              <a:cs typeface="Futura PT Bold"/>
            </a:endParaRPr>
          </a:p>
        </p:txBody>
      </p:sp>
      <p:sp>
        <p:nvSpPr>
          <p:cNvPr id="10" name="object 10"/>
          <p:cNvSpPr txBox="1"/>
          <p:nvPr/>
        </p:nvSpPr>
        <p:spPr>
          <a:xfrm>
            <a:off x="419261" y="3731257"/>
            <a:ext cx="170180" cy="1421765"/>
          </a:xfrm>
          <a:prstGeom prst="rect">
            <a:avLst/>
          </a:prstGeom>
        </p:spPr>
        <p:txBody>
          <a:bodyPr vert="vert270" wrap="square" lIns="0" tIns="12700" rIns="0" bIns="0" rtlCol="0">
            <a:spAutoFit/>
          </a:bodyPr>
          <a:lstStyle/>
          <a:p>
            <a:pPr marL="12700">
              <a:lnSpc>
                <a:spcPct val="100000"/>
              </a:lnSpc>
              <a:spcBef>
                <a:spcPts val="100"/>
              </a:spcBef>
            </a:pPr>
            <a:r>
              <a:rPr sz="900" b="1">
                <a:solidFill>
                  <a:srgbClr val="BDC0BF"/>
                </a:solidFill>
                <a:latin typeface="Futura PT Bold"/>
                <a:cs typeface="Futura PT Bold"/>
              </a:rPr>
              <a:t>F</a:t>
            </a:r>
            <a:r>
              <a:rPr sz="900" b="1" spc="295">
                <a:solidFill>
                  <a:srgbClr val="BDC0BF"/>
                </a:solidFill>
                <a:latin typeface="Futura PT Bold"/>
                <a:cs typeface="Futura PT Bold"/>
              </a:rPr>
              <a:t> </a:t>
            </a:r>
            <a:r>
              <a:rPr sz="900" b="1">
                <a:solidFill>
                  <a:srgbClr val="BDC0BF"/>
                </a:solidFill>
                <a:latin typeface="Futura PT Bold"/>
                <a:cs typeface="Futura PT Bold"/>
              </a:rPr>
              <a:t>A</a:t>
            </a:r>
            <a:r>
              <a:rPr sz="900" b="1" spc="330">
                <a:solidFill>
                  <a:srgbClr val="BDC0BF"/>
                </a:solidFill>
                <a:latin typeface="Futura PT Bold"/>
                <a:cs typeface="Futura PT Bold"/>
              </a:rPr>
              <a:t> </a:t>
            </a:r>
            <a:r>
              <a:rPr sz="900" b="1">
                <a:solidFill>
                  <a:srgbClr val="BDC0BF"/>
                </a:solidFill>
                <a:latin typeface="Futura PT Bold"/>
                <a:cs typeface="Futura PT Bold"/>
              </a:rPr>
              <a:t>R</a:t>
            </a:r>
            <a:r>
              <a:rPr sz="900" b="1" spc="335">
                <a:solidFill>
                  <a:srgbClr val="BDC0BF"/>
                </a:solidFill>
                <a:latin typeface="Futura PT Bold"/>
                <a:cs typeface="Futura PT Bold"/>
              </a:rPr>
              <a:t> </a:t>
            </a:r>
            <a:r>
              <a:rPr sz="900" b="1">
                <a:solidFill>
                  <a:srgbClr val="BDC0BF"/>
                </a:solidFill>
                <a:latin typeface="Futura PT Bold"/>
                <a:cs typeface="Futura PT Bold"/>
              </a:rPr>
              <a:t>M</a:t>
            </a:r>
            <a:r>
              <a:rPr sz="900" b="1" spc="330">
                <a:solidFill>
                  <a:srgbClr val="BDC0BF"/>
                </a:solidFill>
                <a:latin typeface="Futura PT Bold"/>
                <a:cs typeface="Futura PT Bold"/>
              </a:rPr>
              <a:t> </a:t>
            </a:r>
            <a:r>
              <a:rPr sz="900" b="1">
                <a:solidFill>
                  <a:srgbClr val="BDC0BF"/>
                </a:solidFill>
                <a:latin typeface="Futura PT Bold"/>
                <a:cs typeface="Futura PT Bold"/>
              </a:rPr>
              <a:t>I</a:t>
            </a:r>
            <a:r>
              <a:rPr sz="900" b="1" spc="330">
                <a:solidFill>
                  <a:srgbClr val="BDC0BF"/>
                </a:solidFill>
                <a:latin typeface="Futura PT Bold"/>
                <a:cs typeface="Futura PT Bold"/>
              </a:rPr>
              <a:t> </a:t>
            </a:r>
            <a:r>
              <a:rPr sz="900" b="1">
                <a:solidFill>
                  <a:srgbClr val="BDC0BF"/>
                </a:solidFill>
                <a:latin typeface="Futura PT Bold"/>
                <a:cs typeface="Futura PT Bold"/>
              </a:rPr>
              <a:t>N</a:t>
            </a:r>
            <a:r>
              <a:rPr sz="900" b="1" spc="335">
                <a:solidFill>
                  <a:srgbClr val="BDC0BF"/>
                </a:solidFill>
                <a:latin typeface="Futura PT Bold"/>
                <a:cs typeface="Futura PT Bold"/>
              </a:rPr>
              <a:t> </a:t>
            </a:r>
            <a:r>
              <a:rPr sz="900" b="1">
                <a:solidFill>
                  <a:srgbClr val="BDC0BF"/>
                </a:solidFill>
                <a:latin typeface="Futura PT Bold"/>
                <a:cs typeface="Futura PT Bold"/>
              </a:rPr>
              <a:t>G</a:t>
            </a:r>
            <a:r>
              <a:rPr sz="900" b="1" spc="330">
                <a:solidFill>
                  <a:srgbClr val="BDC0BF"/>
                </a:solidFill>
                <a:latin typeface="Futura PT Bold"/>
                <a:cs typeface="Futura PT Bold"/>
              </a:rPr>
              <a:t> </a:t>
            </a:r>
            <a:r>
              <a:rPr sz="900" b="1">
                <a:solidFill>
                  <a:srgbClr val="BDC0BF"/>
                </a:solidFill>
                <a:latin typeface="Futura PT Bold"/>
                <a:cs typeface="Futura PT Bold"/>
              </a:rPr>
              <a:t>T</a:t>
            </a:r>
            <a:r>
              <a:rPr sz="900" b="1" spc="330">
                <a:solidFill>
                  <a:srgbClr val="BDC0BF"/>
                </a:solidFill>
                <a:latin typeface="Futura PT Bold"/>
                <a:cs typeface="Futura PT Bold"/>
              </a:rPr>
              <a:t> </a:t>
            </a:r>
            <a:r>
              <a:rPr sz="900" b="1">
                <a:solidFill>
                  <a:srgbClr val="BDC0BF"/>
                </a:solidFill>
                <a:latin typeface="Futura PT Bold"/>
                <a:cs typeface="Futura PT Bold"/>
              </a:rPr>
              <a:t>O</a:t>
            </a:r>
            <a:r>
              <a:rPr sz="900" b="1" spc="335">
                <a:solidFill>
                  <a:srgbClr val="BDC0BF"/>
                </a:solidFill>
                <a:latin typeface="Futura PT Bold"/>
                <a:cs typeface="Futura PT Bold"/>
              </a:rPr>
              <a:t> </a:t>
            </a:r>
            <a:r>
              <a:rPr sz="900" b="1" spc="-50">
                <a:solidFill>
                  <a:srgbClr val="BDC0BF"/>
                </a:solidFill>
                <a:latin typeface="Futura PT Bold"/>
                <a:cs typeface="Futura PT Bold"/>
              </a:rPr>
              <a:t>N</a:t>
            </a:r>
            <a:endParaRPr sz="900">
              <a:latin typeface="Futura PT Bold"/>
              <a:cs typeface="Futura PT Bold"/>
            </a:endParaRPr>
          </a:p>
        </p:txBody>
      </p:sp>
      <p:sp>
        <p:nvSpPr>
          <p:cNvPr id="12" name="object 12"/>
          <p:cNvSpPr txBox="1"/>
          <p:nvPr/>
        </p:nvSpPr>
        <p:spPr>
          <a:xfrm>
            <a:off x="6853561" y="416806"/>
            <a:ext cx="3756605" cy="153888"/>
          </a:xfrm>
          <a:prstGeom prst="rect">
            <a:avLst/>
          </a:prstGeom>
        </p:spPr>
        <p:txBody>
          <a:bodyPr vert="horz" wrap="square" lIns="0" tIns="15240" rIns="0" bIns="0" rtlCol="0">
            <a:spAutoFit/>
          </a:bodyPr>
          <a:lstStyle/>
          <a:p>
            <a:pPr marL="12700" algn="r">
              <a:lnSpc>
                <a:spcPct val="100000"/>
              </a:lnSpc>
              <a:spcBef>
                <a:spcPts val="120"/>
              </a:spcBef>
              <a:tabLst>
                <a:tab pos="1172845" algn="l"/>
              </a:tabLst>
            </a:pPr>
            <a:r>
              <a:rPr lang="en-US" sz="900" b="1" spc="300">
                <a:solidFill>
                  <a:srgbClr val="BDC0BF"/>
                </a:solidFill>
                <a:latin typeface="Futura PT Bold"/>
                <a:cs typeface="Futura PT Bold"/>
              </a:rPr>
              <a:t>COMMUNITY INPUT WORKSHOP</a:t>
            </a:r>
            <a:endParaRPr lang="en-US" sz="900" spc="300">
              <a:latin typeface="Futura PT Bold"/>
              <a:cs typeface="Futura PT Bold"/>
            </a:endParaRPr>
          </a:p>
        </p:txBody>
      </p:sp>
      <p:pic>
        <p:nvPicPr>
          <p:cNvPr id="14" name="Picture 13" descr="Logo&#10;&#10;Description automatically generated">
            <a:extLst>
              <a:ext uri="{FF2B5EF4-FFF2-40B4-BE49-F238E27FC236}">
                <a16:creationId xmlns:a16="http://schemas.microsoft.com/office/drawing/2014/main" id="{779E17F7-1DA4-F398-6DF0-C209378279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96399" y="4648755"/>
            <a:ext cx="1954443" cy="1954443"/>
          </a:xfrm>
          <a:prstGeom prst="rect">
            <a:avLst/>
          </a:prstGeom>
        </p:spPr>
      </p:pic>
      <p:pic>
        <p:nvPicPr>
          <p:cNvPr id="16" name="Picture 15" descr="Logo&#10;&#10;Description automatically generated">
            <a:extLst>
              <a:ext uri="{FF2B5EF4-FFF2-40B4-BE49-F238E27FC236}">
                <a16:creationId xmlns:a16="http://schemas.microsoft.com/office/drawing/2014/main" id="{3169A711-5578-2F33-6114-82AC7983443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016659" y="2351481"/>
            <a:ext cx="2234184" cy="1932432"/>
          </a:xfrm>
          <a:prstGeom prst="rect">
            <a:avLst/>
          </a:prstGeom>
        </p:spPr>
      </p:pic>
    </p:spTree>
    <p:extLst>
      <p:ext uri="{BB962C8B-B14F-4D97-AF65-F5344CB8AC3E}">
        <p14:creationId xmlns:p14="http://schemas.microsoft.com/office/powerpoint/2010/main" val="91741610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0199F-71E5-0505-146D-5F41A1CD810B}"/>
              </a:ext>
            </a:extLst>
          </p:cNvPr>
          <p:cNvSpPr>
            <a:spLocks noGrp="1"/>
          </p:cNvSpPr>
          <p:nvPr>
            <p:ph type="title"/>
          </p:nvPr>
        </p:nvSpPr>
        <p:spPr>
          <a:xfrm>
            <a:off x="1423958" y="281159"/>
            <a:ext cx="9222401" cy="923330"/>
          </a:xfrm>
        </p:spPr>
        <p:txBody>
          <a:bodyPr wrap="square" lIns="0" tIns="0" rIns="0" bIns="0" anchor="t">
            <a:spAutoFit/>
          </a:bodyPr>
          <a:lstStyle/>
          <a:p>
            <a:r>
              <a:rPr lang="en-US">
                <a:solidFill>
                  <a:srgbClr val="189FD7"/>
                </a:solidFill>
              </a:rPr>
              <a:t>MRA PLAN</a:t>
            </a:r>
            <a:endParaRPr lang="en-US" b="0">
              <a:solidFill>
                <a:srgbClr val="189FD7"/>
              </a:solidFill>
            </a:endParaRPr>
          </a:p>
        </p:txBody>
      </p:sp>
      <p:pic>
        <p:nvPicPr>
          <p:cNvPr id="6" name="Picture 6" descr="A picture containing map&#10;&#10;Description automatically generated">
            <a:extLst>
              <a:ext uri="{FF2B5EF4-FFF2-40B4-BE49-F238E27FC236}">
                <a16:creationId xmlns:a16="http://schemas.microsoft.com/office/drawing/2014/main" id="{A2649907-3D63-6D43-8651-5522F746BE84}"/>
              </a:ext>
            </a:extLst>
          </p:cNvPr>
          <p:cNvPicPr>
            <a:picLocks noChangeAspect="1"/>
          </p:cNvPicPr>
          <p:nvPr/>
        </p:nvPicPr>
        <p:blipFill>
          <a:blip r:embed="rId2"/>
          <a:stretch>
            <a:fillRect/>
          </a:stretch>
        </p:blipFill>
        <p:spPr>
          <a:xfrm>
            <a:off x="1418040" y="1189420"/>
            <a:ext cx="8945160" cy="5784617"/>
          </a:xfrm>
          <a:prstGeom prst="rect">
            <a:avLst/>
          </a:prstGeom>
        </p:spPr>
      </p:pic>
      <p:sp>
        <p:nvSpPr>
          <p:cNvPr id="7" name="Rectangle: Rounded Corners 6">
            <a:extLst>
              <a:ext uri="{FF2B5EF4-FFF2-40B4-BE49-F238E27FC236}">
                <a16:creationId xmlns:a16="http://schemas.microsoft.com/office/drawing/2014/main" id="{33ECDF80-73CE-505E-F3A4-4AA94FD8FCC3}"/>
              </a:ext>
            </a:extLst>
          </p:cNvPr>
          <p:cNvSpPr/>
          <p:nvPr/>
        </p:nvSpPr>
        <p:spPr>
          <a:xfrm>
            <a:off x="2262625" y="3604576"/>
            <a:ext cx="6083645" cy="2872424"/>
          </a:xfrm>
          <a:prstGeom prst="round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Rounded Corners 7">
            <a:extLst>
              <a:ext uri="{FF2B5EF4-FFF2-40B4-BE49-F238E27FC236}">
                <a16:creationId xmlns:a16="http://schemas.microsoft.com/office/drawing/2014/main" id="{B3274B99-5B10-3894-D25E-611450FFF96E}"/>
              </a:ext>
            </a:extLst>
          </p:cNvPr>
          <p:cNvSpPr/>
          <p:nvPr/>
        </p:nvSpPr>
        <p:spPr>
          <a:xfrm>
            <a:off x="8791082" y="3747684"/>
            <a:ext cx="1419717" cy="2500716"/>
          </a:xfrm>
          <a:prstGeom prst="roundRect">
            <a:avLst/>
          </a:prstGeom>
          <a:noFill/>
          <a:ln w="57150"/>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US"/>
          </a:p>
        </p:txBody>
      </p:sp>
      <p:sp>
        <p:nvSpPr>
          <p:cNvPr id="4" name="Text Placeholder 2">
            <a:extLst>
              <a:ext uri="{FF2B5EF4-FFF2-40B4-BE49-F238E27FC236}">
                <a16:creationId xmlns:a16="http://schemas.microsoft.com/office/drawing/2014/main" id="{29F8855B-E45C-AA25-9641-DD19FF6A5531}"/>
              </a:ext>
            </a:extLst>
          </p:cNvPr>
          <p:cNvSpPr txBox="1">
            <a:spLocks/>
          </p:cNvSpPr>
          <p:nvPr/>
        </p:nvSpPr>
        <p:spPr>
          <a:xfrm>
            <a:off x="5562600" y="766492"/>
            <a:ext cx="4270159" cy="492443"/>
          </a:xfrm>
          <a:prstGeom prst="rect">
            <a:avLst/>
          </a:prstGeom>
          <a:noFill/>
        </p:spPr>
        <p:txBody>
          <a:bodyPr wrap="square" lIns="0" tIns="0" rIns="0" bIns="0" anchor="t">
            <a:spAutoFit/>
          </a:bodyPr>
          <a:lstStyle>
            <a:lvl1pPr marL="0">
              <a:defRPr sz="1400" b="0" i="0">
                <a:solidFill>
                  <a:srgbClr val="F1795A"/>
                </a:solidFill>
                <a:latin typeface="Futura PT Demi"/>
                <a:ea typeface="+mn-ea"/>
                <a:cs typeface="Futura PT Demi"/>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a:lstStyle>
          <a:p>
            <a:pPr algn="l"/>
            <a:r>
              <a:rPr lang="en-US" sz="1800"/>
              <a:t>Proposed Future Land Use Map</a:t>
            </a:r>
          </a:p>
          <a:p>
            <a:pPr algn="l"/>
            <a:endParaRPr lang="en-US"/>
          </a:p>
        </p:txBody>
      </p:sp>
      <p:sp>
        <p:nvSpPr>
          <p:cNvPr id="3" name="object 6">
            <a:extLst>
              <a:ext uri="{FF2B5EF4-FFF2-40B4-BE49-F238E27FC236}">
                <a16:creationId xmlns:a16="http://schemas.microsoft.com/office/drawing/2014/main" id="{AF7A4CFC-E426-B597-86AF-B4FD4880C7AB}"/>
              </a:ext>
            </a:extLst>
          </p:cNvPr>
          <p:cNvSpPr txBox="1"/>
          <p:nvPr/>
        </p:nvSpPr>
        <p:spPr>
          <a:xfrm>
            <a:off x="7679961" y="416806"/>
            <a:ext cx="2930206" cy="153888"/>
          </a:xfrm>
          <a:prstGeom prst="rect">
            <a:avLst/>
          </a:prstGeom>
        </p:spPr>
        <p:txBody>
          <a:bodyPr vert="horz" wrap="square" lIns="0" tIns="15240" rIns="0" bIns="0" rtlCol="0">
            <a:spAutoFit/>
          </a:bodyPr>
          <a:lstStyle/>
          <a:p>
            <a:pPr marL="12700" algn="r">
              <a:lnSpc>
                <a:spcPct val="100000"/>
              </a:lnSpc>
              <a:spcBef>
                <a:spcPts val="120"/>
              </a:spcBef>
              <a:tabLst>
                <a:tab pos="1172845" algn="l"/>
              </a:tabLst>
            </a:pPr>
            <a:r>
              <a:rPr lang="en-US" sz="900" b="1" spc="300">
                <a:solidFill>
                  <a:srgbClr val="BDC0BF"/>
                </a:solidFill>
                <a:latin typeface="Futura PT Bold"/>
                <a:cs typeface="Futura PT Bold"/>
              </a:rPr>
              <a:t>COMMUNITY INPUT WORKSHOP</a:t>
            </a:r>
            <a:endParaRPr lang="en-US" sz="900" spc="300">
              <a:latin typeface="Futura PT Bold"/>
              <a:cs typeface="Futura PT Bold"/>
            </a:endParaRPr>
          </a:p>
        </p:txBody>
      </p:sp>
    </p:spTree>
    <p:extLst>
      <p:ext uri="{BB962C8B-B14F-4D97-AF65-F5344CB8AC3E}">
        <p14:creationId xmlns:p14="http://schemas.microsoft.com/office/powerpoint/2010/main" val="326515272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10199F-71E5-0505-146D-5F41A1CD810B}"/>
              </a:ext>
            </a:extLst>
          </p:cNvPr>
          <p:cNvSpPr>
            <a:spLocks noGrp="1"/>
          </p:cNvSpPr>
          <p:nvPr>
            <p:ph type="title"/>
          </p:nvPr>
        </p:nvSpPr>
        <p:spPr>
          <a:xfrm>
            <a:off x="1986635" y="1109955"/>
            <a:ext cx="8493125" cy="1846659"/>
          </a:xfrm>
        </p:spPr>
        <p:txBody>
          <a:bodyPr wrap="square" lIns="0" tIns="0" rIns="0" bIns="0" anchor="t">
            <a:spAutoFit/>
          </a:bodyPr>
          <a:lstStyle/>
          <a:p>
            <a:pPr algn="l"/>
            <a:r>
              <a:rPr lang="en-US"/>
              <a:t>MRA PLAN</a:t>
            </a:r>
            <a:endParaRPr lang="en-US" b="0"/>
          </a:p>
          <a:p>
            <a:endParaRPr lang="en-US"/>
          </a:p>
        </p:txBody>
      </p:sp>
      <p:pic>
        <p:nvPicPr>
          <p:cNvPr id="4" name="Picture 4" descr="Graphical user interface, application, map&#10;&#10;Description automatically generated">
            <a:extLst>
              <a:ext uri="{FF2B5EF4-FFF2-40B4-BE49-F238E27FC236}">
                <a16:creationId xmlns:a16="http://schemas.microsoft.com/office/drawing/2014/main" id="{5654E149-B98D-93D8-8BD6-D93E8504F7BD}"/>
              </a:ext>
            </a:extLst>
          </p:cNvPr>
          <p:cNvPicPr>
            <a:picLocks noChangeAspect="1"/>
          </p:cNvPicPr>
          <p:nvPr/>
        </p:nvPicPr>
        <p:blipFill rotWithShape="1">
          <a:blip r:embed="rId2"/>
          <a:srcRect l="15588" t="34036" r="10137" b="17870"/>
          <a:stretch/>
        </p:blipFill>
        <p:spPr>
          <a:xfrm>
            <a:off x="778830" y="1180660"/>
            <a:ext cx="11111427" cy="5025283"/>
          </a:xfrm>
          <a:prstGeom prst="rect">
            <a:avLst/>
          </a:prstGeom>
        </p:spPr>
      </p:pic>
      <p:sp>
        <p:nvSpPr>
          <p:cNvPr id="6" name="Rectangle: Rounded Corners 5">
            <a:extLst>
              <a:ext uri="{FF2B5EF4-FFF2-40B4-BE49-F238E27FC236}">
                <a16:creationId xmlns:a16="http://schemas.microsoft.com/office/drawing/2014/main" id="{7C519DE5-9B15-60EF-7B99-B88398937C08}"/>
              </a:ext>
            </a:extLst>
          </p:cNvPr>
          <p:cNvSpPr/>
          <p:nvPr/>
        </p:nvSpPr>
        <p:spPr>
          <a:xfrm>
            <a:off x="2463644" y="2131731"/>
            <a:ext cx="6642956" cy="2837631"/>
          </a:xfrm>
          <a:prstGeom prst="roundRect">
            <a:avLst/>
          </a:prstGeom>
          <a:noFill/>
          <a:ln w="571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4E26882-1DC4-13AB-8877-CFBBEE1EBAFE}"/>
              </a:ext>
            </a:extLst>
          </p:cNvPr>
          <p:cNvSpPr txBox="1"/>
          <p:nvPr/>
        </p:nvSpPr>
        <p:spPr>
          <a:xfrm>
            <a:off x="962526" y="2379580"/>
            <a:ext cx="1425964" cy="369332"/>
          </a:xfrm>
          <a:prstGeom prst="rect">
            <a:avLst/>
          </a:prstGeom>
          <a:solidFill>
            <a:schemeClr val="accent6"/>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rPr>
              <a:t>Animas St</a:t>
            </a:r>
          </a:p>
        </p:txBody>
      </p:sp>
      <p:sp>
        <p:nvSpPr>
          <p:cNvPr id="7" name="TextBox 6">
            <a:extLst>
              <a:ext uri="{FF2B5EF4-FFF2-40B4-BE49-F238E27FC236}">
                <a16:creationId xmlns:a16="http://schemas.microsoft.com/office/drawing/2014/main" id="{D6467539-B105-5443-48AB-1B697AA393FD}"/>
              </a:ext>
            </a:extLst>
          </p:cNvPr>
          <p:cNvSpPr txBox="1"/>
          <p:nvPr/>
        </p:nvSpPr>
        <p:spPr>
          <a:xfrm>
            <a:off x="962525" y="3137123"/>
            <a:ext cx="1425964" cy="369332"/>
          </a:xfrm>
          <a:prstGeom prst="rect">
            <a:avLst/>
          </a:prstGeom>
          <a:solidFill>
            <a:schemeClr val="accent6"/>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rPr>
              <a:t>Elm St</a:t>
            </a:r>
          </a:p>
        </p:txBody>
      </p:sp>
      <p:sp>
        <p:nvSpPr>
          <p:cNvPr id="8" name="TextBox 7">
            <a:extLst>
              <a:ext uri="{FF2B5EF4-FFF2-40B4-BE49-F238E27FC236}">
                <a16:creationId xmlns:a16="http://schemas.microsoft.com/office/drawing/2014/main" id="{2AC7CC80-8C95-72EB-D30B-EC52E669BD8A}"/>
              </a:ext>
            </a:extLst>
          </p:cNvPr>
          <p:cNvSpPr txBox="1"/>
          <p:nvPr/>
        </p:nvSpPr>
        <p:spPr>
          <a:xfrm>
            <a:off x="962525" y="3711965"/>
            <a:ext cx="1425964" cy="369332"/>
          </a:xfrm>
          <a:prstGeom prst="rect">
            <a:avLst/>
          </a:prstGeom>
          <a:solidFill>
            <a:schemeClr val="accent6"/>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rPr>
              <a:t>Maple St</a:t>
            </a:r>
          </a:p>
        </p:txBody>
      </p:sp>
      <p:cxnSp>
        <p:nvCxnSpPr>
          <p:cNvPr id="9" name="Straight Arrow Connector 8">
            <a:extLst>
              <a:ext uri="{FF2B5EF4-FFF2-40B4-BE49-F238E27FC236}">
                <a16:creationId xmlns:a16="http://schemas.microsoft.com/office/drawing/2014/main" id="{99D274C2-53CC-385F-504D-F1A6D44D752B}"/>
              </a:ext>
            </a:extLst>
          </p:cNvPr>
          <p:cNvCxnSpPr/>
          <p:nvPr/>
        </p:nvCxnSpPr>
        <p:spPr>
          <a:xfrm>
            <a:off x="2386096" y="2544288"/>
            <a:ext cx="495522" cy="5347"/>
          </a:xfrm>
          <a:prstGeom prst="straightConnector1">
            <a:avLst/>
          </a:prstGeom>
          <a:ln w="571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4D82FD8D-6C5F-08E7-AB5D-5E9FB051EA55}"/>
              </a:ext>
            </a:extLst>
          </p:cNvPr>
          <p:cNvCxnSpPr>
            <a:cxnSpLocks/>
          </p:cNvCxnSpPr>
          <p:nvPr/>
        </p:nvCxnSpPr>
        <p:spPr>
          <a:xfrm>
            <a:off x="2386096" y="3319656"/>
            <a:ext cx="1609557" cy="5347"/>
          </a:xfrm>
          <a:prstGeom prst="straightConnector1">
            <a:avLst/>
          </a:prstGeom>
          <a:ln w="571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5843D7AB-3477-EF66-02F6-84C04F6F79E1}"/>
              </a:ext>
            </a:extLst>
          </p:cNvPr>
          <p:cNvCxnSpPr>
            <a:cxnSpLocks/>
          </p:cNvCxnSpPr>
          <p:nvPr/>
        </p:nvCxnSpPr>
        <p:spPr>
          <a:xfrm>
            <a:off x="2350446" y="3872217"/>
            <a:ext cx="1128293" cy="9803"/>
          </a:xfrm>
          <a:prstGeom prst="straightConnector1">
            <a:avLst/>
          </a:prstGeom>
          <a:ln w="57150">
            <a:solidFill>
              <a:schemeClr val="accent6"/>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BABDA9E-2124-A44E-2CA4-7434E0AF02E7}"/>
              </a:ext>
            </a:extLst>
          </p:cNvPr>
          <p:cNvSpPr txBox="1"/>
          <p:nvPr/>
        </p:nvSpPr>
        <p:spPr>
          <a:xfrm rot="16200000">
            <a:off x="4981965" y="909054"/>
            <a:ext cx="1532911" cy="369332"/>
          </a:xfrm>
          <a:prstGeom prst="rect">
            <a:avLst/>
          </a:prstGeom>
          <a:solidFill>
            <a:schemeClr val="accent6"/>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rPr>
              <a:t>Auburn Ave</a:t>
            </a:r>
          </a:p>
        </p:txBody>
      </p:sp>
      <p:sp>
        <p:nvSpPr>
          <p:cNvPr id="14" name="TextBox 13">
            <a:extLst>
              <a:ext uri="{FF2B5EF4-FFF2-40B4-BE49-F238E27FC236}">
                <a16:creationId xmlns:a16="http://schemas.microsoft.com/office/drawing/2014/main" id="{82503F13-A75F-FF7D-2C91-5654A632B0A7}"/>
              </a:ext>
            </a:extLst>
          </p:cNvPr>
          <p:cNvSpPr txBox="1"/>
          <p:nvPr/>
        </p:nvSpPr>
        <p:spPr>
          <a:xfrm rot="16200000">
            <a:off x="5946719" y="904598"/>
            <a:ext cx="1541823" cy="369332"/>
          </a:xfrm>
          <a:prstGeom prst="rect">
            <a:avLst/>
          </a:prstGeom>
          <a:solidFill>
            <a:schemeClr val="accent6"/>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err="1">
                <a:solidFill>
                  <a:schemeClr val="bg1"/>
                </a:solidFill>
              </a:rPr>
              <a:t>Behrand</a:t>
            </a:r>
            <a:r>
              <a:rPr lang="en-US">
                <a:solidFill>
                  <a:schemeClr val="bg1"/>
                </a:solidFill>
              </a:rPr>
              <a:t> Ave</a:t>
            </a:r>
          </a:p>
        </p:txBody>
      </p:sp>
      <p:sp>
        <p:nvSpPr>
          <p:cNvPr id="15" name="TextBox 14">
            <a:extLst>
              <a:ext uri="{FF2B5EF4-FFF2-40B4-BE49-F238E27FC236}">
                <a16:creationId xmlns:a16="http://schemas.microsoft.com/office/drawing/2014/main" id="{76B18354-EA3F-0024-D93C-28A6CA0EF356}"/>
              </a:ext>
            </a:extLst>
          </p:cNvPr>
          <p:cNvSpPr txBox="1"/>
          <p:nvPr/>
        </p:nvSpPr>
        <p:spPr>
          <a:xfrm rot="16200000">
            <a:off x="6933753" y="882316"/>
            <a:ext cx="1532910" cy="369332"/>
          </a:xfrm>
          <a:prstGeom prst="rect">
            <a:avLst/>
          </a:prstGeom>
          <a:solidFill>
            <a:schemeClr val="accent6"/>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rPr>
              <a:t>Orchard Ave</a:t>
            </a:r>
          </a:p>
        </p:txBody>
      </p:sp>
      <p:sp>
        <p:nvSpPr>
          <p:cNvPr id="16" name="TextBox 15">
            <a:extLst>
              <a:ext uri="{FF2B5EF4-FFF2-40B4-BE49-F238E27FC236}">
                <a16:creationId xmlns:a16="http://schemas.microsoft.com/office/drawing/2014/main" id="{B2189694-C783-0DBB-8FD3-84BA2D679606}"/>
              </a:ext>
            </a:extLst>
          </p:cNvPr>
          <p:cNvSpPr txBox="1"/>
          <p:nvPr/>
        </p:nvSpPr>
        <p:spPr>
          <a:xfrm rot="16200000">
            <a:off x="7613315" y="893457"/>
            <a:ext cx="1506174" cy="373788"/>
          </a:xfrm>
          <a:prstGeom prst="rect">
            <a:avLst/>
          </a:prstGeom>
          <a:solidFill>
            <a:schemeClr val="accent6"/>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a:solidFill>
                  <a:schemeClr val="bg1"/>
                </a:solidFill>
              </a:rPr>
              <a:t>Miller St</a:t>
            </a:r>
            <a:endParaRPr lang="en-US"/>
          </a:p>
        </p:txBody>
      </p:sp>
      <p:sp>
        <p:nvSpPr>
          <p:cNvPr id="3" name="Text Placeholder 2">
            <a:extLst>
              <a:ext uri="{FF2B5EF4-FFF2-40B4-BE49-F238E27FC236}">
                <a16:creationId xmlns:a16="http://schemas.microsoft.com/office/drawing/2014/main" id="{9CC58C03-B552-A663-FAD4-9A8FD02DD95B}"/>
              </a:ext>
            </a:extLst>
          </p:cNvPr>
          <p:cNvSpPr>
            <a:spLocks noGrp="1"/>
          </p:cNvSpPr>
          <p:nvPr>
            <p:ph type="body" idx="1"/>
          </p:nvPr>
        </p:nvSpPr>
        <p:spPr>
          <a:xfrm>
            <a:off x="9690205" y="2955990"/>
            <a:ext cx="2106655" cy="2154436"/>
          </a:xfrm>
          <a:solidFill>
            <a:schemeClr val="bg1"/>
          </a:solidFill>
        </p:spPr>
        <p:txBody>
          <a:bodyPr wrap="square" lIns="0" tIns="0" rIns="0" bIns="0" anchor="t">
            <a:spAutoFit/>
          </a:bodyPr>
          <a:lstStyle/>
          <a:p>
            <a:pPr algn="l"/>
            <a:r>
              <a:rPr lang="en-US"/>
              <a:t>The MRA Plan includes a "Future Trails and Pathways Priority Routes" plan which identifies existing and proposed multi-modal paths to connect at the local, metro and regional scales.</a:t>
            </a:r>
          </a:p>
          <a:p>
            <a:pPr algn="l"/>
            <a:endParaRPr lang="en-US"/>
          </a:p>
        </p:txBody>
      </p:sp>
    </p:spTree>
    <p:extLst>
      <p:ext uri="{BB962C8B-B14F-4D97-AF65-F5344CB8AC3E}">
        <p14:creationId xmlns:p14="http://schemas.microsoft.com/office/powerpoint/2010/main" val="40428209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19261" y="5673138"/>
            <a:ext cx="170180" cy="468630"/>
          </a:xfrm>
          <a:prstGeom prst="rect">
            <a:avLst/>
          </a:prstGeom>
        </p:spPr>
        <p:txBody>
          <a:bodyPr vert="vert270" wrap="square" lIns="0" tIns="12700" rIns="0" bIns="0" rtlCol="0">
            <a:spAutoFit/>
          </a:bodyPr>
          <a:lstStyle/>
          <a:p>
            <a:pPr marL="12700">
              <a:lnSpc>
                <a:spcPct val="100000"/>
              </a:lnSpc>
              <a:spcBef>
                <a:spcPts val="100"/>
              </a:spcBef>
            </a:pPr>
            <a:r>
              <a:rPr sz="900" b="1">
                <a:solidFill>
                  <a:srgbClr val="BDC0BF"/>
                </a:solidFill>
                <a:latin typeface="Futura PT Bold"/>
                <a:cs typeface="Futura PT Bold"/>
              </a:rPr>
              <a:t>C</a:t>
            </a:r>
            <a:r>
              <a:rPr sz="900" b="1" spc="325">
                <a:solidFill>
                  <a:srgbClr val="BDC0BF"/>
                </a:solidFill>
                <a:latin typeface="Futura PT Bold"/>
                <a:cs typeface="Futura PT Bold"/>
              </a:rPr>
              <a:t> </a:t>
            </a:r>
            <a:r>
              <a:rPr sz="900" b="1">
                <a:solidFill>
                  <a:srgbClr val="BDC0BF"/>
                </a:solidFill>
                <a:latin typeface="Futura PT Bold"/>
                <a:cs typeface="Futura PT Bold"/>
              </a:rPr>
              <a:t>I</a:t>
            </a:r>
            <a:r>
              <a:rPr sz="900" b="1" spc="330">
                <a:solidFill>
                  <a:srgbClr val="BDC0BF"/>
                </a:solidFill>
                <a:latin typeface="Futura PT Bold"/>
                <a:cs typeface="Futura PT Bold"/>
              </a:rPr>
              <a:t> </a:t>
            </a:r>
            <a:r>
              <a:rPr sz="900" b="1">
                <a:solidFill>
                  <a:srgbClr val="BDC0BF"/>
                </a:solidFill>
                <a:latin typeface="Futura PT Bold"/>
                <a:cs typeface="Futura PT Bold"/>
              </a:rPr>
              <a:t>T</a:t>
            </a:r>
            <a:r>
              <a:rPr sz="900" b="1" spc="350">
                <a:solidFill>
                  <a:srgbClr val="BDC0BF"/>
                </a:solidFill>
                <a:latin typeface="Futura PT Bold"/>
                <a:cs typeface="Futura PT Bold"/>
              </a:rPr>
              <a:t> </a:t>
            </a:r>
            <a:r>
              <a:rPr sz="900" b="1" spc="-60">
                <a:solidFill>
                  <a:srgbClr val="BDC0BF"/>
                </a:solidFill>
                <a:latin typeface="Futura PT Bold"/>
                <a:cs typeface="Futura PT Bold"/>
              </a:rPr>
              <a:t>Y</a:t>
            </a:r>
            <a:endParaRPr sz="900">
              <a:latin typeface="Futura PT Bold"/>
              <a:cs typeface="Futura PT Bold"/>
            </a:endParaRPr>
          </a:p>
        </p:txBody>
      </p:sp>
      <p:sp>
        <p:nvSpPr>
          <p:cNvPr id="3" name="object 3"/>
          <p:cNvSpPr txBox="1"/>
          <p:nvPr/>
        </p:nvSpPr>
        <p:spPr>
          <a:xfrm>
            <a:off x="419261" y="5290020"/>
            <a:ext cx="170180" cy="246379"/>
          </a:xfrm>
          <a:prstGeom prst="rect">
            <a:avLst/>
          </a:prstGeom>
        </p:spPr>
        <p:txBody>
          <a:bodyPr vert="vert270" wrap="square" lIns="0" tIns="12700" rIns="0" bIns="0" rtlCol="0">
            <a:spAutoFit/>
          </a:bodyPr>
          <a:lstStyle/>
          <a:p>
            <a:pPr marL="12700">
              <a:lnSpc>
                <a:spcPct val="100000"/>
              </a:lnSpc>
              <a:spcBef>
                <a:spcPts val="100"/>
              </a:spcBef>
            </a:pPr>
            <a:r>
              <a:rPr sz="900" b="1">
                <a:solidFill>
                  <a:srgbClr val="BDC0BF"/>
                </a:solidFill>
                <a:latin typeface="Futura PT Bold"/>
                <a:cs typeface="Futura PT Bold"/>
              </a:rPr>
              <a:t>O</a:t>
            </a:r>
            <a:r>
              <a:rPr sz="900" b="1" spc="330">
                <a:solidFill>
                  <a:srgbClr val="BDC0BF"/>
                </a:solidFill>
                <a:latin typeface="Futura PT Bold"/>
                <a:cs typeface="Futura PT Bold"/>
              </a:rPr>
              <a:t> </a:t>
            </a:r>
            <a:r>
              <a:rPr sz="900" b="1" spc="-50">
                <a:solidFill>
                  <a:srgbClr val="BDC0BF"/>
                </a:solidFill>
                <a:latin typeface="Futura PT Bold"/>
                <a:cs typeface="Futura PT Bold"/>
              </a:rPr>
              <a:t>F</a:t>
            </a:r>
            <a:endParaRPr sz="900">
              <a:latin typeface="Futura PT Bold"/>
              <a:cs typeface="Futura PT Bold"/>
            </a:endParaRPr>
          </a:p>
        </p:txBody>
      </p:sp>
      <p:sp>
        <p:nvSpPr>
          <p:cNvPr id="4" name="object 4"/>
          <p:cNvSpPr txBox="1"/>
          <p:nvPr/>
        </p:nvSpPr>
        <p:spPr>
          <a:xfrm>
            <a:off x="419261" y="3731257"/>
            <a:ext cx="170180" cy="1421765"/>
          </a:xfrm>
          <a:prstGeom prst="rect">
            <a:avLst/>
          </a:prstGeom>
        </p:spPr>
        <p:txBody>
          <a:bodyPr vert="vert270" wrap="square" lIns="0" tIns="12700" rIns="0" bIns="0" rtlCol="0">
            <a:spAutoFit/>
          </a:bodyPr>
          <a:lstStyle/>
          <a:p>
            <a:pPr marL="12700">
              <a:lnSpc>
                <a:spcPct val="100000"/>
              </a:lnSpc>
              <a:spcBef>
                <a:spcPts val="100"/>
              </a:spcBef>
            </a:pPr>
            <a:r>
              <a:rPr sz="900" b="1">
                <a:solidFill>
                  <a:srgbClr val="BDC0BF"/>
                </a:solidFill>
                <a:latin typeface="Futura PT Bold"/>
                <a:cs typeface="Futura PT Bold"/>
              </a:rPr>
              <a:t>F</a:t>
            </a:r>
            <a:r>
              <a:rPr sz="900" b="1" spc="295">
                <a:solidFill>
                  <a:srgbClr val="BDC0BF"/>
                </a:solidFill>
                <a:latin typeface="Futura PT Bold"/>
                <a:cs typeface="Futura PT Bold"/>
              </a:rPr>
              <a:t> </a:t>
            </a:r>
            <a:r>
              <a:rPr sz="900" b="1">
                <a:solidFill>
                  <a:srgbClr val="BDC0BF"/>
                </a:solidFill>
                <a:latin typeface="Futura PT Bold"/>
                <a:cs typeface="Futura PT Bold"/>
              </a:rPr>
              <a:t>A</a:t>
            </a:r>
            <a:r>
              <a:rPr sz="900" b="1" spc="330">
                <a:solidFill>
                  <a:srgbClr val="BDC0BF"/>
                </a:solidFill>
                <a:latin typeface="Futura PT Bold"/>
                <a:cs typeface="Futura PT Bold"/>
              </a:rPr>
              <a:t> </a:t>
            </a:r>
            <a:r>
              <a:rPr sz="900" b="1">
                <a:solidFill>
                  <a:srgbClr val="BDC0BF"/>
                </a:solidFill>
                <a:latin typeface="Futura PT Bold"/>
                <a:cs typeface="Futura PT Bold"/>
              </a:rPr>
              <a:t>R</a:t>
            </a:r>
            <a:r>
              <a:rPr sz="900" b="1" spc="335">
                <a:solidFill>
                  <a:srgbClr val="BDC0BF"/>
                </a:solidFill>
                <a:latin typeface="Futura PT Bold"/>
                <a:cs typeface="Futura PT Bold"/>
              </a:rPr>
              <a:t> </a:t>
            </a:r>
            <a:r>
              <a:rPr sz="900" b="1">
                <a:solidFill>
                  <a:srgbClr val="BDC0BF"/>
                </a:solidFill>
                <a:latin typeface="Futura PT Bold"/>
                <a:cs typeface="Futura PT Bold"/>
              </a:rPr>
              <a:t>M</a:t>
            </a:r>
            <a:r>
              <a:rPr sz="900" b="1" spc="330">
                <a:solidFill>
                  <a:srgbClr val="BDC0BF"/>
                </a:solidFill>
                <a:latin typeface="Futura PT Bold"/>
                <a:cs typeface="Futura PT Bold"/>
              </a:rPr>
              <a:t> </a:t>
            </a:r>
            <a:r>
              <a:rPr sz="900" b="1">
                <a:solidFill>
                  <a:srgbClr val="BDC0BF"/>
                </a:solidFill>
                <a:latin typeface="Futura PT Bold"/>
                <a:cs typeface="Futura PT Bold"/>
              </a:rPr>
              <a:t>I</a:t>
            </a:r>
            <a:r>
              <a:rPr sz="900" b="1" spc="330">
                <a:solidFill>
                  <a:srgbClr val="BDC0BF"/>
                </a:solidFill>
                <a:latin typeface="Futura PT Bold"/>
                <a:cs typeface="Futura PT Bold"/>
              </a:rPr>
              <a:t> </a:t>
            </a:r>
            <a:r>
              <a:rPr sz="900" b="1">
                <a:solidFill>
                  <a:srgbClr val="BDC0BF"/>
                </a:solidFill>
                <a:latin typeface="Futura PT Bold"/>
                <a:cs typeface="Futura PT Bold"/>
              </a:rPr>
              <a:t>N</a:t>
            </a:r>
            <a:r>
              <a:rPr sz="900" b="1" spc="335">
                <a:solidFill>
                  <a:srgbClr val="BDC0BF"/>
                </a:solidFill>
                <a:latin typeface="Futura PT Bold"/>
                <a:cs typeface="Futura PT Bold"/>
              </a:rPr>
              <a:t> </a:t>
            </a:r>
            <a:r>
              <a:rPr sz="900" b="1">
                <a:solidFill>
                  <a:srgbClr val="BDC0BF"/>
                </a:solidFill>
                <a:latin typeface="Futura PT Bold"/>
                <a:cs typeface="Futura PT Bold"/>
              </a:rPr>
              <a:t>G</a:t>
            </a:r>
            <a:r>
              <a:rPr sz="900" b="1" spc="330">
                <a:solidFill>
                  <a:srgbClr val="BDC0BF"/>
                </a:solidFill>
                <a:latin typeface="Futura PT Bold"/>
                <a:cs typeface="Futura PT Bold"/>
              </a:rPr>
              <a:t> </a:t>
            </a:r>
            <a:r>
              <a:rPr sz="900" b="1">
                <a:solidFill>
                  <a:srgbClr val="BDC0BF"/>
                </a:solidFill>
                <a:latin typeface="Futura PT Bold"/>
                <a:cs typeface="Futura PT Bold"/>
              </a:rPr>
              <a:t>T</a:t>
            </a:r>
            <a:r>
              <a:rPr sz="900" b="1" spc="330">
                <a:solidFill>
                  <a:srgbClr val="BDC0BF"/>
                </a:solidFill>
                <a:latin typeface="Futura PT Bold"/>
                <a:cs typeface="Futura PT Bold"/>
              </a:rPr>
              <a:t> </a:t>
            </a:r>
            <a:r>
              <a:rPr sz="900" b="1">
                <a:solidFill>
                  <a:srgbClr val="BDC0BF"/>
                </a:solidFill>
                <a:latin typeface="Futura PT Bold"/>
                <a:cs typeface="Futura PT Bold"/>
              </a:rPr>
              <a:t>O</a:t>
            </a:r>
            <a:r>
              <a:rPr sz="900" b="1" spc="335">
                <a:solidFill>
                  <a:srgbClr val="BDC0BF"/>
                </a:solidFill>
                <a:latin typeface="Futura PT Bold"/>
                <a:cs typeface="Futura PT Bold"/>
              </a:rPr>
              <a:t> </a:t>
            </a:r>
            <a:r>
              <a:rPr sz="900" b="1" spc="-50">
                <a:solidFill>
                  <a:srgbClr val="BDC0BF"/>
                </a:solidFill>
                <a:latin typeface="Futura PT Bold"/>
                <a:cs typeface="Futura PT Bold"/>
              </a:rPr>
              <a:t>N</a:t>
            </a:r>
            <a:endParaRPr sz="900">
              <a:latin typeface="Futura PT Bold"/>
              <a:cs typeface="Futura PT Bold"/>
            </a:endParaRPr>
          </a:p>
        </p:txBody>
      </p:sp>
      <p:sp>
        <p:nvSpPr>
          <p:cNvPr id="10" name="object 10"/>
          <p:cNvSpPr txBox="1">
            <a:spLocks noGrp="1"/>
          </p:cNvSpPr>
          <p:nvPr>
            <p:ph type="title"/>
          </p:nvPr>
        </p:nvSpPr>
        <p:spPr>
          <a:xfrm>
            <a:off x="1134331" y="1019316"/>
            <a:ext cx="8493125" cy="939800"/>
          </a:xfrm>
          <a:prstGeom prst="rect">
            <a:avLst/>
          </a:prstGeom>
        </p:spPr>
        <p:txBody>
          <a:bodyPr vert="horz" wrap="square" lIns="0" tIns="12700" rIns="0" bIns="0" rtlCol="0">
            <a:spAutoFit/>
          </a:bodyPr>
          <a:lstStyle/>
          <a:p>
            <a:pPr marL="12700">
              <a:lnSpc>
                <a:spcPct val="100000"/>
              </a:lnSpc>
              <a:spcBef>
                <a:spcPts val="100"/>
              </a:spcBef>
            </a:pPr>
            <a:r>
              <a:rPr spc="45">
                <a:solidFill>
                  <a:srgbClr val="189FD7"/>
                </a:solidFill>
              </a:rPr>
              <a:t>RIVER</a:t>
            </a:r>
            <a:r>
              <a:rPr spc="110">
                <a:solidFill>
                  <a:srgbClr val="189FD7"/>
                </a:solidFill>
              </a:rPr>
              <a:t> </a:t>
            </a:r>
            <a:r>
              <a:rPr>
                <a:solidFill>
                  <a:srgbClr val="189FD7"/>
                </a:solidFill>
              </a:rPr>
              <a:t>REACH</a:t>
            </a:r>
            <a:r>
              <a:rPr spc="114">
                <a:solidFill>
                  <a:srgbClr val="189FD7"/>
                </a:solidFill>
              </a:rPr>
              <a:t> </a:t>
            </a:r>
            <a:r>
              <a:rPr spc="-10">
                <a:solidFill>
                  <a:srgbClr val="189FD7"/>
                </a:solidFill>
              </a:rPr>
              <a:t>REPORTS</a:t>
            </a:r>
          </a:p>
        </p:txBody>
      </p:sp>
      <p:sp>
        <p:nvSpPr>
          <p:cNvPr id="11" name="object 11"/>
          <p:cNvSpPr txBox="1"/>
          <p:nvPr/>
        </p:nvSpPr>
        <p:spPr>
          <a:xfrm>
            <a:off x="1134331" y="2226801"/>
            <a:ext cx="6485669" cy="3965188"/>
          </a:xfrm>
          <a:prstGeom prst="rect">
            <a:avLst/>
          </a:prstGeom>
        </p:spPr>
        <p:txBody>
          <a:bodyPr vert="horz" wrap="square" lIns="0" tIns="12700" rIns="0" bIns="0" rtlCol="0">
            <a:spAutoFit/>
          </a:bodyPr>
          <a:lstStyle/>
          <a:p>
            <a:pPr marL="12700">
              <a:lnSpc>
                <a:spcPct val="100000"/>
              </a:lnSpc>
              <a:spcBef>
                <a:spcPts val="100"/>
              </a:spcBef>
            </a:pPr>
            <a:r>
              <a:rPr lang="en-US" b="0">
                <a:solidFill>
                  <a:srgbClr val="F1795A"/>
                </a:solidFill>
                <a:latin typeface="Futura PT Demi"/>
                <a:cs typeface="Futura PT Demi"/>
              </a:rPr>
              <a:t>Farmington River Reach R/UDAT Report (1986)</a:t>
            </a:r>
          </a:p>
          <a:p>
            <a:pPr marL="12700">
              <a:lnSpc>
                <a:spcPct val="100000"/>
              </a:lnSpc>
              <a:spcBef>
                <a:spcPts val="100"/>
              </a:spcBef>
            </a:pPr>
            <a:endParaRPr sz="1400">
              <a:latin typeface="Futura PT Demi"/>
              <a:cs typeface="Futura PT Demi"/>
            </a:endParaRPr>
          </a:p>
          <a:p>
            <a:pPr marL="184150" indent="-171450">
              <a:lnSpc>
                <a:spcPct val="100000"/>
              </a:lnSpc>
              <a:spcBef>
                <a:spcPts val="10"/>
              </a:spcBef>
              <a:buFont typeface="Arial" panose="020B0604020202020204" pitchFamily="34" charset="0"/>
              <a:buChar char="•"/>
            </a:pPr>
            <a:r>
              <a:rPr lang="en-US" sz="1600" b="0">
                <a:solidFill>
                  <a:srgbClr val="242B2B"/>
                </a:solidFill>
                <a:latin typeface="Futura PT Medium"/>
                <a:cs typeface="Futura PT Medium"/>
              </a:rPr>
              <a:t>Developed by the River Reach and Regional Urban Design Assistance Team</a:t>
            </a:r>
          </a:p>
          <a:p>
            <a:pPr marL="184150" indent="-171450">
              <a:lnSpc>
                <a:spcPct val="100000"/>
              </a:lnSpc>
              <a:spcBef>
                <a:spcPts val="10"/>
              </a:spcBef>
              <a:buFont typeface="Arial" panose="020B0604020202020204" pitchFamily="34" charset="0"/>
              <a:buChar char="•"/>
            </a:pPr>
            <a:r>
              <a:rPr lang="en-US" sz="1600">
                <a:solidFill>
                  <a:srgbClr val="242B2B"/>
                </a:solidFill>
                <a:latin typeface="Futura PT Medium"/>
                <a:cs typeface="Futura PT Medium"/>
              </a:rPr>
              <a:t>Outlines 5 topics: 1) </a:t>
            </a:r>
            <a:r>
              <a:rPr lang="en-US" sz="1600" b="0">
                <a:solidFill>
                  <a:srgbClr val="242B2B"/>
                </a:solidFill>
                <a:latin typeface="Futura PT Medium"/>
                <a:cs typeface="Futura PT Medium"/>
              </a:rPr>
              <a:t>Protection of existing resources,</a:t>
            </a:r>
            <a:r>
              <a:rPr lang="en-US" sz="1600">
                <a:solidFill>
                  <a:srgbClr val="242B2B"/>
                </a:solidFill>
                <a:latin typeface="Futura PT Medium"/>
                <a:cs typeface="Futura PT Medium"/>
              </a:rPr>
              <a:t> 2) Riverine management, 3) </a:t>
            </a:r>
            <a:r>
              <a:rPr lang="en-US" sz="1600" b="0">
                <a:solidFill>
                  <a:srgbClr val="242B2B"/>
                </a:solidFill>
                <a:latin typeface="Futura PT Medium"/>
                <a:cs typeface="Futura PT Medium"/>
              </a:rPr>
              <a:t>Development of existing parks</a:t>
            </a:r>
            <a:r>
              <a:rPr lang="en-US" sz="1600">
                <a:solidFill>
                  <a:srgbClr val="242B2B"/>
                </a:solidFill>
                <a:latin typeface="Futura PT Medium"/>
                <a:cs typeface="Futura PT Medium"/>
              </a:rPr>
              <a:t>, 4) Achievable opportunities, and 5) Economic potentials for private lands</a:t>
            </a:r>
          </a:p>
          <a:p>
            <a:pPr marL="184150" indent="-171450">
              <a:lnSpc>
                <a:spcPct val="100000"/>
              </a:lnSpc>
              <a:spcBef>
                <a:spcPts val="10"/>
              </a:spcBef>
              <a:buFont typeface="Arial" panose="020B0604020202020204" pitchFamily="34" charset="0"/>
              <a:buChar char="•"/>
            </a:pPr>
            <a:r>
              <a:rPr lang="en-US" sz="1600">
                <a:solidFill>
                  <a:srgbClr val="242B2B"/>
                </a:solidFill>
                <a:latin typeface="Futura PT Medium"/>
                <a:cs typeface="Futura PT Medium"/>
              </a:rPr>
              <a:t>Recommends a “Continuum of Appropriate Land Uses”</a:t>
            </a:r>
          </a:p>
          <a:p>
            <a:pPr marL="12700" lvl="2">
              <a:spcBef>
                <a:spcPts val="10"/>
              </a:spcBef>
            </a:pPr>
            <a:r>
              <a:rPr lang="en-US" sz="1600">
                <a:solidFill>
                  <a:srgbClr val="242B2B"/>
                </a:solidFill>
                <a:latin typeface="Futura PT Medium"/>
                <a:cs typeface="Futura PT Medium"/>
              </a:rPr>
              <a:t>	Preservation </a:t>
            </a:r>
            <a:r>
              <a:rPr lang="en-US" sz="1600">
                <a:solidFill>
                  <a:srgbClr val="242B2B"/>
                </a:solidFill>
                <a:latin typeface="Futura PT Medium"/>
                <a:cs typeface="Futura PT Medium"/>
                <a:sym typeface="Wingdings" panose="05000000000000000000" pitchFamily="2" charset="2"/>
              </a:rPr>
              <a:t> </a:t>
            </a:r>
          </a:p>
          <a:p>
            <a:pPr marL="12700" lvl="2">
              <a:spcBef>
                <a:spcPts val="10"/>
              </a:spcBef>
            </a:pPr>
            <a:r>
              <a:rPr lang="en-US" sz="1600">
                <a:solidFill>
                  <a:srgbClr val="242B2B"/>
                </a:solidFill>
                <a:latin typeface="Futura PT Medium"/>
                <a:cs typeface="Futura PT Medium"/>
                <a:sym typeface="Wingdings" panose="05000000000000000000" pitchFamily="2" charset="2"/>
              </a:rPr>
              <a:t>	Agricultural/Open Spaces  </a:t>
            </a:r>
          </a:p>
          <a:p>
            <a:pPr marL="12700" lvl="2">
              <a:spcBef>
                <a:spcPts val="10"/>
              </a:spcBef>
            </a:pPr>
            <a:r>
              <a:rPr lang="en-US" sz="1600">
                <a:solidFill>
                  <a:srgbClr val="242B2B"/>
                </a:solidFill>
                <a:latin typeface="Futura PT Medium"/>
                <a:cs typeface="Futura PT Medium"/>
                <a:sym typeface="Wingdings" panose="05000000000000000000" pitchFamily="2" charset="2"/>
              </a:rPr>
              <a:t>	Outdoor Recreation  	</a:t>
            </a:r>
          </a:p>
          <a:p>
            <a:pPr marL="12700" lvl="2">
              <a:spcBef>
                <a:spcPts val="10"/>
              </a:spcBef>
            </a:pPr>
            <a:r>
              <a:rPr lang="en-US" sz="1600">
                <a:solidFill>
                  <a:srgbClr val="242B2B"/>
                </a:solidFill>
                <a:latin typeface="Futura PT Medium"/>
                <a:cs typeface="Futura PT Medium"/>
                <a:sym typeface="Wingdings" panose="05000000000000000000" pitchFamily="2" charset="2"/>
              </a:rPr>
              <a:t>	River-Oriented Commercial Uses</a:t>
            </a:r>
          </a:p>
          <a:p>
            <a:pPr marL="298450" lvl="2" indent="-285750">
              <a:spcBef>
                <a:spcPts val="10"/>
              </a:spcBef>
              <a:buFont typeface="Arial" panose="020B0604020202020204" pitchFamily="34" charset="0"/>
              <a:buChar char="•"/>
            </a:pPr>
            <a:r>
              <a:rPr lang="en-US" sz="1600" err="1">
                <a:solidFill>
                  <a:srgbClr val="242B2B"/>
                </a:solidFill>
                <a:latin typeface="Futura PT Medium"/>
                <a:cs typeface="Futura PT Medium"/>
                <a:sym typeface="Wingdings" panose="05000000000000000000" pitchFamily="2" charset="2"/>
              </a:rPr>
              <a:t>Totah</a:t>
            </a:r>
            <a:r>
              <a:rPr lang="en-US" sz="1600">
                <a:solidFill>
                  <a:srgbClr val="242B2B"/>
                </a:solidFill>
                <a:latin typeface="Futura PT Medium"/>
                <a:cs typeface="Futura PT Medium"/>
                <a:sym typeface="Wingdings" panose="05000000000000000000" pitchFamily="2" charset="2"/>
              </a:rPr>
              <a:t> Festival Market/Hotel Riverfront Commercial Area &amp; Confluence Park imagined just east and west of project area, respectively</a:t>
            </a:r>
            <a:endParaRPr lang="en-US" sz="1600">
              <a:solidFill>
                <a:srgbClr val="242B2B"/>
              </a:solidFill>
              <a:latin typeface="Futura PT Medium"/>
              <a:cs typeface="Futura PT Medium"/>
            </a:endParaRPr>
          </a:p>
          <a:p>
            <a:pPr marL="12700" lvl="1">
              <a:spcBef>
                <a:spcPts val="10"/>
              </a:spcBef>
            </a:pPr>
            <a:r>
              <a:rPr lang="en-US" sz="1600">
                <a:solidFill>
                  <a:srgbClr val="242B2B"/>
                </a:solidFill>
                <a:latin typeface="Futura PT Medium"/>
                <a:cs typeface="Futura PT Medium"/>
              </a:rPr>
              <a:t>	</a:t>
            </a:r>
            <a:endParaRPr lang="en-US" sz="1600" b="0">
              <a:solidFill>
                <a:srgbClr val="242B2B"/>
              </a:solidFill>
              <a:latin typeface="Futura PT Medium"/>
              <a:cs typeface="Futura PT Medium"/>
            </a:endParaRPr>
          </a:p>
          <a:p>
            <a:pPr marL="184150" indent="-171450">
              <a:lnSpc>
                <a:spcPct val="100000"/>
              </a:lnSpc>
              <a:spcBef>
                <a:spcPts val="10"/>
              </a:spcBef>
              <a:buFont typeface="Arial" panose="020B0604020202020204" pitchFamily="34" charset="0"/>
              <a:buChar char="•"/>
            </a:pPr>
            <a:endParaRPr lang="en-US" sz="1600" b="0">
              <a:solidFill>
                <a:srgbClr val="242B2B"/>
              </a:solidFill>
              <a:latin typeface="Futura PT Medium"/>
              <a:cs typeface="Futura PT Medium"/>
            </a:endParaRPr>
          </a:p>
          <a:p>
            <a:pPr marL="184150" indent="-171450">
              <a:lnSpc>
                <a:spcPct val="100000"/>
              </a:lnSpc>
              <a:spcBef>
                <a:spcPts val="10"/>
              </a:spcBef>
              <a:buFont typeface="Arial" panose="020B0604020202020204" pitchFamily="34" charset="0"/>
              <a:buChar char="•"/>
            </a:pPr>
            <a:endParaRPr sz="1600">
              <a:latin typeface="Futura PT Medium"/>
              <a:cs typeface="Futura PT Medium"/>
            </a:endParaRPr>
          </a:p>
        </p:txBody>
      </p:sp>
      <p:pic>
        <p:nvPicPr>
          <p:cNvPr id="14" name="Picture 13" descr="Text&#10;&#10;Description automatically generated with low confidence">
            <a:extLst>
              <a:ext uri="{FF2B5EF4-FFF2-40B4-BE49-F238E27FC236}">
                <a16:creationId xmlns:a16="http://schemas.microsoft.com/office/drawing/2014/main" id="{BEF6113A-A85D-1A08-319D-58028CDC7CDE}"/>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t="5498"/>
          <a:stretch/>
        </p:blipFill>
        <p:spPr>
          <a:xfrm>
            <a:off x="8084746" y="2133599"/>
            <a:ext cx="2990422" cy="2153535"/>
          </a:xfrm>
          <a:prstGeom prst="rect">
            <a:avLst/>
          </a:prstGeom>
        </p:spPr>
      </p:pic>
      <p:sp>
        <p:nvSpPr>
          <p:cNvPr id="7" name="object 6">
            <a:extLst>
              <a:ext uri="{FF2B5EF4-FFF2-40B4-BE49-F238E27FC236}">
                <a16:creationId xmlns:a16="http://schemas.microsoft.com/office/drawing/2014/main" id="{BA842AF5-B117-AD81-EB0B-5AA88673FBA1}"/>
              </a:ext>
            </a:extLst>
          </p:cNvPr>
          <p:cNvSpPr txBox="1"/>
          <p:nvPr/>
        </p:nvSpPr>
        <p:spPr>
          <a:xfrm>
            <a:off x="7679961" y="416806"/>
            <a:ext cx="2930206" cy="153888"/>
          </a:xfrm>
          <a:prstGeom prst="rect">
            <a:avLst/>
          </a:prstGeom>
        </p:spPr>
        <p:txBody>
          <a:bodyPr vert="horz" wrap="square" lIns="0" tIns="15240" rIns="0" bIns="0" rtlCol="0">
            <a:spAutoFit/>
          </a:bodyPr>
          <a:lstStyle/>
          <a:p>
            <a:pPr marL="12700" algn="r">
              <a:lnSpc>
                <a:spcPct val="100000"/>
              </a:lnSpc>
              <a:spcBef>
                <a:spcPts val="120"/>
              </a:spcBef>
              <a:tabLst>
                <a:tab pos="1172845" algn="l"/>
              </a:tabLst>
            </a:pPr>
            <a:r>
              <a:rPr lang="en-US" sz="900" b="1" spc="300">
                <a:solidFill>
                  <a:srgbClr val="BDC0BF"/>
                </a:solidFill>
                <a:latin typeface="Futura PT Bold"/>
                <a:cs typeface="Futura PT Bold"/>
              </a:rPr>
              <a:t>COMMUNITY INPUT WORKSHOP</a:t>
            </a:r>
            <a:endParaRPr lang="en-US" sz="900" spc="300">
              <a:latin typeface="Futura PT Bold"/>
              <a:cs typeface="Futura PT Bold"/>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19261" y="5673138"/>
            <a:ext cx="170180" cy="468630"/>
          </a:xfrm>
          <a:prstGeom prst="rect">
            <a:avLst/>
          </a:prstGeom>
        </p:spPr>
        <p:txBody>
          <a:bodyPr vert="vert270" wrap="square" lIns="0" tIns="12700" rIns="0" bIns="0" rtlCol="0">
            <a:spAutoFit/>
          </a:bodyPr>
          <a:lstStyle/>
          <a:p>
            <a:pPr marL="12700">
              <a:lnSpc>
                <a:spcPct val="100000"/>
              </a:lnSpc>
              <a:spcBef>
                <a:spcPts val="100"/>
              </a:spcBef>
            </a:pPr>
            <a:r>
              <a:rPr sz="900" b="1">
                <a:solidFill>
                  <a:srgbClr val="BDC0BF"/>
                </a:solidFill>
                <a:latin typeface="Futura PT Bold"/>
                <a:cs typeface="Futura PT Bold"/>
              </a:rPr>
              <a:t>C</a:t>
            </a:r>
            <a:r>
              <a:rPr sz="900" b="1" spc="325">
                <a:solidFill>
                  <a:srgbClr val="BDC0BF"/>
                </a:solidFill>
                <a:latin typeface="Futura PT Bold"/>
                <a:cs typeface="Futura PT Bold"/>
              </a:rPr>
              <a:t> </a:t>
            </a:r>
            <a:r>
              <a:rPr sz="900" b="1">
                <a:solidFill>
                  <a:srgbClr val="BDC0BF"/>
                </a:solidFill>
                <a:latin typeface="Futura PT Bold"/>
                <a:cs typeface="Futura PT Bold"/>
              </a:rPr>
              <a:t>I</a:t>
            </a:r>
            <a:r>
              <a:rPr sz="900" b="1" spc="330">
                <a:solidFill>
                  <a:srgbClr val="BDC0BF"/>
                </a:solidFill>
                <a:latin typeface="Futura PT Bold"/>
                <a:cs typeface="Futura PT Bold"/>
              </a:rPr>
              <a:t> </a:t>
            </a:r>
            <a:r>
              <a:rPr sz="900" b="1">
                <a:solidFill>
                  <a:srgbClr val="BDC0BF"/>
                </a:solidFill>
                <a:latin typeface="Futura PT Bold"/>
                <a:cs typeface="Futura PT Bold"/>
              </a:rPr>
              <a:t>T</a:t>
            </a:r>
            <a:r>
              <a:rPr sz="900" b="1" spc="350">
                <a:solidFill>
                  <a:srgbClr val="BDC0BF"/>
                </a:solidFill>
                <a:latin typeface="Futura PT Bold"/>
                <a:cs typeface="Futura PT Bold"/>
              </a:rPr>
              <a:t> </a:t>
            </a:r>
            <a:r>
              <a:rPr sz="900" b="1" spc="-60">
                <a:solidFill>
                  <a:srgbClr val="BDC0BF"/>
                </a:solidFill>
                <a:latin typeface="Futura PT Bold"/>
                <a:cs typeface="Futura PT Bold"/>
              </a:rPr>
              <a:t>Y</a:t>
            </a:r>
            <a:endParaRPr sz="900">
              <a:latin typeface="Futura PT Bold"/>
              <a:cs typeface="Futura PT Bold"/>
            </a:endParaRPr>
          </a:p>
        </p:txBody>
      </p:sp>
      <p:sp>
        <p:nvSpPr>
          <p:cNvPr id="3" name="object 3"/>
          <p:cNvSpPr txBox="1"/>
          <p:nvPr/>
        </p:nvSpPr>
        <p:spPr>
          <a:xfrm>
            <a:off x="419261" y="5290020"/>
            <a:ext cx="170180" cy="246379"/>
          </a:xfrm>
          <a:prstGeom prst="rect">
            <a:avLst/>
          </a:prstGeom>
        </p:spPr>
        <p:txBody>
          <a:bodyPr vert="vert270" wrap="square" lIns="0" tIns="12700" rIns="0" bIns="0" rtlCol="0">
            <a:spAutoFit/>
          </a:bodyPr>
          <a:lstStyle/>
          <a:p>
            <a:pPr marL="12700">
              <a:lnSpc>
                <a:spcPct val="100000"/>
              </a:lnSpc>
              <a:spcBef>
                <a:spcPts val="100"/>
              </a:spcBef>
            </a:pPr>
            <a:r>
              <a:rPr sz="900" b="1">
                <a:solidFill>
                  <a:srgbClr val="BDC0BF"/>
                </a:solidFill>
                <a:latin typeface="Futura PT Bold"/>
                <a:cs typeface="Futura PT Bold"/>
              </a:rPr>
              <a:t>O</a:t>
            </a:r>
            <a:r>
              <a:rPr sz="900" b="1" spc="330">
                <a:solidFill>
                  <a:srgbClr val="BDC0BF"/>
                </a:solidFill>
                <a:latin typeface="Futura PT Bold"/>
                <a:cs typeface="Futura PT Bold"/>
              </a:rPr>
              <a:t> </a:t>
            </a:r>
            <a:r>
              <a:rPr sz="900" b="1" spc="-50">
                <a:solidFill>
                  <a:srgbClr val="BDC0BF"/>
                </a:solidFill>
                <a:latin typeface="Futura PT Bold"/>
                <a:cs typeface="Futura PT Bold"/>
              </a:rPr>
              <a:t>F</a:t>
            </a:r>
            <a:endParaRPr sz="900">
              <a:latin typeface="Futura PT Bold"/>
              <a:cs typeface="Futura PT Bold"/>
            </a:endParaRPr>
          </a:p>
        </p:txBody>
      </p:sp>
      <p:sp>
        <p:nvSpPr>
          <p:cNvPr id="4" name="object 4"/>
          <p:cNvSpPr txBox="1"/>
          <p:nvPr/>
        </p:nvSpPr>
        <p:spPr>
          <a:xfrm>
            <a:off x="419261" y="3731257"/>
            <a:ext cx="170180" cy="1421765"/>
          </a:xfrm>
          <a:prstGeom prst="rect">
            <a:avLst/>
          </a:prstGeom>
        </p:spPr>
        <p:txBody>
          <a:bodyPr vert="vert270" wrap="square" lIns="0" tIns="12700" rIns="0" bIns="0" rtlCol="0">
            <a:spAutoFit/>
          </a:bodyPr>
          <a:lstStyle/>
          <a:p>
            <a:pPr marL="12700">
              <a:lnSpc>
                <a:spcPct val="100000"/>
              </a:lnSpc>
              <a:spcBef>
                <a:spcPts val="100"/>
              </a:spcBef>
            </a:pPr>
            <a:r>
              <a:rPr sz="900" b="1">
                <a:solidFill>
                  <a:srgbClr val="BDC0BF"/>
                </a:solidFill>
                <a:latin typeface="Futura PT Bold"/>
                <a:cs typeface="Futura PT Bold"/>
              </a:rPr>
              <a:t>F</a:t>
            </a:r>
            <a:r>
              <a:rPr sz="900" b="1" spc="295">
                <a:solidFill>
                  <a:srgbClr val="BDC0BF"/>
                </a:solidFill>
                <a:latin typeface="Futura PT Bold"/>
                <a:cs typeface="Futura PT Bold"/>
              </a:rPr>
              <a:t> </a:t>
            </a:r>
            <a:r>
              <a:rPr sz="900" b="1">
                <a:solidFill>
                  <a:srgbClr val="BDC0BF"/>
                </a:solidFill>
                <a:latin typeface="Futura PT Bold"/>
                <a:cs typeface="Futura PT Bold"/>
              </a:rPr>
              <a:t>A</a:t>
            </a:r>
            <a:r>
              <a:rPr sz="900" b="1" spc="330">
                <a:solidFill>
                  <a:srgbClr val="BDC0BF"/>
                </a:solidFill>
                <a:latin typeface="Futura PT Bold"/>
                <a:cs typeface="Futura PT Bold"/>
              </a:rPr>
              <a:t> </a:t>
            </a:r>
            <a:r>
              <a:rPr sz="900" b="1">
                <a:solidFill>
                  <a:srgbClr val="BDC0BF"/>
                </a:solidFill>
                <a:latin typeface="Futura PT Bold"/>
                <a:cs typeface="Futura PT Bold"/>
              </a:rPr>
              <a:t>R</a:t>
            </a:r>
            <a:r>
              <a:rPr sz="900" b="1" spc="335">
                <a:solidFill>
                  <a:srgbClr val="BDC0BF"/>
                </a:solidFill>
                <a:latin typeface="Futura PT Bold"/>
                <a:cs typeface="Futura PT Bold"/>
              </a:rPr>
              <a:t> </a:t>
            </a:r>
            <a:r>
              <a:rPr sz="900" b="1">
                <a:solidFill>
                  <a:srgbClr val="BDC0BF"/>
                </a:solidFill>
                <a:latin typeface="Futura PT Bold"/>
                <a:cs typeface="Futura PT Bold"/>
              </a:rPr>
              <a:t>M</a:t>
            </a:r>
            <a:r>
              <a:rPr sz="900" b="1" spc="330">
                <a:solidFill>
                  <a:srgbClr val="BDC0BF"/>
                </a:solidFill>
                <a:latin typeface="Futura PT Bold"/>
                <a:cs typeface="Futura PT Bold"/>
              </a:rPr>
              <a:t> </a:t>
            </a:r>
            <a:r>
              <a:rPr sz="900" b="1">
                <a:solidFill>
                  <a:srgbClr val="BDC0BF"/>
                </a:solidFill>
                <a:latin typeface="Futura PT Bold"/>
                <a:cs typeface="Futura PT Bold"/>
              </a:rPr>
              <a:t>I</a:t>
            </a:r>
            <a:r>
              <a:rPr sz="900" b="1" spc="330">
                <a:solidFill>
                  <a:srgbClr val="BDC0BF"/>
                </a:solidFill>
                <a:latin typeface="Futura PT Bold"/>
                <a:cs typeface="Futura PT Bold"/>
              </a:rPr>
              <a:t> </a:t>
            </a:r>
            <a:r>
              <a:rPr sz="900" b="1">
                <a:solidFill>
                  <a:srgbClr val="BDC0BF"/>
                </a:solidFill>
                <a:latin typeface="Futura PT Bold"/>
                <a:cs typeface="Futura PT Bold"/>
              </a:rPr>
              <a:t>N</a:t>
            </a:r>
            <a:r>
              <a:rPr sz="900" b="1" spc="335">
                <a:solidFill>
                  <a:srgbClr val="BDC0BF"/>
                </a:solidFill>
                <a:latin typeface="Futura PT Bold"/>
                <a:cs typeface="Futura PT Bold"/>
              </a:rPr>
              <a:t> </a:t>
            </a:r>
            <a:r>
              <a:rPr sz="900" b="1">
                <a:solidFill>
                  <a:srgbClr val="BDC0BF"/>
                </a:solidFill>
                <a:latin typeface="Futura PT Bold"/>
                <a:cs typeface="Futura PT Bold"/>
              </a:rPr>
              <a:t>G</a:t>
            </a:r>
            <a:r>
              <a:rPr sz="900" b="1" spc="330">
                <a:solidFill>
                  <a:srgbClr val="BDC0BF"/>
                </a:solidFill>
                <a:latin typeface="Futura PT Bold"/>
                <a:cs typeface="Futura PT Bold"/>
              </a:rPr>
              <a:t> </a:t>
            </a:r>
            <a:r>
              <a:rPr sz="900" b="1">
                <a:solidFill>
                  <a:srgbClr val="BDC0BF"/>
                </a:solidFill>
                <a:latin typeface="Futura PT Bold"/>
                <a:cs typeface="Futura PT Bold"/>
              </a:rPr>
              <a:t>T</a:t>
            </a:r>
            <a:r>
              <a:rPr sz="900" b="1" spc="330">
                <a:solidFill>
                  <a:srgbClr val="BDC0BF"/>
                </a:solidFill>
                <a:latin typeface="Futura PT Bold"/>
                <a:cs typeface="Futura PT Bold"/>
              </a:rPr>
              <a:t> </a:t>
            </a:r>
            <a:r>
              <a:rPr sz="900" b="1">
                <a:solidFill>
                  <a:srgbClr val="BDC0BF"/>
                </a:solidFill>
                <a:latin typeface="Futura PT Bold"/>
                <a:cs typeface="Futura PT Bold"/>
              </a:rPr>
              <a:t>O</a:t>
            </a:r>
            <a:r>
              <a:rPr sz="900" b="1" spc="335">
                <a:solidFill>
                  <a:srgbClr val="BDC0BF"/>
                </a:solidFill>
                <a:latin typeface="Futura PT Bold"/>
                <a:cs typeface="Futura PT Bold"/>
              </a:rPr>
              <a:t> </a:t>
            </a:r>
            <a:r>
              <a:rPr sz="900" b="1" spc="-50">
                <a:solidFill>
                  <a:srgbClr val="BDC0BF"/>
                </a:solidFill>
                <a:latin typeface="Futura PT Bold"/>
                <a:cs typeface="Futura PT Bold"/>
              </a:rPr>
              <a:t>N</a:t>
            </a:r>
            <a:endParaRPr sz="900">
              <a:latin typeface="Futura PT Bold"/>
              <a:cs typeface="Futura PT Bold"/>
            </a:endParaRPr>
          </a:p>
        </p:txBody>
      </p:sp>
      <p:grpSp>
        <p:nvGrpSpPr>
          <p:cNvPr id="7" name="object 7"/>
          <p:cNvGrpSpPr/>
          <p:nvPr/>
        </p:nvGrpSpPr>
        <p:grpSpPr>
          <a:xfrm>
            <a:off x="8066991" y="2241919"/>
            <a:ext cx="2990678" cy="2059253"/>
            <a:chOff x="7321143" y="2880360"/>
            <a:chExt cx="3080946" cy="2121408"/>
          </a:xfrm>
        </p:grpSpPr>
        <p:pic>
          <p:nvPicPr>
            <p:cNvPr id="8" name="object 8"/>
            <p:cNvPicPr/>
            <p:nvPr/>
          </p:nvPicPr>
          <p:blipFill rotWithShape="1">
            <a:blip r:embed="rId2" cstate="print"/>
            <a:srcRect r="14047"/>
            <a:stretch/>
          </p:blipFill>
          <p:spPr>
            <a:xfrm>
              <a:off x="7321143" y="2880360"/>
              <a:ext cx="3080946" cy="2121408"/>
            </a:xfrm>
            <a:prstGeom prst="rect">
              <a:avLst/>
            </a:prstGeom>
          </p:spPr>
        </p:pic>
        <p:pic>
          <p:nvPicPr>
            <p:cNvPr id="9" name="object 9"/>
            <p:cNvPicPr/>
            <p:nvPr/>
          </p:nvPicPr>
          <p:blipFill>
            <a:blip r:embed="rId3" cstate="print"/>
            <a:stretch>
              <a:fillRect/>
            </a:stretch>
          </p:blipFill>
          <p:spPr>
            <a:xfrm>
              <a:off x="7961035" y="4281639"/>
              <a:ext cx="1578993" cy="284335"/>
            </a:xfrm>
            <a:prstGeom prst="rect">
              <a:avLst/>
            </a:prstGeom>
          </p:spPr>
        </p:pic>
      </p:grpSp>
      <p:sp>
        <p:nvSpPr>
          <p:cNvPr id="10" name="object 10"/>
          <p:cNvSpPr txBox="1">
            <a:spLocks noGrp="1"/>
          </p:cNvSpPr>
          <p:nvPr>
            <p:ph type="title"/>
          </p:nvPr>
        </p:nvSpPr>
        <p:spPr>
          <a:xfrm>
            <a:off x="1134331" y="1019316"/>
            <a:ext cx="8493125" cy="939800"/>
          </a:xfrm>
          <a:prstGeom prst="rect">
            <a:avLst/>
          </a:prstGeom>
        </p:spPr>
        <p:txBody>
          <a:bodyPr vert="horz" wrap="square" lIns="0" tIns="12700" rIns="0" bIns="0" rtlCol="0">
            <a:spAutoFit/>
          </a:bodyPr>
          <a:lstStyle/>
          <a:p>
            <a:pPr marL="12700">
              <a:lnSpc>
                <a:spcPct val="100000"/>
              </a:lnSpc>
              <a:spcBef>
                <a:spcPts val="100"/>
              </a:spcBef>
            </a:pPr>
            <a:r>
              <a:rPr spc="45">
                <a:solidFill>
                  <a:srgbClr val="189FD7"/>
                </a:solidFill>
              </a:rPr>
              <a:t>RIVER</a:t>
            </a:r>
            <a:r>
              <a:rPr spc="110">
                <a:solidFill>
                  <a:srgbClr val="189FD7"/>
                </a:solidFill>
              </a:rPr>
              <a:t> </a:t>
            </a:r>
            <a:r>
              <a:rPr>
                <a:solidFill>
                  <a:srgbClr val="189FD7"/>
                </a:solidFill>
              </a:rPr>
              <a:t>REACH</a:t>
            </a:r>
            <a:r>
              <a:rPr spc="114">
                <a:solidFill>
                  <a:srgbClr val="189FD7"/>
                </a:solidFill>
              </a:rPr>
              <a:t> </a:t>
            </a:r>
            <a:r>
              <a:rPr spc="-10">
                <a:solidFill>
                  <a:srgbClr val="189FD7"/>
                </a:solidFill>
              </a:rPr>
              <a:t>REPORTS</a:t>
            </a:r>
          </a:p>
        </p:txBody>
      </p:sp>
      <p:sp>
        <p:nvSpPr>
          <p:cNvPr id="12" name="object 11">
            <a:extLst>
              <a:ext uri="{FF2B5EF4-FFF2-40B4-BE49-F238E27FC236}">
                <a16:creationId xmlns:a16="http://schemas.microsoft.com/office/drawing/2014/main" id="{06A8D1A8-2179-4FF2-DED7-B543C9722903}"/>
              </a:ext>
            </a:extLst>
          </p:cNvPr>
          <p:cNvSpPr txBox="1"/>
          <p:nvPr/>
        </p:nvSpPr>
        <p:spPr>
          <a:xfrm>
            <a:off x="1117315" y="2286000"/>
            <a:ext cx="5664485" cy="4211409"/>
          </a:xfrm>
          <a:prstGeom prst="rect">
            <a:avLst/>
          </a:prstGeom>
        </p:spPr>
        <p:txBody>
          <a:bodyPr vert="horz" wrap="square" lIns="0" tIns="12700" rIns="0" bIns="0" rtlCol="0">
            <a:spAutoFit/>
          </a:bodyPr>
          <a:lstStyle/>
          <a:p>
            <a:pPr marL="12700">
              <a:lnSpc>
                <a:spcPct val="100000"/>
              </a:lnSpc>
              <a:spcBef>
                <a:spcPts val="100"/>
              </a:spcBef>
            </a:pPr>
            <a:r>
              <a:rPr lang="en-US" b="0">
                <a:solidFill>
                  <a:srgbClr val="F1795A"/>
                </a:solidFill>
                <a:latin typeface="Futura PT Demi"/>
                <a:cs typeface="Futura PT Demi"/>
              </a:rPr>
              <a:t>Farmington’s Riverine Corridor Plan (1990)</a:t>
            </a:r>
          </a:p>
          <a:p>
            <a:pPr marL="12700">
              <a:lnSpc>
                <a:spcPct val="100000"/>
              </a:lnSpc>
              <a:spcBef>
                <a:spcPts val="100"/>
              </a:spcBef>
            </a:pPr>
            <a:endParaRPr sz="1400">
              <a:latin typeface="Futura PT Demi"/>
              <a:cs typeface="Futura PT Demi"/>
            </a:endParaRPr>
          </a:p>
          <a:p>
            <a:pPr marL="298450" indent="-285750">
              <a:lnSpc>
                <a:spcPct val="100000"/>
              </a:lnSpc>
              <a:spcBef>
                <a:spcPts val="10"/>
              </a:spcBef>
              <a:buFont typeface="Arial" panose="020B0604020202020204" pitchFamily="34" charset="0"/>
              <a:buChar char="•"/>
            </a:pPr>
            <a:r>
              <a:rPr lang="en-US" sz="1600" b="0">
                <a:solidFill>
                  <a:srgbClr val="242B2B"/>
                </a:solidFill>
                <a:latin typeface="Futura PT Medium"/>
                <a:cs typeface="Futura PT Medium"/>
              </a:rPr>
              <a:t>Purpose is to “set a direction of the use and development of Farmington’s Riverine Corridor…and to guide the city in expending GRT dedicate</a:t>
            </a:r>
            <a:r>
              <a:rPr lang="en-US" sz="1600">
                <a:solidFill>
                  <a:srgbClr val="242B2B"/>
                </a:solidFill>
                <a:latin typeface="Futura PT Medium"/>
                <a:cs typeface="Futura PT Medium"/>
              </a:rPr>
              <a:t>d to the corridor</a:t>
            </a:r>
            <a:r>
              <a:rPr lang="en-US" sz="1600" b="0">
                <a:solidFill>
                  <a:srgbClr val="242B2B"/>
                </a:solidFill>
                <a:latin typeface="Futura PT Medium"/>
                <a:cs typeface="Futura PT Medium"/>
              </a:rPr>
              <a:t>”</a:t>
            </a:r>
          </a:p>
          <a:p>
            <a:pPr marL="298450" indent="-285750">
              <a:lnSpc>
                <a:spcPct val="100000"/>
              </a:lnSpc>
              <a:spcBef>
                <a:spcPts val="10"/>
              </a:spcBef>
              <a:buFont typeface="Arial" panose="020B0604020202020204" pitchFamily="34" charset="0"/>
              <a:buChar char="•"/>
            </a:pPr>
            <a:r>
              <a:rPr lang="en-US" sz="1600">
                <a:solidFill>
                  <a:srgbClr val="242B2B"/>
                </a:solidFill>
                <a:latin typeface="Futura PT Medium"/>
                <a:cs typeface="Futura PT Medium"/>
              </a:rPr>
              <a:t>Key issues identified:</a:t>
            </a:r>
          </a:p>
          <a:p>
            <a:pPr marL="12700" lvl="2">
              <a:spcBef>
                <a:spcPts val="10"/>
              </a:spcBef>
            </a:pPr>
            <a:r>
              <a:rPr lang="en-US" sz="1600" b="0">
                <a:solidFill>
                  <a:srgbClr val="242B2B"/>
                </a:solidFill>
                <a:latin typeface="Futura PT Medium"/>
                <a:cs typeface="Futura PT Medium"/>
              </a:rPr>
              <a:t>	- </a:t>
            </a:r>
            <a:r>
              <a:rPr lang="en-US" sz="1600" b="1">
                <a:solidFill>
                  <a:srgbClr val="242B2B"/>
                </a:solidFill>
                <a:latin typeface="Futura PT Medium"/>
                <a:cs typeface="Futura PT Medium"/>
              </a:rPr>
              <a:t>Stewardship of the Riverine Corridor </a:t>
            </a:r>
            <a:r>
              <a:rPr lang="en-US" sz="1600" b="0">
                <a:solidFill>
                  <a:srgbClr val="242B2B"/>
                </a:solidFill>
                <a:latin typeface="Futura PT Medium"/>
                <a:cs typeface="Futura PT Medium"/>
              </a:rPr>
              <a:t>– Who will 	 	  advocate for and maintain the corridor?</a:t>
            </a:r>
          </a:p>
          <a:p>
            <a:pPr marL="12700" lvl="2">
              <a:spcBef>
                <a:spcPts val="10"/>
              </a:spcBef>
            </a:pPr>
            <a:r>
              <a:rPr lang="en-US" sz="1600">
                <a:solidFill>
                  <a:srgbClr val="242B2B"/>
                </a:solidFill>
                <a:latin typeface="Futura PT Medium"/>
                <a:cs typeface="Futura PT Medium"/>
              </a:rPr>
              <a:t>	- </a:t>
            </a:r>
            <a:r>
              <a:rPr lang="en-US" sz="1600" b="1">
                <a:solidFill>
                  <a:srgbClr val="242B2B"/>
                </a:solidFill>
                <a:latin typeface="Futura PT Medium"/>
                <a:cs typeface="Futura PT Medium"/>
              </a:rPr>
              <a:t>Recreational Use of the Corridor </a:t>
            </a:r>
            <a:r>
              <a:rPr lang="en-US" sz="1600">
                <a:solidFill>
                  <a:srgbClr val="242B2B"/>
                </a:solidFill>
                <a:latin typeface="Futura PT Medium"/>
                <a:cs typeface="Futura PT Medium"/>
              </a:rPr>
              <a:t>– What types of 	   	  activities and improvements should be developed?</a:t>
            </a:r>
          </a:p>
          <a:p>
            <a:pPr marL="12700" lvl="2">
              <a:spcBef>
                <a:spcPts val="10"/>
              </a:spcBef>
            </a:pPr>
            <a:r>
              <a:rPr lang="en-US" sz="1600" b="0">
                <a:solidFill>
                  <a:srgbClr val="242B2B"/>
                </a:solidFill>
                <a:latin typeface="Futura PT Medium"/>
                <a:cs typeface="Futura PT Medium"/>
              </a:rPr>
              <a:t>	- </a:t>
            </a:r>
            <a:r>
              <a:rPr lang="en-US" sz="1600" b="1">
                <a:solidFill>
                  <a:srgbClr val="242B2B"/>
                </a:solidFill>
                <a:latin typeface="Futura PT Medium"/>
                <a:cs typeface="Futura PT Medium"/>
              </a:rPr>
              <a:t>Urban Design </a:t>
            </a:r>
            <a:r>
              <a:rPr lang="en-US" sz="1600">
                <a:solidFill>
                  <a:srgbClr val="242B2B"/>
                </a:solidFill>
                <a:latin typeface="Futura PT Medium"/>
                <a:cs typeface="Futura PT Medium"/>
              </a:rPr>
              <a:t>– How can the corridor become a 	 	  distinctive, visible, accessible attraction?</a:t>
            </a:r>
          </a:p>
          <a:p>
            <a:pPr marL="298450" lvl="2" indent="-285750">
              <a:spcBef>
                <a:spcPts val="10"/>
              </a:spcBef>
              <a:buFont typeface="Arial" panose="020B0604020202020204" pitchFamily="34" charset="0"/>
              <a:buChar char="•"/>
            </a:pPr>
            <a:r>
              <a:rPr lang="en-US" sz="1600" b="0">
                <a:solidFill>
                  <a:srgbClr val="242B2B"/>
                </a:solidFill>
                <a:latin typeface="Futura PT Medium"/>
                <a:cs typeface="Futura PT Medium"/>
              </a:rPr>
              <a:t>The Lower Downtown Riverfront area enco</a:t>
            </a:r>
            <a:r>
              <a:rPr lang="en-US" sz="1600">
                <a:solidFill>
                  <a:srgbClr val="242B2B"/>
                </a:solidFill>
                <a:latin typeface="Futura PT Medium"/>
                <a:cs typeface="Futura PT Medium"/>
              </a:rPr>
              <a:t>mpasses this project area; recommended amenities include: trails, kayak run, boat landing, picnic shelter, natural amphitheater, nature center, streetscape improvements along Orchard St. </a:t>
            </a:r>
            <a:endParaRPr lang="en-US" sz="1600" b="0">
              <a:solidFill>
                <a:srgbClr val="242B2B"/>
              </a:solidFill>
              <a:latin typeface="Futura PT Medium"/>
              <a:cs typeface="Futura PT Medium"/>
            </a:endParaRPr>
          </a:p>
          <a:p>
            <a:pPr marL="298450" indent="-285750">
              <a:lnSpc>
                <a:spcPct val="100000"/>
              </a:lnSpc>
              <a:spcBef>
                <a:spcPts val="10"/>
              </a:spcBef>
              <a:buFont typeface="Arial" panose="020B0604020202020204" pitchFamily="34" charset="0"/>
              <a:buChar char="•"/>
            </a:pPr>
            <a:endParaRPr sz="1600">
              <a:latin typeface="Futura PT Medium"/>
              <a:cs typeface="Futura PT Medium"/>
            </a:endParaRPr>
          </a:p>
        </p:txBody>
      </p:sp>
      <p:pic>
        <p:nvPicPr>
          <p:cNvPr id="15" name="Picture 14">
            <a:extLst>
              <a:ext uri="{FF2B5EF4-FFF2-40B4-BE49-F238E27FC236}">
                <a16:creationId xmlns:a16="http://schemas.microsoft.com/office/drawing/2014/main" id="{DB7DE0F9-AB2B-A92C-F11F-1B749B2DCD62}"/>
              </a:ext>
            </a:extLst>
          </p:cNvPr>
          <p:cNvPicPr>
            <a:picLocks noChangeAspect="1"/>
          </p:cNvPicPr>
          <p:nvPr/>
        </p:nvPicPr>
        <p:blipFill>
          <a:blip r:embed="rId4"/>
          <a:stretch>
            <a:fillRect/>
          </a:stretch>
        </p:blipFill>
        <p:spPr>
          <a:xfrm>
            <a:off x="6594563" y="4495801"/>
            <a:ext cx="5529129" cy="2286000"/>
          </a:xfrm>
          <a:prstGeom prst="rect">
            <a:avLst/>
          </a:prstGeom>
        </p:spPr>
      </p:pic>
      <p:sp>
        <p:nvSpPr>
          <p:cNvPr id="11" name="object 6">
            <a:extLst>
              <a:ext uri="{FF2B5EF4-FFF2-40B4-BE49-F238E27FC236}">
                <a16:creationId xmlns:a16="http://schemas.microsoft.com/office/drawing/2014/main" id="{2DB5D559-FDD3-A424-73AB-2192A28A5DCB}"/>
              </a:ext>
            </a:extLst>
          </p:cNvPr>
          <p:cNvSpPr txBox="1"/>
          <p:nvPr/>
        </p:nvSpPr>
        <p:spPr>
          <a:xfrm>
            <a:off x="7679961" y="416806"/>
            <a:ext cx="2930206" cy="153888"/>
          </a:xfrm>
          <a:prstGeom prst="rect">
            <a:avLst/>
          </a:prstGeom>
        </p:spPr>
        <p:txBody>
          <a:bodyPr vert="horz" wrap="square" lIns="0" tIns="15240" rIns="0" bIns="0" rtlCol="0">
            <a:spAutoFit/>
          </a:bodyPr>
          <a:lstStyle/>
          <a:p>
            <a:pPr marL="12700" algn="r">
              <a:lnSpc>
                <a:spcPct val="100000"/>
              </a:lnSpc>
              <a:spcBef>
                <a:spcPts val="120"/>
              </a:spcBef>
              <a:tabLst>
                <a:tab pos="1172845" algn="l"/>
              </a:tabLst>
            </a:pPr>
            <a:r>
              <a:rPr lang="en-US" sz="900" b="1" spc="300">
                <a:solidFill>
                  <a:srgbClr val="BDC0BF"/>
                </a:solidFill>
                <a:latin typeface="Futura PT Bold"/>
                <a:cs typeface="Futura PT Bold"/>
              </a:rPr>
              <a:t>COMMUNITY INPUT WORKSHOP</a:t>
            </a:r>
            <a:endParaRPr lang="en-US" sz="900" spc="300">
              <a:latin typeface="Futura PT Bold"/>
              <a:cs typeface="Futura PT Bold"/>
            </a:endParaRPr>
          </a:p>
        </p:txBody>
      </p:sp>
    </p:spTree>
    <p:extLst>
      <p:ext uri="{BB962C8B-B14F-4D97-AF65-F5344CB8AC3E}">
        <p14:creationId xmlns:p14="http://schemas.microsoft.com/office/powerpoint/2010/main" val="101406740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19261" y="5673138"/>
            <a:ext cx="170180" cy="468630"/>
          </a:xfrm>
          <a:prstGeom prst="rect">
            <a:avLst/>
          </a:prstGeom>
        </p:spPr>
        <p:txBody>
          <a:bodyPr vert="vert270" wrap="square" lIns="0" tIns="12700" rIns="0" bIns="0" rtlCol="0">
            <a:spAutoFit/>
          </a:bodyPr>
          <a:lstStyle/>
          <a:p>
            <a:pPr marL="12700">
              <a:lnSpc>
                <a:spcPct val="100000"/>
              </a:lnSpc>
              <a:spcBef>
                <a:spcPts val="100"/>
              </a:spcBef>
            </a:pPr>
            <a:r>
              <a:rPr sz="900" b="1">
                <a:solidFill>
                  <a:srgbClr val="BDC0BF"/>
                </a:solidFill>
                <a:latin typeface="Futura PT Bold"/>
                <a:cs typeface="Futura PT Bold"/>
              </a:rPr>
              <a:t>C</a:t>
            </a:r>
            <a:r>
              <a:rPr sz="900" b="1" spc="325">
                <a:solidFill>
                  <a:srgbClr val="BDC0BF"/>
                </a:solidFill>
                <a:latin typeface="Futura PT Bold"/>
                <a:cs typeface="Futura PT Bold"/>
              </a:rPr>
              <a:t> </a:t>
            </a:r>
            <a:r>
              <a:rPr sz="900" b="1">
                <a:solidFill>
                  <a:srgbClr val="BDC0BF"/>
                </a:solidFill>
                <a:latin typeface="Futura PT Bold"/>
                <a:cs typeface="Futura PT Bold"/>
              </a:rPr>
              <a:t>I</a:t>
            </a:r>
            <a:r>
              <a:rPr sz="900" b="1" spc="330">
                <a:solidFill>
                  <a:srgbClr val="BDC0BF"/>
                </a:solidFill>
                <a:latin typeface="Futura PT Bold"/>
                <a:cs typeface="Futura PT Bold"/>
              </a:rPr>
              <a:t> </a:t>
            </a:r>
            <a:r>
              <a:rPr sz="900" b="1">
                <a:solidFill>
                  <a:srgbClr val="BDC0BF"/>
                </a:solidFill>
                <a:latin typeface="Futura PT Bold"/>
                <a:cs typeface="Futura PT Bold"/>
              </a:rPr>
              <a:t>T</a:t>
            </a:r>
            <a:r>
              <a:rPr sz="900" b="1" spc="350">
                <a:solidFill>
                  <a:srgbClr val="BDC0BF"/>
                </a:solidFill>
                <a:latin typeface="Futura PT Bold"/>
                <a:cs typeface="Futura PT Bold"/>
              </a:rPr>
              <a:t> </a:t>
            </a:r>
            <a:r>
              <a:rPr sz="900" b="1" spc="-60">
                <a:solidFill>
                  <a:srgbClr val="BDC0BF"/>
                </a:solidFill>
                <a:latin typeface="Futura PT Bold"/>
                <a:cs typeface="Futura PT Bold"/>
              </a:rPr>
              <a:t>Y</a:t>
            </a:r>
            <a:endParaRPr sz="900">
              <a:latin typeface="Futura PT Bold"/>
              <a:cs typeface="Futura PT Bold"/>
            </a:endParaRPr>
          </a:p>
        </p:txBody>
      </p:sp>
      <p:sp>
        <p:nvSpPr>
          <p:cNvPr id="3" name="object 3"/>
          <p:cNvSpPr txBox="1"/>
          <p:nvPr/>
        </p:nvSpPr>
        <p:spPr>
          <a:xfrm>
            <a:off x="419261" y="5290020"/>
            <a:ext cx="170180" cy="246379"/>
          </a:xfrm>
          <a:prstGeom prst="rect">
            <a:avLst/>
          </a:prstGeom>
        </p:spPr>
        <p:txBody>
          <a:bodyPr vert="vert270" wrap="square" lIns="0" tIns="12700" rIns="0" bIns="0" rtlCol="0">
            <a:spAutoFit/>
          </a:bodyPr>
          <a:lstStyle/>
          <a:p>
            <a:pPr marL="12700">
              <a:lnSpc>
                <a:spcPct val="100000"/>
              </a:lnSpc>
              <a:spcBef>
                <a:spcPts val="100"/>
              </a:spcBef>
            </a:pPr>
            <a:r>
              <a:rPr sz="900" b="1">
                <a:solidFill>
                  <a:srgbClr val="BDC0BF"/>
                </a:solidFill>
                <a:latin typeface="Futura PT Bold"/>
                <a:cs typeface="Futura PT Bold"/>
              </a:rPr>
              <a:t>O</a:t>
            </a:r>
            <a:r>
              <a:rPr sz="900" b="1" spc="330">
                <a:solidFill>
                  <a:srgbClr val="BDC0BF"/>
                </a:solidFill>
                <a:latin typeface="Futura PT Bold"/>
                <a:cs typeface="Futura PT Bold"/>
              </a:rPr>
              <a:t> </a:t>
            </a:r>
            <a:r>
              <a:rPr sz="900" b="1" spc="-50">
                <a:solidFill>
                  <a:srgbClr val="BDC0BF"/>
                </a:solidFill>
                <a:latin typeface="Futura PT Bold"/>
                <a:cs typeface="Futura PT Bold"/>
              </a:rPr>
              <a:t>F</a:t>
            </a:r>
            <a:endParaRPr sz="900">
              <a:latin typeface="Futura PT Bold"/>
              <a:cs typeface="Futura PT Bold"/>
            </a:endParaRPr>
          </a:p>
        </p:txBody>
      </p:sp>
      <p:sp>
        <p:nvSpPr>
          <p:cNvPr id="4" name="object 4"/>
          <p:cNvSpPr txBox="1"/>
          <p:nvPr/>
        </p:nvSpPr>
        <p:spPr>
          <a:xfrm>
            <a:off x="419261" y="3731257"/>
            <a:ext cx="170180" cy="1421765"/>
          </a:xfrm>
          <a:prstGeom prst="rect">
            <a:avLst/>
          </a:prstGeom>
        </p:spPr>
        <p:txBody>
          <a:bodyPr vert="vert270" wrap="square" lIns="0" tIns="12700" rIns="0" bIns="0" rtlCol="0">
            <a:spAutoFit/>
          </a:bodyPr>
          <a:lstStyle/>
          <a:p>
            <a:pPr marL="12700">
              <a:lnSpc>
                <a:spcPct val="100000"/>
              </a:lnSpc>
              <a:spcBef>
                <a:spcPts val="100"/>
              </a:spcBef>
            </a:pPr>
            <a:r>
              <a:rPr sz="900" b="1">
                <a:solidFill>
                  <a:srgbClr val="BDC0BF"/>
                </a:solidFill>
                <a:latin typeface="Futura PT Bold"/>
                <a:cs typeface="Futura PT Bold"/>
              </a:rPr>
              <a:t>F</a:t>
            </a:r>
            <a:r>
              <a:rPr sz="900" b="1" spc="295">
                <a:solidFill>
                  <a:srgbClr val="BDC0BF"/>
                </a:solidFill>
                <a:latin typeface="Futura PT Bold"/>
                <a:cs typeface="Futura PT Bold"/>
              </a:rPr>
              <a:t> </a:t>
            </a:r>
            <a:r>
              <a:rPr sz="900" b="1">
                <a:solidFill>
                  <a:srgbClr val="BDC0BF"/>
                </a:solidFill>
                <a:latin typeface="Futura PT Bold"/>
                <a:cs typeface="Futura PT Bold"/>
              </a:rPr>
              <a:t>A</a:t>
            </a:r>
            <a:r>
              <a:rPr sz="900" b="1" spc="330">
                <a:solidFill>
                  <a:srgbClr val="BDC0BF"/>
                </a:solidFill>
                <a:latin typeface="Futura PT Bold"/>
                <a:cs typeface="Futura PT Bold"/>
              </a:rPr>
              <a:t> </a:t>
            </a:r>
            <a:r>
              <a:rPr sz="900" b="1">
                <a:solidFill>
                  <a:srgbClr val="BDC0BF"/>
                </a:solidFill>
                <a:latin typeface="Futura PT Bold"/>
                <a:cs typeface="Futura PT Bold"/>
              </a:rPr>
              <a:t>R</a:t>
            </a:r>
            <a:r>
              <a:rPr sz="900" b="1" spc="335">
                <a:solidFill>
                  <a:srgbClr val="BDC0BF"/>
                </a:solidFill>
                <a:latin typeface="Futura PT Bold"/>
                <a:cs typeface="Futura PT Bold"/>
              </a:rPr>
              <a:t> </a:t>
            </a:r>
            <a:r>
              <a:rPr sz="900" b="1">
                <a:solidFill>
                  <a:srgbClr val="BDC0BF"/>
                </a:solidFill>
                <a:latin typeface="Futura PT Bold"/>
                <a:cs typeface="Futura PT Bold"/>
              </a:rPr>
              <a:t>M</a:t>
            </a:r>
            <a:r>
              <a:rPr sz="900" b="1" spc="330">
                <a:solidFill>
                  <a:srgbClr val="BDC0BF"/>
                </a:solidFill>
                <a:latin typeface="Futura PT Bold"/>
                <a:cs typeface="Futura PT Bold"/>
              </a:rPr>
              <a:t> </a:t>
            </a:r>
            <a:r>
              <a:rPr sz="900" b="1">
                <a:solidFill>
                  <a:srgbClr val="BDC0BF"/>
                </a:solidFill>
                <a:latin typeface="Futura PT Bold"/>
                <a:cs typeface="Futura PT Bold"/>
              </a:rPr>
              <a:t>I</a:t>
            </a:r>
            <a:r>
              <a:rPr sz="900" b="1" spc="330">
                <a:solidFill>
                  <a:srgbClr val="BDC0BF"/>
                </a:solidFill>
                <a:latin typeface="Futura PT Bold"/>
                <a:cs typeface="Futura PT Bold"/>
              </a:rPr>
              <a:t> </a:t>
            </a:r>
            <a:r>
              <a:rPr sz="900" b="1">
                <a:solidFill>
                  <a:srgbClr val="BDC0BF"/>
                </a:solidFill>
                <a:latin typeface="Futura PT Bold"/>
                <a:cs typeface="Futura PT Bold"/>
              </a:rPr>
              <a:t>N</a:t>
            </a:r>
            <a:r>
              <a:rPr sz="900" b="1" spc="335">
                <a:solidFill>
                  <a:srgbClr val="BDC0BF"/>
                </a:solidFill>
                <a:latin typeface="Futura PT Bold"/>
                <a:cs typeface="Futura PT Bold"/>
              </a:rPr>
              <a:t> </a:t>
            </a:r>
            <a:r>
              <a:rPr sz="900" b="1">
                <a:solidFill>
                  <a:srgbClr val="BDC0BF"/>
                </a:solidFill>
                <a:latin typeface="Futura PT Bold"/>
                <a:cs typeface="Futura PT Bold"/>
              </a:rPr>
              <a:t>G</a:t>
            </a:r>
            <a:r>
              <a:rPr sz="900" b="1" spc="330">
                <a:solidFill>
                  <a:srgbClr val="BDC0BF"/>
                </a:solidFill>
                <a:latin typeface="Futura PT Bold"/>
                <a:cs typeface="Futura PT Bold"/>
              </a:rPr>
              <a:t> </a:t>
            </a:r>
            <a:r>
              <a:rPr sz="900" b="1">
                <a:solidFill>
                  <a:srgbClr val="BDC0BF"/>
                </a:solidFill>
                <a:latin typeface="Futura PT Bold"/>
                <a:cs typeface="Futura PT Bold"/>
              </a:rPr>
              <a:t>T</a:t>
            </a:r>
            <a:r>
              <a:rPr sz="900" b="1" spc="330">
                <a:solidFill>
                  <a:srgbClr val="BDC0BF"/>
                </a:solidFill>
                <a:latin typeface="Futura PT Bold"/>
                <a:cs typeface="Futura PT Bold"/>
              </a:rPr>
              <a:t> </a:t>
            </a:r>
            <a:r>
              <a:rPr sz="900" b="1">
                <a:solidFill>
                  <a:srgbClr val="BDC0BF"/>
                </a:solidFill>
                <a:latin typeface="Futura PT Bold"/>
                <a:cs typeface="Futura PT Bold"/>
              </a:rPr>
              <a:t>O</a:t>
            </a:r>
            <a:r>
              <a:rPr sz="900" b="1" spc="335">
                <a:solidFill>
                  <a:srgbClr val="BDC0BF"/>
                </a:solidFill>
                <a:latin typeface="Futura PT Bold"/>
                <a:cs typeface="Futura PT Bold"/>
              </a:rPr>
              <a:t> </a:t>
            </a:r>
            <a:r>
              <a:rPr sz="900" b="1" spc="-50">
                <a:solidFill>
                  <a:srgbClr val="BDC0BF"/>
                </a:solidFill>
                <a:latin typeface="Futura PT Bold"/>
                <a:cs typeface="Futura PT Bold"/>
              </a:rPr>
              <a:t>N</a:t>
            </a:r>
            <a:endParaRPr sz="900">
              <a:latin typeface="Futura PT Bold"/>
              <a:cs typeface="Futura PT Bold"/>
            </a:endParaRPr>
          </a:p>
        </p:txBody>
      </p:sp>
      <p:sp>
        <p:nvSpPr>
          <p:cNvPr id="7" name="object 7"/>
          <p:cNvSpPr txBox="1">
            <a:spLocks noGrp="1"/>
          </p:cNvSpPr>
          <p:nvPr>
            <p:ph type="title"/>
          </p:nvPr>
        </p:nvSpPr>
        <p:spPr>
          <a:xfrm>
            <a:off x="1134331" y="1109955"/>
            <a:ext cx="8493125" cy="939800"/>
          </a:xfrm>
          <a:prstGeom prst="rect">
            <a:avLst/>
          </a:prstGeom>
        </p:spPr>
        <p:txBody>
          <a:bodyPr vert="horz" wrap="square" lIns="0" tIns="12700" rIns="0" bIns="0" rtlCol="0">
            <a:spAutoFit/>
          </a:bodyPr>
          <a:lstStyle/>
          <a:p>
            <a:pPr marL="12700">
              <a:lnSpc>
                <a:spcPct val="100000"/>
              </a:lnSpc>
              <a:spcBef>
                <a:spcPts val="100"/>
              </a:spcBef>
            </a:pPr>
            <a:r>
              <a:rPr spc="45">
                <a:solidFill>
                  <a:srgbClr val="189FD7"/>
                </a:solidFill>
              </a:rPr>
              <a:t>TRAIL</a:t>
            </a:r>
            <a:r>
              <a:rPr spc="75">
                <a:solidFill>
                  <a:srgbClr val="189FD7"/>
                </a:solidFill>
              </a:rPr>
              <a:t> </a:t>
            </a:r>
            <a:r>
              <a:rPr spc="40">
                <a:solidFill>
                  <a:srgbClr val="189FD7"/>
                </a:solidFill>
              </a:rPr>
              <a:t>PROJECTS</a:t>
            </a:r>
          </a:p>
        </p:txBody>
      </p:sp>
      <p:pic>
        <p:nvPicPr>
          <p:cNvPr id="9" name="object 9"/>
          <p:cNvPicPr/>
          <p:nvPr/>
        </p:nvPicPr>
        <p:blipFill>
          <a:blip r:embed="rId2" cstate="print"/>
          <a:stretch>
            <a:fillRect/>
          </a:stretch>
        </p:blipFill>
        <p:spPr>
          <a:xfrm>
            <a:off x="5862063" y="2376995"/>
            <a:ext cx="5669280" cy="1976361"/>
          </a:xfrm>
          <a:prstGeom prst="rect">
            <a:avLst/>
          </a:prstGeom>
        </p:spPr>
      </p:pic>
      <p:sp>
        <p:nvSpPr>
          <p:cNvPr id="10" name="object 11">
            <a:extLst>
              <a:ext uri="{FF2B5EF4-FFF2-40B4-BE49-F238E27FC236}">
                <a16:creationId xmlns:a16="http://schemas.microsoft.com/office/drawing/2014/main" id="{E22BAE9A-F5C0-168F-6241-70E5981FC7A9}"/>
              </a:ext>
            </a:extLst>
          </p:cNvPr>
          <p:cNvSpPr txBox="1"/>
          <p:nvPr/>
        </p:nvSpPr>
        <p:spPr>
          <a:xfrm>
            <a:off x="1134331" y="2376995"/>
            <a:ext cx="4352069" cy="2690480"/>
          </a:xfrm>
          <a:prstGeom prst="rect">
            <a:avLst/>
          </a:prstGeom>
        </p:spPr>
        <p:txBody>
          <a:bodyPr vert="horz" wrap="square" lIns="0" tIns="12700" rIns="0" bIns="0" rtlCol="0">
            <a:spAutoFit/>
          </a:bodyPr>
          <a:lstStyle/>
          <a:p>
            <a:pPr marL="12700">
              <a:lnSpc>
                <a:spcPct val="100000"/>
              </a:lnSpc>
              <a:spcBef>
                <a:spcPts val="100"/>
              </a:spcBef>
            </a:pPr>
            <a:r>
              <a:rPr lang="en-US" b="0">
                <a:solidFill>
                  <a:srgbClr val="F1795A"/>
                </a:solidFill>
                <a:latin typeface="Futura PT Demi"/>
                <a:cs typeface="Futura PT Demi"/>
              </a:rPr>
              <a:t>Animas River Trail – Northern Extension</a:t>
            </a:r>
            <a:endParaRPr sz="1400">
              <a:latin typeface="Futura PT Demi"/>
              <a:cs typeface="Futura PT Demi"/>
            </a:endParaRPr>
          </a:p>
          <a:p>
            <a:pPr marL="12700" lvl="1">
              <a:spcBef>
                <a:spcPts val="10"/>
              </a:spcBef>
            </a:pPr>
            <a:endParaRPr lang="en-US" sz="1600" b="0">
              <a:solidFill>
                <a:srgbClr val="242B2B"/>
              </a:solidFill>
              <a:latin typeface="Futura PT Medium"/>
              <a:cs typeface="Futura PT Medium"/>
            </a:endParaRPr>
          </a:p>
          <a:p>
            <a:pPr marL="12700" lvl="1">
              <a:spcBef>
                <a:spcPts val="10"/>
              </a:spcBef>
            </a:pPr>
            <a:r>
              <a:rPr lang="en-US">
                <a:solidFill>
                  <a:srgbClr val="F1795A"/>
                </a:solidFill>
                <a:latin typeface="Futura PT Demi"/>
              </a:rPr>
              <a:t>Westland Park Trail Connection</a:t>
            </a:r>
          </a:p>
          <a:p>
            <a:pPr marL="12700" lvl="1">
              <a:spcBef>
                <a:spcPts val="10"/>
              </a:spcBef>
            </a:pPr>
            <a:endParaRPr lang="en-US">
              <a:solidFill>
                <a:srgbClr val="F1795A"/>
              </a:solidFill>
              <a:latin typeface="Futura PT Demi"/>
            </a:endParaRPr>
          </a:p>
          <a:p>
            <a:pPr marL="12700" lvl="1">
              <a:spcBef>
                <a:spcPts val="10"/>
              </a:spcBef>
            </a:pPr>
            <a:r>
              <a:rPr lang="en-US">
                <a:solidFill>
                  <a:srgbClr val="F1795A"/>
                </a:solidFill>
                <a:latin typeface="Futura PT Demi"/>
              </a:rPr>
              <a:t>Lower Animas Valley Recreational Trail </a:t>
            </a:r>
          </a:p>
          <a:p>
            <a:pPr marL="12700" lvl="1">
              <a:spcBef>
                <a:spcPts val="10"/>
              </a:spcBef>
            </a:pPr>
            <a:endParaRPr lang="en-US">
              <a:solidFill>
                <a:srgbClr val="F1795A"/>
              </a:solidFill>
              <a:latin typeface="Futura PT Demi"/>
            </a:endParaRPr>
          </a:p>
          <a:p>
            <a:pPr marL="12700" lvl="1">
              <a:spcBef>
                <a:spcPts val="10"/>
              </a:spcBef>
            </a:pPr>
            <a:r>
              <a:rPr lang="en-US">
                <a:solidFill>
                  <a:srgbClr val="F1795A"/>
                </a:solidFill>
                <a:latin typeface="Futura PT Demi"/>
              </a:rPr>
              <a:t>Whitewater Feasibility Study-Animas and San Juan Rivers</a:t>
            </a:r>
          </a:p>
          <a:p>
            <a:pPr marL="184150" indent="-171450">
              <a:lnSpc>
                <a:spcPct val="100000"/>
              </a:lnSpc>
              <a:spcBef>
                <a:spcPts val="10"/>
              </a:spcBef>
              <a:buFont typeface="Arial" panose="020B0604020202020204" pitchFamily="34" charset="0"/>
              <a:buChar char="•"/>
            </a:pPr>
            <a:endParaRPr lang="en-US" sz="1600" b="0">
              <a:solidFill>
                <a:srgbClr val="242B2B"/>
              </a:solidFill>
              <a:latin typeface="Futura PT Medium"/>
              <a:cs typeface="Futura PT Medium"/>
            </a:endParaRPr>
          </a:p>
          <a:p>
            <a:pPr marL="184150" indent="-171450">
              <a:lnSpc>
                <a:spcPct val="100000"/>
              </a:lnSpc>
              <a:spcBef>
                <a:spcPts val="10"/>
              </a:spcBef>
              <a:buFont typeface="Arial" panose="020B0604020202020204" pitchFamily="34" charset="0"/>
              <a:buChar char="•"/>
            </a:pPr>
            <a:endParaRPr sz="1600">
              <a:latin typeface="Futura PT Medium"/>
              <a:cs typeface="Futura PT Medium"/>
            </a:endParaRPr>
          </a:p>
        </p:txBody>
      </p:sp>
      <p:sp>
        <p:nvSpPr>
          <p:cNvPr id="8" name="object 6">
            <a:extLst>
              <a:ext uri="{FF2B5EF4-FFF2-40B4-BE49-F238E27FC236}">
                <a16:creationId xmlns:a16="http://schemas.microsoft.com/office/drawing/2014/main" id="{A6A7D4F0-890E-1C33-8CBC-0A04E7CFEB2C}"/>
              </a:ext>
            </a:extLst>
          </p:cNvPr>
          <p:cNvSpPr txBox="1"/>
          <p:nvPr/>
        </p:nvSpPr>
        <p:spPr>
          <a:xfrm>
            <a:off x="7679961" y="416806"/>
            <a:ext cx="2930206" cy="153888"/>
          </a:xfrm>
          <a:prstGeom prst="rect">
            <a:avLst/>
          </a:prstGeom>
        </p:spPr>
        <p:txBody>
          <a:bodyPr vert="horz" wrap="square" lIns="0" tIns="15240" rIns="0" bIns="0" rtlCol="0">
            <a:spAutoFit/>
          </a:bodyPr>
          <a:lstStyle/>
          <a:p>
            <a:pPr marL="12700" algn="r">
              <a:lnSpc>
                <a:spcPct val="100000"/>
              </a:lnSpc>
              <a:spcBef>
                <a:spcPts val="120"/>
              </a:spcBef>
              <a:tabLst>
                <a:tab pos="1172845" algn="l"/>
              </a:tabLst>
            </a:pPr>
            <a:r>
              <a:rPr lang="en-US" sz="900" b="1" spc="300">
                <a:solidFill>
                  <a:srgbClr val="BDC0BF"/>
                </a:solidFill>
                <a:latin typeface="Futura PT Bold"/>
                <a:cs typeface="Futura PT Bold"/>
              </a:rPr>
              <a:t>COMMUNITY INPUT WORKSHOP</a:t>
            </a:r>
            <a:endParaRPr lang="en-US" sz="900" spc="300">
              <a:latin typeface="Futura PT Bold"/>
              <a:cs typeface="Futura PT Bold"/>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220000" y="1582394"/>
            <a:ext cx="6804215" cy="1590598"/>
          </a:xfrm>
          <a:prstGeom prst="rect">
            <a:avLst/>
          </a:prstGeom>
        </p:spPr>
      </p:pic>
      <p:pic>
        <p:nvPicPr>
          <p:cNvPr id="3" name="object 3"/>
          <p:cNvPicPr/>
          <p:nvPr/>
        </p:nvPicPr>
        <p:blipFill>
          <a:blip r:embed="rId3" cstate="print"/>
          <a:stretch>
            <a:fillRect/>
          </a:stretch>
        </p:blipFill>
        <p:spPr>
          <a:xfrm>
            <a:off x="1220000" y="3255733"/>
            <a:ext cx="6804215" cy="1590598"/>
          </a:xfrm>
          <a:prstGeom prst="rect">
            <a:avLst/>
          </a:prstGeom>
        </p:spPr>
      </p:pic>
      <p:pic>
        <p:nvPicPr>
          <p:cNvPr id="4" name="object 4"/>
          <p:cNvPicPr/>
          <p:nvPr/>
        </p:nvPicPr>
        <p:blipFill>
          <a:blip r:embed="rId4" cstate="print"/>
          <a:stretch>
            <a:fillRect/>
          </a:stretch>
        </p:blipFill>
        <p:spPr>
          <a:xfrm>
            <a:off x="1220000" y="4929073"/>
            <a:ext cx="6804215" cy="1590598"/>
          </a:xfrm>
          <a:prstGeom prst="rect">
            <a:avLst/>
          </a:prstGeom>
        </p:spPr>
      </p:pic>
      <p:sp>
        <p:nvSpPr>
          <p:cNvPr id="5" name="object 5"/>
          <p:cNvSpPr txBox="1"/>
          <p:nvPr/>
        </p:nvSpPr>
        <p:spPr>
          <a:xfrm>
            <a:off x="419261" y="5673138"/>
            <a:ext cx="170180" cy="468630"/>
          </a:xfrm>
          <a:prstGeom prst="rect">
            <a:avLst/>
          </a:prstGeom>
        </p:spPr>
        <p:txBody>
          <a:bodyPr vert="vert270" wrap="square" lIns="0" tIns="12700" rIns="0" bIns="0" rtlCol="0">
            <a:spAutoFit/>
          </a:bodyPr>
          <a:lstStyle/>
          <a:p>
            <a:pPr marL="12700">
              <a:lnSpc>
                <a:spcPct val="100000"/>
              </a:lnSpc>
              <a:spcBef>
                <a:spcPts val="100"/>
              </a:spcBef>
            </a:pPr>
            <a:r>
              <a:rPr sz="900" b="1">
                <a:solidFill>
                  <a:srgbClr val="BDC0BF"/>
                </a:solidFill>
                <a:latin typeface="Futura PT Bold"/>
                <a:cs typeface="Futura PT Bold"/>
              </a:rPr>
              <a:t>C</a:t>
            </a:r>
            <a:r>
              <a:rPr sz="900" b="1" spc="325">
                <a:solidFill>
                  <a:srgbClr val="BDC0BF"/>
                </a:solidFill>
                <a:latin typeface="Futura PT Bold"/>
                <a:cs typeface="Futura PT Bold"/>
              </a:rPr>
              <a:t> </a:t>
            </a:r>
            <a:r>
              <a:rPr sz="900" b="1">
                <a:solidFill>
                  <a:srgbClr val="BDC0BF"/>
                </a:solidFill>
                <a:latin typeface="Futura PT Bold"/>
                <a:cs typeface="Futura PT Bold"/>
              </a:rPr>
              <a:t>I</a:t>
            </a:r>
            <a:r>
              <a:rPr sz="900" b="1" spc="330">
                <a:solidFill>
                  <a:srgbClr val="BDC0BF"/>
                </a:solidFill>
                <a:latin typeface="Futura PT Bold"/>
                <a:cs typeface="Futura PT Bold"/>
              </a:rPr>
              <a:t> </a:t>
            </a:r>
            <a:r>
              <a:rPr sz="900" b="1">
                <a:solidFill>
                  <a:srgbClr val="BDC0BF"/>
                </a:solidFill>
                <a:latin typeface="Futura PT Bold"/>
                <a:cs typeface="Futura PT Bold"/>
              </a:rPr>
              <a:t>T</a:t>
            </a:r>
            <a:r>
              <a:rPr sz="900" b="1" spc="350">
                <a:solidFill>
                  <a:srgbClr val="BDC0BF"/>
                </a:solidFill>
                <a:latin typeface="Futura PT Bold"/>
                <a:cs typeface="Futura PT Bold"/>
              </a:rPr>
              <a:t> </a:t>
            </a:r>
            <a:r>
              <a:rPr sz="900" b="1" spc="-60">
                <a:solidFill>
                  <a:srgbClr val="BDC0BF"/>
                </a:solidFill>
                <a:latin typeface="Futura PT Bold"/>
                <a:cs typeface="Futura PT Bold"/>
              </a:rPr>
              <a:t>Y</a:t>
            </a:r>
            <a:endParaRPr sz="900">
              <a:latin typeface="Futura PT Bold"/>
              <a:cs typeface="Futura PT Bold"/>
            </a:endParaRPr>
          </a:p>
        </p:txBody>
      </p:sp>
      <p:sp>
        <p:nvSpPr>
          <p:cNvPr id="6" name="object 6"/>
          <p:cNvSpPr txBox="1"/>
          <p:nvPr/>
        </p:nvSpPr>
        <p:spPr>
          <a:xfrm>
            <a:off x="419261" y="5290020"/>
            <a:ext cx="170180" cy="246379"/>
          </a:xfrm>
          <a:prstGeom prst="rect">
            <a:avLst/>
          </a:prstGeom>
        </p:spPr>
        <p:txBody>
          <a:bodyPr vert="vert270" wrap="square" lIns="0" tIns="12700" rIns="0" bIns="0" rtlCol="0">
            <a:spAutoFit/>
          </a:bodyPr>
          <a:lstStyle/>
          <a:p>
            <a:pPr marL="12700">
              <a:lnSpc>
                <a:spcPct val="100000"/>
              </a:lnSpc>
              <a:spcBef>
                <a:spcPts val="100"/>
              </a:spcBef>
            </a:pPr>
            <a:r>
              <a:rPr sz="900" b="1">
                <a:solidFill>
                  <a:srgbClr val="BDC0BF"/>
                </a:solidFill>
                <a:latin typeface="Futura PT Bold"/>
                <a:cs typeface="Futura PT Bold"/>
              </a:rPr>
              <a:t>O</a:t>
            </a:r>
            <a:r>
              <a:rPr sz="900" b="1" spc="330">
                <a:solidFill>
                  <a:srgbClr val="BDC0BF"/>
                </a:solidFill>
                <a:latin typeface="Futura PT Bold"/>
                <a:cs typeface="Futura PT Bold"/>
              </a:rPr>
              <a:t> </a:t>
            </a:r>
            <a:r>
              <a:rPr sz="900" b="1" spc="-50">
                <a:solidFill>
                  <a:srgbClr val="BDC0BF"/>
                </a:solidFill>
                <a:latin typeface="Futura PT Bold"/>
                <a:cs typeface="Futura PT Bold"/>
              </a:rPr>
              <a:t>F</a:t>
            </a:r>
            <a:endParaRPr sz="900">
              <a:latin typeface="Futura PT Bold"/>
              <a:cs typeface="Futura PT Bold"/>
            </a:endParaRPr>
          </a:p>
        </p:txBody>
      </p:sp>
      <p:sp>
        <p:nvSpPr>
          <p:cNvPr id="7" name="object 7"/>
          <p:cNvSpPr txBox="1"/>
          <p:nvPr/>
        </p:nvSpPr>
        <p:spPr>
          <a:xfrm>
            <a:off x="419261" y="3731257"/>
            <a:ext cx="170180" cy="1421765"/>
          </a:xfrm>
          <a:prstGeom prst="rect">
            <a:avLst/>
          </a:prstGeom>
        </p:spPr>
        <p:txBody>
          <a:bodyPr vert="vert270" wrap="square" lIns="0" tIns="12700" rIns="0" bIns="0" rtlCol="0">
            <a:spAutoFit/>
          </a:bodyPr>
          <a:lstStyle/>
          <a:p>
            <a:pPr marL="12700">
              <a:lnSpc>
                <a:spcPct val="100000"/>
              </a:lnSpc>
              <a:spcBef>
                <a:spcPts val="100"/>
              </a:spcBef>
            </a:pPr>
            <a:r>
              <a:rPr sz="900" b="1">
                <a:solidFill>
                  <a:srgbClr val="BDC0BF"/>
                </a:solidFill>
                <a:latin typeface="Futura PT Bold"/>
                <a:cs typeface="Futura PT Bold"/>
              </a:rPr>
              <a:t>F</a:t>
            </a:r>
            <a:r>
              <a:rPr sz="900" b="1" spc="295">
                <a:solidFill>
                  <a:srgbClr val="BDC0BF"/>
                </a:solidFill>
                <a:latin typeface="Futura PT Bold"/>
                <a:cs typeface="Futura PT Bold"/>
              </a:rPr>
              <a:t> </a:t>
            </a:r>
            <a:r>
              <a:rPr sz="900" b="1">
                <a:solidFill>
                  <a:srgbClr val="BDC0BF"/>
                </a:solidFill>
                <a:latin typeface="Futura PT Bold"/>
                <a:cs typeface="Futura PT Bold"/>
              </a:rPr>
              <a:t>A</a:t>
            </a:r>
            <a:r>
              <a:rPr sz="900" b="1" spc="330">
                <a:solidFill>
                  <a:srgbClr val="BDC0BF"/>
                </a:solidFill>
                <a:latin typeface="Futura PT Bold"/>
                <a:cs typeface="Futura PT Bold"/>
              </a:rPr>
              <a:t> </a:t>
            </a:r>
            <a:r>
              <a:rPr sz="900" b="1">
                <a:solidFill>
                  <a:srgbClr val="BDC0BF"/>
                </a:solidFill>
                <a:latin typeface="Futura PT Bold"/>
                <a:cs typeface="Futura PT Bold"/>
              </a:rPr>
              <a:t>R</a:t>
            </a:r>
            <a:r>
              <a:rPr sz="900" b="1" spc="335">
                <a:solidFill>
                  <a:srgbClr val="BDC0BF"/>
                </a:solidFill>
                <a:latin typeface="Futura PT Bold"/>
                <a:cs typeface="Futura PT Bold"/>
              </a:rPr>
              <a:t> </a:t>
            </a:r>
            <a:r>
              <a:rPr sz="900" b="1">
                <a:solidFill>
                  <a:srgbClr val="BDC0BF"/>
                </a:solidFill>
                <a:latin typeface="Futura PT Bold"/>
                <a:cs typeface="Futura PT Bold"/>
              </a:rPr>
              <a:t>M</a:t>
            </a:r>
            <a:r>
              <a:rPr sz="900" b="1" spc="330">
                <a:solidFill>
                  <a:srgbClr val="BDC0BF"/>
                </a:solidFill>
                <a:latin typeface="Futura PT Bold"/>
                <a:cs typeface="Futura PT Bold"/>
              </a:rPr>
              <a:t> </a:t>
            </a:r>
            <a:r>
              <a:rPr sz="900" b="1">
                <a:solidFill>
                  <a:srgbClr val="BDC0BF"/>
                </a:solidFill>
                <a:latin typeface="Futura PT Bold"/>
                <a:cs typeface="Futura PT Bold"/>
              </a:rPr>
              <a:t>I</a:t>
            </a:r>
            <a:r>
              <a:rPr sz="900" b="1" spc="330">
                <a:solidFill>
                  <a:srgbClr val="BDC0BF"/>
                </a:solidFill>
                <a:latin typeface="Futura PT Bold"/>
                <a:cs typeface="Futura PT Bold"/>
              </a:rPr>
              <a:t> </a:t>
            </a:r>
            <a:r>
              <a:rPr sz="900" b="1">
                <a:solidFill>
                  <a:srgbClr val="BDC0BF"/>
                </a:solidFill>
                <a:latin typeface="Futura PT Bold"/>
                <a:cs typeface="Futura PT Bold"/>
              </a:rPr>
              <a:t>N</a:t>
            </a:r>
            <a:r>
              <a:rPr sz="900" b="1" spc="335">
                <a:solidFill>
                  <a:srgbClr val="BDC0BF"/>
                </a:solidFill>
                <a:latin typeface="Futura PT Bold"/>
                <a:cs typeface="Futura PT Bold"/>
              </a:rPr>
              <a:t> </a:t>
            </a:r>
            <a:r>
              <a:rPr sz="900" b="1">
                <a:solidFill>
                  <a:srgbClr val="BDC0BF"/>
                </a:solidFill>
                <a:latin typeface="Futura PT Bold"/>
                <a:cs typeface="Futura PT Bold"/>
              </a:rPr>
              <a:t>G</a:t>
            </a:r>
            <a:r>
              <a:rPr sz="900" b="1" spc="330">
                <a:solidFill>
                  <a:srgbClr val="BDC0BF"/>
                </a:solidFill>
                <a:latin typeface="Futura PT Bold"/>
                <a:cs typeface="Futura PT Bold"/>
              </a:rPr>
              <a:t> </a:t>
            </a:r>
            <a:r>
              <a:rPr sz="900" b="1">
                <a:solidFill>
                  <a:srgbClr val="BDC0BF"/>
                </a:solidFill>
                <a:latin typeface="Futura PT Bold"/>
                <a:cs typeface="Futura PT Bold"/>
              </a:rPr>
              <a:t>T</a:t>
            </a:r>
            <a:r>
              <a:rPr sz="900" b="1" spc="330">
                <a:solidFill>
                  <a:srgbClr val="BDC0BF"/>
                </a:solidFill>
                <a:latin typeface="Futura PT Bold"/>
                <a:cs typeface="Futura PT Bold"/>
              </a:rPr>
              <a:t> </a:t>
            </a:r>
            <a:r>
              <a:rPr sz="900" b="1">
                <a:solidFill>
                  <a:srgbClr val="BDC0BF"/>
                </a:solidFill>
                <a:latin typeface="Futura PT Bold"/>
                <a:cs typeface="Futura PT Bold"/>
              </a:rPr>
              <a:t>O</a:t>
            </a:r>
            <a:r>
              <a:rPr sz="900" b="1" spc="335">
                <a:solidFill>
                  <a:srgbClr val="BDC0BF"/>
                </a:solidFill>
                <a:latin typeface="Futura PT Bold"/>
                <a:cs typeface="Futura PT Bold"/>
              </a:rPr>
              <a:t> </a:t>
            </a:r>
            <a:r>
              <a:rPr sz="900" b="1" spc="-50">
                <a:solidFill>
                  <a:srgbClr val="BDC0BF"/>
                </a:solidFill>
                <a:latin typeface="Futura PT Bold"/>
                <a:cs typeface="Futura PT Bold"/>
              </a:rPr>
              <a:t>N</a:t>
            </a:r>
            <a:endParaRPr sz="900">
              <a:latin typeface="Futura PT Bold"/>
              <a:cs typeface="Futura PT Bold"/>
            </a:endParaRPr>
          </a:p>
        </p:txBody>
      </p:sp>
      <p:sp>
        <p:nvSpPr>
          <p:cNvPr id="10" name="object 10"/>
          <p:cNvSpPr txBox="1"/>
          <p:nvPr/>
        </p:nvSpPr>
        <p:spPr>
          <a:xfrm>
            <a:off x="7590449" y="2955295"/>
            <a:ext cx="271145" cy="123189"/>
          </a:xfrm>
          <a:prstGeom prst="rect">
            <a:avLst/>
          </a:prstGeom>
        </p:spPr>
        <p:txBody>
          <a:bodyPr vert="horz" wrap="square" lIns="0" tIns="11430" rIns="0" bIns="0" rtlCol="0">
            <a:spAutoFit/>
          </a:bodyPr>
          <a:lstStyle/>
          <a:p>
            <a:pPr marL="12700">
              <a:lnSpc>
                <a:spcPct val="100000"/>
              </a:lnSpc>
              <a:spcBef>
                <a:spcPts val="90"/>
              </a:spcBef>
            </a:pPr>
            <a:r>
              <a:rPr sz="650" b="0" spc="75">
                <a:solidFill>
                  <a:srgbClr val="ECEEEA"/>
                </a:solidFill>
                <a:latin typeface="Futura PT Demi"/>
                <a:cs typeface="Futura PT Demi"/>
              </a:rPr>
              <a:t>//0</a:t>
            </a:r>
            <a:r>
              <a:rPr sz="650" b="0" spc="-40">
                <a:solidFill>
                  <a:srgbClr val="ECEEEA"/>
                </a:solidFill>
                <a:latin typeface="Futura PT Demi"/>
                <a:cs typeface="Futura PT Demi"/>
              </a:rPr>
              <a:t> </a:t>
            </a:r>
            <a:r>
              <a:rPr sz="650" b="0" spc="-50">
                <a:solidFill>
                  <a:srgbClr val="ECEEEA"/>
                </a:solidFill>
                <a:latin typeface="Futura PT Demi"/>
                <a:cs typeface="Futura PT Demi"/>
              </a:rPr>
              <a:t>7</a:t>
            </a:r>
            <a:endParaRPr sz="650">
              <a:latin typeface="Futura PT Demi"/>
              <a:cs typeface="Futura PT Demi"/>
            </a:endParaRPr>
          </a:p>
        </p:txBody>
      </p:sp>
      <p:sp>
        <p:nvSpPr>
          <p:cNvPr id="11" name="object 11"/>
          <p:cNvSpPr txBox="1"/>
          <p:nvPr/>
        </p:nvSpPr>
        <p:spPr>
          <a:xfrm>
            <a:off x="7590449" y="4628636"/>
            <a:ext cx="288925" cy="123189"/>
          </a:xfrm>
          <a:prstGeom prst="rect">
            <a:avLst/>
          </a:prstGeom>
        </p:spPr>
        <p:txBody>
          <a:bodyPr vert="horz" wrap="square" lIns="0" tIns="11430" rIns="0" bIns="0" rtlCol="0">
            <a:spAutoFit/>
          </a:bodyPr>
          <a:lstStyle/>
          <a:p>
            <a:pPr marL="12700">
              <a:lnSpc>
                <a:spcPct val="100000"/>
              </a:lnSpc>
              <a:spcBef>
                <a:spcPts val="90"/>
              </a:spcBef>
            </a:pPr>
            <a:r>
              <a:rPr sz="650" b="0" spc="65">
                <a:solidFill>
                  <a:srgbClr val="ECEEEA"/>
                </a:solidFill>
                <a:latin typeface="Futura PT Demi"/>
                <a:cs typeface="Futura PT Demi"/>
              </a:rPr>
              <a:t>//08 </a:t>
            </a:r>
            <a:endParaRPr sz="650">
              <a:latin typeface="Futura PT Demi"/>
              <a:cs typeface="Futura PT Demi"/>
            </a:endParaRPr>
          </a:p>
        </p:txBody>
      </p:sp>
      <p:sp>
        <p:nvSpPr>
          <p:cNvPr id="12" name="object 12"/>
          <p:cNvSpPr txBox="1"/>
          <p:nvPr/>
        </p:nvSpPr>
        <p:spPr>
          <a:xfrm>
            <a:off x="7590449" y="6301977"/>
            <a:ext cx="288925" cy="123189"/>
          </a:xfrm>
          <a:prstGeom prst="rect">
            <a:avLst/>
          </a:prstGeom>
        </p:spPr>
        <p:txBody>
          <a:bodyPr vert="horz" wrap="square" lIns="0" tIns="11430" rIns="0" bIns="0" rtlCol="0">
            <a:spAutoFit/>
          </a:bodyPr>
          <a:lstStyle/>
          <a:p>
            <a:pPr marL="12700">
              <a:lnSpc>
                <a:spcPct val="100000"/>
              </a:lnSpc>
              <a:spcBef>
                <a:spcPts val="90"/>
              </a:spcBef>
            </a:pPr>
            <a:r>
              <a:rPr sz="650" b="0" spc="65">
                <a:solidFill>
                  <a:srgbClr val="ECEEEA"/>
                </a:solidFill>
                <a:latin typeface="Futura PT Demi"/>
                <a:cs typeface="Futura PT Demi"/>
              </a:rPr>
              <a:t>//09 </a:t>
            </a:r>
            <a:endParaRPr sz="650">
              <a:latin typeface="Futura PT Demi"/>
              <a:cs typeface="Futura PT Demi"/>
            </a:endParaRPr>
          </a:p>
        </p:txBody>
      </p:sp>
      <p:sp>
        <p:nvSpPr>
          <p:cNvPr id="16" name="object 16"/>
          <p:cNvSpPr txBox="1">
            <a:spLocks noGrp="1"/>
          </p:cNvSpPr>
          <p:nvPr>
            <p:ph type="title"/>
          </p:nvPr>
        </p:nvSpPr>
        <p:spPr>
          <a:xfrm>
            <a:off x="1134074" y="481487"/>
            <a:ext cx="5747385" cy="939800"/>
          </a:xfrm>
          <a:prstGeom prst="rect">
            <a:avLst/>
          </a:prstGeom>
        </p:spPr>
        <p:txBody>
          <a:bodyPr vert="horz" wrap="square" lIns="0" tIns="12700" rIns="0" bIns="0" rtlCol="0">
            <a:spAutoFit/>
          </a:bodyPr>
          <a:lstStyle/>
          <a:p>
            <a:pPr marL="12700">
              <a:lnSpc>
                <a:spcPct val="100000"/>
              </a:lnSpc>
              <a:spcBef>
                <a:spcPts val="100"/>
              </a:spcBef>
            </a:pPr>
            <a:r>
              <a:rPr spc="-10">
                <a:solidFill>
                  <a:srgbClr val="189FD7"/>
                </a:solidFill>
              </a:rPr>
              <a:t>OBSERVATIONS</a:t>
            </a:r>
          </a:p>
        </p:txBody>
      </p:sp>
      <p:sp>
        <p:nvSpPr>
          <p:cNvPr id="13" name="object 6">
            <a:extLst>
              <a:ext uri="{FF2B5EF4-FFF2-40B4-BE49-F238E27FC236}">
                <a16:creationId xmlns:a16="http://schemas.microsoft.com/office/drawing/2014/main" id="{8FE38CB1-982E-CBBF-30FF-AAE355AE59C2}"/>
              </a:ext>
            </a:extLst>
          </p:cNvPr>
          <p:cNvSpPr txBox="1"/>
          <p:nvPr/>
        </p:nvSpPr>
        <p:spPr>
          <a:xfrm>
            <a:off x="7679961" y="416806"/>
            <a:ext cx="2930206" cy="153888"/>
          </a:xfrm>
          <a:prstGeom prst="rect">
            <a:avLst/>
          </a:prstGeom>
        </p:spPr>
        <p:txBody>
          <a:bodyPr vert="horz" wrap="square" lIns="0" tIns="15240" rIns="0" bIns="0" rtlCol="0">
            <a:spAutoFit/>
          </a:bodyPr>
          <a:lstStyle/>
          <a:p>
            <a:pPr marL="12700" algn="r">
              <a:lnSpc>
                <a:spcPct val="100000"/>
              </a:lnSpc>
              <a:spcBef>
                <a:spcPts val="120"/>
              </a:spcBef>
              <a:tabLst>
                <a:tab pos="1172845" algn="l"/>
              </a:tabLst>
            </a:pPr>
            <a:r>
              <a:rPr lang="en-US" sz="900" b="1" spc="300">
                <a:solidFill>
                  <a:srgbClr val="BDC0BF"/>
                </a:solidFill>
                <a:latin typeface="Futura PT Bold"/>
                <a:cs typeface="Futura PT Bold"/>
              </a:rPr>
              <a:t>COMMUNITY INPUT WORKSHOP</a:t>
            </a:r>
            <a:endParaRPr lang="en-US" sz="900" spc="300">
              <a:latin typeface="Futura PT Bold"/>
              <a:cs typeface="Futura PT Bold"/>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19261" y="5673138"/>
            <a:ext cx="170180" cy="468630"/>
          </a:xfrm>
          <a:prstGeom prst="rect">
            <a:avLst/>
          </a:prstGeom>
        </p:spPr>
        <p:txBody>
          <a:bodyPr vert="vert270" wrap="square" lIns="0" tIns="12700" rIns="0" bIns="0" rtlCol="0">
            <a:spAutoFit/>
          </a:bodyPr>
          <a:lstStyle/>
          <a:p>
            <a:pPr marL="12700">
              <a:lnSpc>
                <a:spcPct val="100000"/>
              </a:lnSpc>
              <a:spcBef>
                <a:spcPts val="100"/>
              </a:spcBef>
            </a:pPr>
            <a:r>
              <a:rPr sz="900" b="1">
                <a:solidFill>
                  <a:srgbClr val="BDC0BF"/>
                </a:solidFill>
                <a:latin typeface="Futura PT Bold"/>
                <a:cs typeface="Futura PT Bold"/>
              </a:rPr>
              <a:t>C</a:t>
            </a:r>
            <a:r>
              <a:rPr sz="900" b="1" spc="325">
                <a:solidFill>
                  <a:srgbClr val="BDC0BF"/>
                </a:solidFill>
                <a:latin typeface="Futura PT Bold"/>
                <a:cs typeface="Futura PT Bold"/>
              </a:rPr>
              <a:t> </a:t>
            </a:r>
            <a:r>
              <a:rPr sz="900" b="1">
                <a:solidFill>
                  <a:srgbClr val="BDC0BF"/>
                </a:solidFill>
                <a:latin typeface="Futura PT Bold"/>
                <a:cs typeface="Futura PT Bold"/>
              </a:rPr>
              <a:t>I</a:t>
            </a:r>
            <a:r>
              <a:rPr sz="900" b="1" spc="330">
                <a:solidFill>
                  <a:srgbClr val="BDC0BF"/>
                </a:solidFill>
                <a:latin typeface="Futura PT Bold"/>
                <a:cs typeface="Futura PT Bold"/>
              </a:rPr>
              <a:t> </a:t>
            </a:r>
            <a:r>
              <a:rPr sz="900" b="1">
                <a:solidFill>
                  <a:srgbClr val="BDC0BF"/>
                </a:solidFill>
                <a:latin typeface="Futura PT Bold"/>
                <a:cs typeface="Futura PT Bold"/>
              </a:rPr>
              <a:t>T</a:t>
            </a:r>
            <a:r>
              <a:rPr sz="900" b="1" spc="350">
                <a:solidFill>
                  <a:srgbClr val="BDC0BF"/>
                </a:solidFill>
                <a:latin typeface="Futura PT Bold"/>
                <a:cs typeface="Futura PT Bold"/>
              </a:rPr>
              <a:t> </a:t>
            </a:r>
            <a:r>
              <a:rPr sz="900" b="1" spc="-60">
                <a:solidFill>
                  <a:srgbClr val="BDC0BF"/>
                </a:solidFill>
                <a:latin typeface="Futura PT Bold"/>
                <a:cs typeface="Futura PT Bold"/>
              </a:rPr>
              <a:t>Y</a:t>
            </a:r>
            <a:endParaRPr sz="900">
              <a:latin typeface="Futura PT Bold"/>
              <a:cs typeface="Futura PT Bold"/>
            </a:endParaRPr>
          </a:p>
        </p:txBody>
      </p:sp>
      <p:sp>
        <p:nvSpPr>
          <p:cNvPr id="3" name="object 3"/>
          <p:cNvSpPr txBox="1"/>
          <p:nvPr/>
        </p:nvSpPr>
        <p:spPr>
          <a:xfrm>
            <a:off x="419261" y="5290020"/>
            <a:ext cx="170180" cy="246379"/>
          </a:xfrm>
          <a:prstGeom prst="rect">
            <a:avLst/>
          </a:prstGeom>
        </p:spPr>
        <p:txBody>
          <a:bodyPr vert="vert270" wrap="square" lIns="0" tIns="12700" rIns="0" bIns="0" rtlCol="0">
            <a:spAutoFit/>
          </a:bodyPr>
          <a:lstStyle/>
          <a:p>
            <a:pPr marL="12700">
              <a:lnSpc>
                <a:spcPct val="100000"/>
              </a:lnSpc>
              <a:spcBef>
                <a:spcPts val="100"/>
              </a:spcBef>
            </a:pPr>
            <a:r>
              <a:rPr sz="900" b="1">
                <a:solidFill>
                  <a:srgbClr val="BDC0BF"/>
                </a:solidFill>
                <a:latin typeface="Futura PT Bold"/>
                <a:cs typeface="Futura PT Bold"/>
              </a:rPr>
              <a:t>O</a:t>
            </a:r>
            <a:r>
              <a:rPr sz="900" b="1" spc="330">
                <a:solidFill>
                  <a:srgbClr val="BDC0BF"/>
                </a:solidFill>
                <a:latin typeface="Futura PT Bold"/>
                <a:cs typeface="Futura PT Bold"/>
              </a:rPr>
              <a:t> </a:t>
            </a:r>
            <a:r>
              <a:rPr sz="900" b="1" spc="-50">
                <a:solidFill>
                  <a:srgbClr val="BDC0BF"/>
                </a:solidFill>
                <a:latin typeface="Futura PT Bold"/>
                <a:cs typeface="Futura PT Bold"/>
              </a:rPr>
              <a:t>F</a:t>
            </a:r>
            <a:endParaRPr sz="900">
              <a:latin typeface="Futura PT Bold"/>
              <a:cs typeface="Futura PT Bold"/>
            </a:endParaRPr>
          </a:p>
        </p:txBody>
      </p:sp>
      <p:sp>
        <p:nvSpPr>
          <p:cNvPr id="4" name="object 4"/>
          <p:cNvSpPr txBox="1"/>
          <p:nvPr/>
        </p:nvSpPr>
        <p:spPr>
          <a:xfrm>
            <a:off x="419261" y="3731257"/>
            <a:ext cx="170180" cy="1421765"/>
          </a:xfrm>
          <a:prstGeom prst="rect">
            <a:avLst/>
          </a:prstGeom>
        </p:spPr>
        <p:txBody>
          <a:bodyPr vert="vert270" wrap="square" lIns="0" tIns="12700" rIns="0" bIns="0" rtlCol="0">
            <a:spAutoFit/>
          </a:bodyPr>
          <a:lstStyle/>
          <a:p>
            <a:pPr marL="12700">
              <a:lnSpc>
                <a:spcPct val="100000"/>
              </a:lnSpc>
              <a:spcBef>
                <a:spcPts val="100"/>
              </a:spcBef>
            </a:pPr>
            <a:r>
              <a:rPr sz="900" b="1">
                <a:solidFill>
                  <a:srgbClr val="BDC0BF"/>
                </a:solidFill>
                <a:latin typeface="Futura PT Bold"/>
                <a:cs typeface="Futura PT Bold"/>
              </a:rPr>
              <a:t>F</a:t>
            </a:r>
            <a:r>
              <a:rPr sz="900" b="1" spc="295">
                <a:solidFill>
                  <a:srgbClr val="BDC0BF"/>
                </a:solidFill>
                <a:latin typeface="Futura PT Bold"/>
                <a:cs typeface="Futura PT Bold"/>
              </a:rPr>
              <a:t> </a:t>
            </a:r>
            <a:r>
              <a:rPr sz="900" b="1">
                <a:solidFill>
                  <a:srgbClr val="BDC0BF"/>
                </a:solidFill>
                <a:latin typeface="Futura PT Bold"/>
                <a:cs typeface="Futura PT Bold"/>
              </a:rPr>
              <a:t>A</a:t>
            </a:r>
            <a:r>
              <a:rPr sz="900" b="1" spc="330">
                <a:solidFill>
                  <a:srgbClr val="BDC0BF"/>
                </a:solidFill>
                <a:latin typeface="Futura PT Bold"/>
                <a:cs typeface="Futura PT Bold"/>
              </a:rPr>
              <a:t> </a:t>
            </a:r>
            <a:r>
              <a:rPr sz="900" b="1">
                <a:solidFill>
                  <a:srgbClr val="BDC0BF"/>
                </a:solidFill>
                <a:latin typeface="Futura PT Bold"/>
                <a:cs typeface="Futura PT Bold"/>
              </a:rPr>
              <a:t>R</a:t>
            </a:r>
            <a:r>
              <a:rPr sz="900" b="1" spc="335">
                <a:solidFill>
                  <a:srgbClr val="BDC0BF"/>
                </a:solidFill>
                <a:latin typeface="Futura PT Bold"/>
                <a:cs typeface="Futura PT Bold"/>
              </a:rPr>
              <a:t> </a:t>
            </a:r>
            <a:r>
              <a:rPr sz="900" b="1">
                <a:solidFill>
                  <a:srgbClr val="BDC0BF"/>
                </a:solidFill>
                <a:latin typeface="Futura PT Bold"/>
                <a:cs typeface="Futura PT Bold"/>
              </a:rPr>
              <a:t>M</a:t>
            </a:r>
            <a:r>
              <a:rPr sz="900" b="1" spc="330">
                <a:solidFill>
                  <a:srgbClr val="BDC0BF"/>
                </a:solidFill>
                <a:latin typeface="Futura PT Bold"/>
                <a:cs typeface="Futura PT Bold"/>
              </a:rPr>
              <a:t> </a:t>
            </a:r>
            <a:r>
              <a:rPr sz="900" b="1">
                <a:solidFill>
                  <a:srgbClr val="BDC0BF"/>
                </a:solidFill>
                <a:latin typeface="Futura PT Bold"/>
                <a:cs typeface="Futura PT Bold"/>
              </a:rPr>
              <a:t>I</a:t>
            </a:r>
            <a:r>
              <a:rPr sz="900" b="1" spc="330">
                <a:solidFill>
                  <a:srgbClr val="BDC0BF"/>
                </a:solidFill>
                <a:latin typeface="Futura PT Bold"/>
                <a:cs typeface="Futura PT Bold"/>
              </a:rPr>
              <a:t> </a:t>
            </a:r>
            <a:r>
              <a:rPr sz="900" b="1">
                <a:solidFill>
                  <a:srgbClr val="BDC0BF"/>
                </a:solidFill>
                <a:latin typeface="Futura PT Bold"/>
                <a:cs typeface="Futura PT Bold"/>
              </a:rPr>
              <a:t>N</a:t>
            </a:r>
            <a:r>
              <a:rPr sz="900" b="1" spc="335">
                <a:solidFill>
                  <a:srgbClr val="BDC0BF"/>
                </a:solidFill>
                <a:latin typeface="Futura PT Bold"/>
                <a:cs typeface="Futura PT Bold"/>
              </a:rPr>
              <a:t> </a:t>
            </a:r>
            <a:r>
              <a:rPr sz="900" b="1">
                <a:solidFill>
                  <a:srgbClr val="BDC0BF"/>
                </a:solidFill>
                <a:latin typeface="Futura PT Bold"/>
                <a:cs typeface="Futura PT Bold"/>
              </a:rPr>
              <a:t>G</a:t>
            </a:r>
            <a:r>
              <a:rPr sz="900" b="1" spc="330">
                <a:solidFill>
                  <a:srgbClr val="BDC0BF"/>
                </a:solidFill>
                <a:latin typeface="Futura PT Bold"/>
                <a:cs typeface="Futura PT Bold"/>
              </a:rPr>
              <a:t> </a:t>
            </a:r>
            <a:r>
              <a:rPr sz="900" b="1">
                <a:solidFill>
                  <a:srgbClr val="BDC0BF"/>
                </a:solidFill>
                <a:latin typeface="Futura PT Bold"/>
                <a:cs typeface="Futura PT Bold"/>
              </a:rPr>
              <a:t>T</a:t>
            </a:r>
            <a:r>
              <a:rPr sz="900" b="1" spc="330">
                <a:solidFill>
                  <a:srgbClr val="BDC0BF"/>
                </a:solidFill>
                <a:latin typeface="Futura PT Bold"/>
                <a:cs typeface="Futura PT Bold"/>
              </a:rPr>
              <a:t> </a:t>
            </a:r>
            <a:r>
              <a:rPr sz="900" b="1">
                <a:solidFill>
                  <a:srgbClr val="BDC0BF"/>
                </a:solidFill>
                <a:latin typeface="Futura PT Bold"/>
                <a:cs typeface="Futura PT Bold"/>
              </a:rPr>
              <a:t>O</a:t>
            </a:r>
            <a:r>
              <a:rPr sz="900" b="1" spc="335">
                <a:solidFill>
                  <a:srgbClr val="BDC0BF"/>
                </a:solidFill>
                <a:latin typeface="Futura PT Bold"/>
                <a:cs typeface="Futura PT Bold"/>
              </a:rPr>
              <a:t> </a:t>
            </a:r>
            <a:r>
              <a:rPr sz="900" b="1" spc="-50">
                <a:solidFill>
                  <a:srgbClr val="BDC0BF"/>
                </a:solidFill>
                <a:latin typeface="Futura PT Bold"/>
                <a:cs typeface="Futura PT Bold"/>
              </a:rPr>
              <a:t>N</a:t>
            </a:r>
            <a:endParaRPr sz="900">
              <a:latin typeface="Futura PT Bold"/>
              <a:cs typeface="Futura PT Bold"/>
            </a:endParaRPr>
          </a:p>
        </p:txBody>
      </p:sp>
      <p:sp>
        <p:nvSpPr>
          <p:cNvPr id="7" name="object 7"/>
          <p:cNvSpPr txBox="1">
            <a:spLocks noGrp="1"/>
          </p:cNvSpPr>
          <p:nvPr>
            <p:ph type="ctrTitle"/>
          </p:nvPr>
        </p:nvSpPr>
        <p:spPr>
          <a:xfrm>
            <a:off x="687709" y="499673"/>
            <a:ext cx="9451340" cy="1398552"/>
          </a:xfrm>
          <a:prstGeom prst="rect">
            <a:avLst/>
          </a:prstGeom>
        </p:spPr>
        <p:txBody>
          <a:bodyPr vert="horz" wrap="square" lIns="0" tIns="471452" rIns="0" bIns="0" rtlCol="0">
            <a:spAutoFit/>
          </a:bodyPr>
          <a:lstStyle/>
          <a:p>
            <a:pPr marL="12700">
              <a:lnSpc>
                <a:spcPct val="100000"/>
              </a:lnSpc>
              <a:spcBef>
                <a:spcPts val="100"/>
              </a:spcBef>
            </a:pPr>
            <a:r>
              <a:rPr spc="50">
                <a:solidFill>
                  <a:srgbClr val="189FD7"/>
                </a:solidFill>
              </a:rPr>
              <a:t>PUBLIC</a:t>
            </a:r>
            <a:r>
              <a:rPr spc="65">
                <a:solidFill>
                  <a:srgbClr val="189FD7"/>
                </a:solidFill>
              </a:rPr>
              <a:t> </a:t>
            </a:r>
            <a:r>
              <a:rPr spc="45">
                <a:solidFill>
                  <a:srgbClr val="189FD7"/>
                </a:solidFill>
              </a:rPr>
              <a:t>REALM</a:t>
            </a:r>
            <a:r>
              <a:rPr spc="70">
                <a:solidFill>
                  <a:srgbClr val="189FD7"/>
                </a:solidFill>
              </a:rPr>
              <a:t> </a:t>
            </a:r>
            <a:r>
              <a:rPr spc="-35">
                <a:solidFill>
                  <a:srgbClr val="189FD7"/>
                </a:solidFill>
              </a:rPr>
              <a:t>ANALYSIS</a:t>
            </a:r>
          </a:p>
        </p:txBody>
      </p:sp>
      <p:sp>
        <p:nvSpPr>
          <p:cNvPr id="8" name="object 8"/>
          <p:cNvSpPr txBox="1"/>
          <p:nvPr/>
        </p:nvSpPr>
        <p:spPr>
          <a:xfrm>
            <a:off x="721740" y="1959102"/>
            <a:ext cx="2723138" cy="4090863"/>
          </a:xfrm>
          <a:prstGeom prst="rect">
            <a:avLst/>
          </a:prstGeom>
        </p:spPr>
        <p:txBody>
          <a:bodyPr vert="horz" wrap="square" lIns="0" tIns="12700" rIns="0" bIns="0" rtlCol="0" anchor="t">
            <a:spAutoFit/>
          </a:bodyPr>
          <a:lstStyle/>
          <a:p>
            <a:pPr marL="12700">
              <a:spcBef>
                <a:spcPts val="100"/>
              </a:spcBef>
            </a:pPr>
            <a:r>
              <a:rPr b="0" spc="240">
                <a:solidFill>
                  <a:srgbClr val="F1795A"/>
                </a:solidFill>
                <a:latin typeface="Futura PT Demi"/>
                <a:cs typeface="Futura PT Demi"/>
              </a:rPr>
              <a:t>PUBLIC</a:t>
            </a:r>
            <a:r>
              <a:rPr lang="en-US" spc="125">
                <a:solidFill>
                  <a:srgbClr val="F1795A"/>
                </a:solidFill>
                <a:latin typeface="Futura PT Demi"/>
                <a:cs typeface="Futura PT Demi"/>
              </a:rPr>
              <a:t> </a:t>
            </a:r>
            <a:r>
              <a:rPr b="0" spc="125">
                <a:solidFill>
                  <a:srgbClr val="F1795A"/>
                </a:solidFill>
                <a:latin typeface="Futura PT Demi"/>
                <a:cs typeface="Futura PT Demi"/>
              </a:rPr>
              <a:t> </a:t>
            </a:r>
            <a:r>
              <a:rPr b="0" spc="229">
                <a:solidFill>
                  <a:srgbClr val="F1795A"/>
                </a:solidFill>
                <a:latin typeface="Futura PT Demi"/>
                <a:cs typeface="Futura PT Demi"/>
              </a:rPr>
              <a:t>REALM</a:t>
            </a:r>
            <a:r>
              <a:rPr lang="en-US" spc="125">
                <a:solidFill>
                  <a:srgbClr val="F1795A"/>
                </a:solidFill>
                <a:latin typeface="Futura PT Demi"/>
                <a:cs typeface="Futura PT Demi"/>
              </a:rPr>
              <a:t> </a:t>
            </a:r>
            <a:endParaRPr lang="en-US">
              <a:solidFill>
                <a:srgbClr val="242B2B"/>
              </a:solidFill>
              <a:latin typeface="Futura PT Medium"/>
              <a:cs typeface="Futura PT Demi"/>
            </a:endParaRPr>
          </a:p>
          <a:p>
            <a:pPr marL="12700">
              <a:spcBef>
                <a:spcPts val="100"/>
              </a:spcBef>
            </a:pPr>
            <a:endParaRPr lang="en-US" sz="1100">
              <a:solidFill>
                <a:srgbClr val="242B2B"/>
              </a:solidFill>
              <a:latin typeface="Futura PT Medium"/>
              <a:cs typeface="Futura PT Medium"/>
            </a:endParaRPr>
          </a:p>
          <a:p>
            <a:pPr marL="12700">
              <a:spcBef>
                <a:spcPts val="100"/>
              </a:spcBef>
            </a:pPr>
            <a:r>
              <a:rPr lang="en-US" sz="1100">
                <a:solidFill>
                  <a:srgbClr val="242B2B"/>
                </a:solidFill>
                <a:latin typeface="Futura PT Medium"/>
                <a:cs typeface="Futura PT Medium"/>
              </a:rPr>
              <a:t>The Public Realm consists of the publicly owned and maintained land and institutions that provide the civic framework for the community. The public realm includes streets, parks, libraries, hospitals and other public services. A high-quality public enhances quality of life and adds value to the private realm.</a:t>
            </a:r>
          </a:p>
          <a:p>
            <a:pPr marL="12700">
              <a:spcBef>
                <a:spcPts val="100"/>
              </a:spcBef>
            </a:pPr>
            <a:endParaRPr lang="en-US" sz="1100">
              <a:solidFill>
                <a:srgbClr val="242B2B"/>
              </a:solidFill>
              <a:latin typeface="Futura PT Medium"/>
              <a:cs typeface="Futura PT Medium"/>
            </a:endParaRPr>
          </a:p>
          <a:p>
            <a:pPr marL="12700">
              <a:spcBef>
                <a:spcPts val="100"/>
              </a:spcBef>
            </a:pPr>
            <a:r>
              <a:rPr lang="en-US" sz="1100">
                <a:solidFill>
                  <a:srgbClr val="242B2B"/>
                </a:solidFill>
                <a:latin typeface="Futura PT Medium"/>
                <a:cs typeface="Futura PT Medium"/>
              </a:rPr>
              <a:t>In the case of the Animas Area, there is a strong network of public institutions including the San Juan Regional Medical Center and other social services. In addition, there are two existing parks which provide residents with outdoor recreation. </a:t>
            </a:r>
            <a:endParaRPr lang="en-US">
              <a:solidFill>
                <a:srgbClr val="000000"/>
              </a:solidFill>
            </a:endParaRPr>
          </a:p>
          <a:p>
            <a:pPr marL="12700">
              <a:spcBef>
                <a:spcPts val="100"/>
              </a:spcBef>
            </a:pPr>
            <a:endParaRPr lang="en-US" sz="1100">
              <a:solidFill>
                <a:srgbClr val="242B2B"/>
              </a:solidFill>
              <a:latin typeface="Futura PT Medium"/>
              <a:cs typeface="Futura PT Medium"/>
            </a:endParaRPr>
          </a:p>
          <a:p>
            <a:pPr marL="12700">
              <a:spcBef>
                <a:spcPts val="100"/>
              </a:spcBef>
            </a:pPr>
            <a:r>
              <a:rPr lang="en-US" sz="1100">
                <a:solidFill>
                  <a:srgbClr val="242B2B"/>
                </a:solidFill>
                <a:latin typeface="Futura PT Medium"/>
                <a:cs typeface="Futura PT Medium"/>
              </a:rPr>
              <a:t>The street network which connects these services and amenities, and which is also part of the public realm, exhibits good block structure which facilitates connectivity. However, the condition of the streets is of marginal quality, primarily due to its  history as a local industrial center.</a:t>
            </a:r>
            <a:endParaRPr lang="en-US" sz="1100">
              <a:solidFill>
                <a:srgbClr val="242B2B"/>
              </a:solidFill>
              <a:latin typeface="Futura PT Medium"/>
            </a:endParaRPr>
          </a:p>
        </p:txBody>
      </p:sp>
      <p:pic>
        <p:nvPicPr>
          <p:cNvPr id="10" name="Picture 10" descr="Diagram, map&#10;&#10;Description automatically generated">
            <a:extLst>
              <a:ext uri="{FF2B5EF4-FFF2-40B4-BE49-F238E27FC236}">
                <a16:creationId xmlns:a16="http://schemas.microsoft.com/office/drawing/2014/main" id="{5133B58A-1252-E450-895C-4627D12E7357}"/>
              </a:ext>
            </a:extLst>
          </p:cNvPr>
          <p:cNvPicPr>
            <a:picLocks noChangeAspect="1"/>
          </p:cNvPicPr>
          <p:nvPr/>
        </p:nvPicPr>
        <p:blipFill rotWithShape="1">
          <a:blip r:embed="rId2"/>
          <a:srcRect l="3152" t="8575" r="5745" b="25769"/>
          <a:stretch/>
        </p:blipFill>
        <p:spPr>
          <a:xfrm>
            <a:off x="3565804" y="1959162"/>
            <a:ext cx="8406725" cy="4666198"/>
          </a:xfrm>
          <a:prstGeom prst="rect">
            <a:avLst/>
          </a:prstGeom>
        </p:spPr>
      </p:pic>
      <p:sp>
        <p:nvSpPr>
          <p:cNvPr id="9" name="object 6">
            <a:extLst>
              <a:ext uri="{FF2B5EF4-FFF2-40B4-BE49-F238E27FC236}">
                <a16:creationId xmlns:a16="http://schemas.microsoft.com/office/drawing/2014/main" id="{457064F8-5D21-ED71-CF72-615575C9027D}"/>
              </a:ext>
            </a:extLst>
          </p:cNvPr>
          <p:cNvSpPr txBox="1"/>
          <p:nvPr/>
        </p:nvSpPr>
        <p:spPr>
          <a:xfrm>
            <a:off x="7679961" y="416806"/>
            <a:ext cx="2930206" cy="153888"/>
          </a:xfrm>
          <a:prstGeom prst="rect">
            <a:avLst/>
          </a:prstGeom>
        </p:spPr>
        <p:txBody>
          <a:bodyPr vert="horz" wrap="square" lIns="0" tIns="15240" rIns="0" bIns="0" rtlCol="0">
            <a:spAutoFit/>
          </a:bodyPr>
          <a:lstStyle/>
          <a:p>
            <a:pPr marL="12700" algn="r">
              <a:lnSpc>
                <a:spcPct val="100000"/>
              </a:lnSpc>
              <a:spcBef>
                <a:spcPts val="120"/>
              </a:spcBef>
              <a:tabLst>
                <a:tab pos="1172845" algn="l"/>
              </a:tabLst>
            </a:pPr>
            <a:r>
              <a:rPr lang="en-US" sz="900" b="1" spc="300">
                <a:solidFill>
                  <a:srgbClr val="BDC0BF"/>
                </a:solidFill>
                <a:latin typeface="Futura PT Bold"/>
                <a:cs typeface="Futura PT Bold"/>
              </a:rPr>
              <a:t>COMMUNITY INPUT WORKSHOP</a:t>
            </a:r>
            <a:endParaRPr lang="en-US" sz="900" spc="300">
              <a:latin typeface="Futura PT Bold"/>
              <a:cs typeface="Futura PT Bold"/>
            </a:endParaRPr>
          </a:p>
        </p:txBody>
      </p:sp>
    </p:spTree>
    <p:extLst>
      <p:ext uri="{BB962C8B-B14F-4D97-AF65-F5344CB8AC3E}">
        <p14:creationId xmlns:p14="http://schemas.microsoft.com/office/powerpoint/2010/main" val="51445024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19261" y="5673138"/>
            <a:ext cx="170180" cy="468630"/>
          </a:xfrm>
          <a:prstGeom prst="rect">
            <a:avLst/>
          </a:prstGeom>
        </p:spPr>
        <p:txBody>
          <a:bodyPr vert="vert270" wrap="square" lIns="0" tIns="12700" rIns="0" bIns="0" rtlCol="0">
            <a:spAutoFit/>
          </a:bodyPr>
          <a:lstStyle/>
          <a:p>
            <a:pPr marL="12700">
              <a:lnSpc>
                <a:spcPct val="100000"/>
              </a:lnSpc>
              <a:spcBef>
                <a:spcPts val="100"/>
              </a:spcBef>
            </a:pPr>
            <a:r>
              <a:rPr sz="900" b="1">
                <a:solidFill>
                  <a:srgbClr val="BDC0BF"/>
                </a:solidFill>
                <a:latin typeface="Futura PT Bold"/>
                <a:cs typeface="Futura PT Bold"/>
              </a:rPr>
              <a:t>C</a:t>
            </a:r>
            <a:r>
              <a:rPr sz="900" b="1" spc="325">
                <a:solidFill>
                  <a:srgbClr val="BDC0BF"/>
                </a:solidFill>
                <a:latin typeface="Futura PT Bold"/>
                <a:cs typeface="Futura PT Bold"/>
              </a:rPr>
              <a:t> </a:t>
            </a:r>
            <a:r>
              <a:rPr sz="900" b="1">
                <a:solidFill>
                  <a:srgbClr val="BDC0BF"/>
                </a:solidFill>
                <a:latin typeface="Futura PT Bold"/>
                <a:cs typeface="Futura PT Bold"/>
              </a:rPr>
              <a:t>I</a:t>
            </a:r>
            <a:r>
              <a:rPr sz="900" b="1" spc="330">
                <a:solidFill>
                  <a:srgbClr val="BDC0BF"/>
                </a:solidFill>
                <a:latin typeface="Futura PT Bold"/>
                <a:cs typeface="Futura PT Bold"/>
              </a:rPr>
              <a:t> </a:t>
            </a:r>
            <a:r>
              <a:rPr sz="900" b="1">
                <a:solidFill>
                  <a:srgbClr val="BDC0BF"/>
                </a:solidFill>
                <a:latin typeface="Futura PT Bold"/>
                <a:cs typeface="Futura PT Bold"/>
              </a:rPr>
              <a:t>T</a:t>
            </a:r>
            <a:r>
              <a:rPr sz="900" b="1" spc="350">
                <a:solidFill>
                  <a:srgbClr val="BDC0BF"/>
                </a:solidFill>
                <a:latin typeface="Futura PT Bold"/>
                <a:cs typeface="Futura PT Bold"/>
              </a:rPr>
              <a:t> </a:t>
            </a:r>
            <a:r>
              <a:rPr sz="900" b="1" spc="-60">
                <a:solidFill>
                  <a:srgbClr val="BDC0BF"/>
                </a:solidFill>
                <a:latin typeface="Futura PT Bold"/>
                <a:cs typeface="Futura PT Bold"/>
              </a:rPr>
              <a:t>Y</a:t>
            </a:r>
            <a:endParaRPr sz="900">
              <a:latin typeface="Futura PT Bold"/>
              <a:cs typeface="Futura PT Bold"/>
            </a:endParaRPr>
          </a:p>
        </p:txBody>
      </p:sp>
      <p:sp>
        <p:nvSpPr>
          <p:cNvPr id="3" name="object 3"/>
          <p:cNvSpPr txBox="1"/>
          <p:nvPr/>
        </p:nvSpPr>
        <p:spPr>
          <a:xfrm>
            <a:off x="419261" y="5290020"/>
            <a:ext cx="170180" cy="246379"/>
          </a:xfrm>
          <a:prstGeom prst="rect">
            <a:avLst/>
          </a:prstGeom>
        </p:spPr>
        <p:txBody>
          <a:bodyPr vert="vert270" wrap="square" lIns="0" tIns="12700" rIns="0" bIns="0" rtlCol="0">
            <a:spAutoFit/>
          </a:bodyPr>
          <a:lstStyle/>
          <a:p>
            <a:pPr marL="12700">
              <a:lnSpc>
                <a:spcPct val="100000"/>
              </a:lnSpc>
              <a:spcBef>
                <a:spcPts val="100"/>
              </a:spcBef>
            </a:pPr>
            <a:r>
              <a:rPr sz="900" b="1">
                <a:solidFill>
                  <a:srgbClr val="BDC0BF"/>
                </a:solidFill>
                <a:latin typeface="Futura PT Bold"/>
                <a:cs typeface="Futura PT Bold"/>
              </a:rPr>
              <a:t>O</a:t>
            </a:r>
            <a:r>
              <a:rPr sz="900" b="1" spc="330">
                <a:solidFill>
                  <a:srgbClr val="BDC0BF"/>
                </a:solidFill>
                <a:latin typeface="Futura PT Bold"/>
                <a:cs typeface="Futura PT Bold"/>
              </a:rPr>
              <a:t> </a:t>
            </a:r>
            <a:r>
              <a:rPr sz="900" b="1" spc="-50">
                <a:solidFill>
                  <a:srgbClr val="BDC0BF"/>
                </a:solidFill>
                <a:latin typeface="Futura PT Bold"/>
                <a:cs typeface="Futura PT Bold"/>
              </a:rPr>
              <a:t>F</a:t>
            </a:r>
            <a:endParaRPr sz="900">
              <a:latin typeface="Futura PT Bold"/>
              <a:cs typeface="Futura PT Bold"/>
            </a:endParaRPr>
          </a:p>
        </p:txBody>
      </p:sp>
      <p:sp>
        <p:nvSpPr>
          <p:cNvPr id="4" name="object 4"/>
          <p:cNvSpPr txBox="1"/>
          <p:nvPr/>
        </p:nvSpPr>
        <p:spPr>
          <a:xfrm>
            <a:off x="419261" y="3731257"/>
            <a:ext cx="170180" cy="1421765"/>
          </a:xfrm>
          <a:prstGeom prst="rect">
            <a:avLst/>
          </a:prstGeom>
        </p:spPr>
        <p:txBody>
          <a:bodyPr vert="vert270" wrap="square" lIns="0" tIns="12700" rIns="0" bIns="0" rtlCol="0">
            <a:spAutoFit/>
          </a:bodyPr>
          <a:lstStyle/>
          <a:p>
            <a:pPr marL="12700">
              <a:lnSpc>
                <a:spcPct val="100000"/>
              </a:lnSpc>
              <a:spcBef>
                <a:spcPts val="100"/>
              </a:spcBef>
            </a:pPr>
            <a:r>
              <a:rPr sz="900" b="1">
                <a:solidFill>
                  <a:srgbClr val="BDC0BF"/>
                </a:solidFill>
                <a:latin typeface="Futura PT Bold"/>
                <a:cs typeface="Futura PT Bold"/>
              </a:rPr>
              <a:t>F</a:t>
            </a:r>
            <a:r>
              <a:rPr sz="900" b="1" spc="295">
                <a:solidFill>
                  <a:srgbClr val="BDC0BF"/>
                </a:solidFill>
                <a:latin typeface="Futura PT Bold"/>
                <a:cs typeface="Futura PT Bold"/>
              </a:rPr>
              <a:t> </a:t>
            </a:r>
            <a:r>
              <a:rPr sz="900" b="1">
                <a:solidFill>
                  <a:srgbClr val="BDC0BF"/>
                </a:solidFill>
                <a:latin typeface="Futura PT Bold"/>
                <a:cs typeface="Futura PT Bold"/>
              </a:rPr>
              <a:t>A</a:t>
            </a:r>
            <a:r>
              <a:rPr sz="900" b="1" spc="330">
                <a:solidFill>
                  <a:srgbClr val="BDC0BF"/>
                </a:solidFill>
                <a:latin typeface="Futura PT Bold"/>
                <a:cs typeface="Futura PT Bold"/>
              </a:rPr>
              <a:t> </a:t>
            </a:r>
            <a:r>
              <a:rPr sz="900" b="1">
                <a:solidFill>
                  <a:srgbClr val="BDC0BF"/>
                </a:solidFill>
                <a:latin typeface="Futura PT Bold"/>
                <a:cs typeface="Futura PT Bold"/>
              </a:rPr>
              <a:t>R</a:t>
            </a:r>
            <a:r>
              <a:rPr sz="900" b="1" spc="335">
                <a:solidFill>
                  <a:srgbClr val="BDC0BF"/>
                </a:solidFill>
                <a:latin typeface="Futura PT Bold"/>
                <a:cs typeface="Futura PT Bold"/>
              </a:rPr>
              <a:t> </a:t>
            </a:r>
            <a:r>
              <a:rPr sz="900" b="1">
                <a:solidFill>
                  <a:srgbClr val="BDC0BF"/>
                </a:solidFill>
                <a:latin typeface="Futura PT Bold"/>
                <a:cs typeface="Futura PT Bold"/>
              </a:rPr>
              <a:t>M</a:t>
            </a:r>
            <a:r>
              <a:rPr sz="900" b="1" spc="330">
                <a:solidFill>
                  <a:srgbClr val="BDC0BF"/>
                </a:solidFill>
                <a:latin typeface="Futura PT Bold"/>
                <a:cs typeface="Futura PT Bold"/>
              </a:rPr>
              <a:t> </a:t>
            </a:r>
            <a:r>
              <a:rPr sz="900" b="1">
                <a:solidFill>
                  <a:srgbClr val="BDC0BF"/>
                </a:solidFill>
                <a:latin typeface="Futura PT Bold"/>
                <a:cs typeface="Futura PT Bold"/>
              </a:rPr>
              <a:t>I</a:t>
            </a:r>
            <a:r>
              <a:rPr sz="900" b="1" spc="330">
                <a:solidFill>
                  <a:srgbClr val="BDC0BF"/>
                </a:solidFill>
                <a:latin typeface="Futura PT Bold"/>
                <a:cs typeface="Futura PT Bold"/>
              </a:rPr>
              <a:t> </a:t>
            </a:r>
            <a:r>
              <a:rPr sz="900" b="1">
                <a:solidFill>
                  <a:srgbClr val="BDC0BF"/>
                </a:solidFill>
                <a:latin typeface="Futura PT Bold"/>
                <a:cs typeface="Futura PT Bold"/>
              </a:rPr>
              <a:t>N</a:t>
            </a:r>
            <a:r>
              <a:rPr sz="900" b="1" spc="335">
                <a:solidFill>
                  <a:srgbClr val="BDC0BF"/>
                </a:solidFill>
                <a:latin typeface="Futura PT Bold"/>
                <a:cs typeface="Futura PT Bold"/>
              </a:rPr>
              <a:t> </a:t>
            </a:r>
            <a:r>
              <a:rPr sz="900" b="1">
                <a:solidFill>
                  <a:srgbClr val="BDC0BF"/>
                </a:solidFill>
                <a:latin typeface="Futura PT Bold"/>
                <a:cs typeface="Futura PT Bold"/>
              </a:rPr>
              <a:t>G</a:t>
            </a:r>
            <a:r>
              <a:rPr sz="900" b="1" spc="330">
                <a:solidFill>
                  <a:srgbClr val="BDC0BF"/>
                </a:solidFill>
                <a:latin typeface="Futura PT Bold"/>
                <a:cs typeface="Futura PT Bold"/>
              </a:rPr>
              <a:t> </a:t>
            </a:r>
            <a:r>
              <a:rPr sz="900" b="1">
                <a:solidFill>
                  <a:srgbClr val="BDC0BF"/>
                </a:solidFill>
                <a:latin typeface="Futura PT Bold"/>
                <a:cs typeface="Futura PT Bold"/>
              </a:rPr>
              <a:t>T</a:t>
            </a:r>
            <a:r>
              <a:rPr sz="900" b="1" spc="330">
                <a:solidFill>
                  <a:srgbClr val="BDC0BF"/>
                </a:solidFill>
                <a:latin typeface="Futura PT Bold"/>
                <a:cs typeface="Futura PT Bold"/>
              </a:rPr>
              <a:t> </a:t>
            </a:r>
            <a:r>
              <a:rPr sz="900" b="1">
                <a:solidFill>
                  <a:srgbClr val="BDC0BF"/>
                </a:solidFill>
                <a:latin typeface="Futura PT Bold"/>
                <a:cs typeface="Futura PT Bold"/>
              </a:rPr>
              <a:t>O</a:t>
            </a:r>
            <a:r>
              <a:rPr sz="900" b="1" spc="335">
                <a:solidFill>
                  <a:srgbClr val="BDC0BF"/>
                </a:solidFill>
                <a:latin typeface="Futura PT Bold"/>
                <a:cs typeface="Futura PT Bold"/>
              </a:rPr>
              <a:t> </a:t>
            </a:r>
            <a:r>
              <a:rPr sz="900" b="1" spc="-50">
                <a:solidFill>
                  <a:srgbClr val="BDC0BF"/>
                </a:solidFill>
                <a:latin typeface="Futura PT Bold"/>
                <a:cs typeface="Futura PT Bold"/>
              </a:rPr>
              <a:t>N</a:t>
            </a:r>
            <a:endParaRPr sz="900">
              <a:latin typeface="Futura PT Bold"/>
              <a:cs typeface="Futura PT Bold"/>
            </a:endParaRPr>
          </a:p>
        </p:txBody>
      </p:sp>
      <p:sp>
        <p:nvSpPr>
          <p:cNvPr id="6" name="object 6"/>
          <p:cNvSpPr txBox="1"/>
          <p:nvPr/>
        </p:nvSpPr>
        <p:spPr>
          <a:xfrm>
            <a:off x="9245551" y="416806"/>
            <a:ext cx="1364615" cy="165735"/>
          </a:xfrm>
          <a:prstGeom prst="rect">
            <a:avLst/>
          </a:prstGeom>
        </p:spPr>
        <p:txBody>
          <a:bodyPr vert="horz" wrap="square" lIns="0" tIns="15240" rIns="0" bIns="0" rtlCol="0">
            <a:spAutoFit/>
          </a:bodyPr>
          <a:lstStyle/>
          <a:p>
            <a:pPr marL="12700">
              <a:lnSpc>
                <a:spcPct val="100000"/>
              </a:lnSpc>
              <a:spcBef>
                <a:spcPts val="120"/>
              </a:spcBef>
            </a:pPr>
            <a:r>
              <a:rPr sz="900" b="1">
                <a:solidFill>
                  <a:srgbClr val="BDC0BF"/>
                </a:solidFill>
                <a:latin typeface="Futura PT Bold"/>
                <a:cs typeface="Futura PT Bold"/>
              </a:rPr>
              <a:t>C</a:t>
            </a:r>
            <a:r>
              <a:rPr sz="900" b="1" spc="330">
                <a:solidFill>
                  <a:srgbClr val="BDC0BF"/>
                </a:solidFill>
                <a:latin typeface="Futura PT Bold"/>
                <a:cs typeface="Futura PT Bold"/>
              </a:rPr>
              <a:t> </a:t>
            </a:r>
            <a:r>
              <a:rPr sz="900" b="1">
                <a:solidFill>
                  <a:srgbClr val="BDC0BF"/>
                </a:solidFill>
                <a:latin typeface="Futura PT Bold"/>
                <a:cs typeface="Futura PT Bold"/>
              </a:rPr>
              <a:t>O</a:t>
            </a:r>
            <a:r>
              <a:rPr sz="900" b="1" spc="330">
                <a:solidFill>
                  <a:srgbClr val="BDC0BF"/>
                </a:solidFill>
                <a:latin typeface="Futura PT Bold"/>
                <a:cs typeface="Futura PT Bold"/>
              </a:rPr>
              <a:t> </a:t>
            </a:r>
            <a:r>
              <a:rPr sz="900" b="1">
                <a:solidFill>
                  <a:srgbClr val="BDC0BF"/>
                </a:solidFill>
                <a:latin typeface="Futura PT Bold"/>
                <a:cs typeface="Futura PT Bold"/>
              </a:rPr>
              <a:t>N</a:t>
            </a:r>
            <a:r>
              <a:rPr sz="900" b="1" spc="330">
                <a:solidFill>
                  <a:srgbClr val="BDC0BF"/>
                </a:solidFill>
                <a:latin typeface="Futura PT Bold"/>
                <a:cs typeface="Futura PT Bold"/>
              </a:rPr>
              <a:t> </a:t>
            </a:r>
            <a:r>
              <a:rPr sz="900" b="1">
                <a:solidFill>
                  <a:srgbClr val="BDC0BF"/>
                </a:solidFill>
                <a:latin typeface="Futura PT Bold"/>
                <a:cs typeface="Futura PT Bold"/>
              </a:rPr>
              <a:t>D</a:t>
            </a:r>
            <a:r>
              <a:rPr sz="900" b="1" spc="335">
                <a:solidFill>
                  <a:srgbClr val="BDC0BF"/>
                </a:solidFill>
                <a:latin typeface="Futura PT Bold"/>
                <a:cs typeface="Futura PT Bold"/>
              </a:rPr>
              <a:t> </a:t>
            </a:r>
            <a:r>
              <a:rPr sz="900" b="1">
                <a:solidFill>
                  <a:srgbClr val="BDC0BF"/>
                </a:solidFill>
                <a:latin typeface="Futura PT Bold"/>
                <a:cs typeface="Futura PT Bold"/>
              </a:rPr>
              <a:t>I</a:t>
            </a:r>
            <a:r>
              <a:rPr sz="900" b="1" spc="330">
                <a:solidFill>
                  <a:srgbClr val="BDC0BF"/>
                </a:solidFill>
                <a:latin typeface="Futura PT Bold"/>
                <a:cs typeface="Futura PT Bold"/>
              </a:rPr>
              <a:t> </a:t>
            </a:r>
            <a:r>
              <a:rPr sz="900" b="1">
                <a:solidFill>
                  <a:srgbClr val="BDC0BF"/>
                </a:solidFill>
                <a:latin typeface="Futura PT Bold"/>
                <a:cs typeface="Futura PT Bold"/>
              </a:rPr>
              <a:t>T</a:t>
            </a:r>
            <a:r>
              <a:rPr sz="900" b="1" spc="330">
                <a:solidFill>
                  <a:srgbClr val="BDC0BF"/>
                </a:solidFill>
                <a:latin typeface="Futura PT Bold"/>
                <a:cs typeface="Futura PT Bold"/>
              </a:rPr>
              <a:t> </a:t>
            </a:r>
            <a:r>
              <a:rPr sz="900" b="1">
                <a:solidFill>
                  <a:srgbClr val="BDC0BF"/>
                </a:solidFill>
                <a:latin typeface="Futura PT Bold"/>
                <a:cs typeface="Futura PT Bold"/>
              </a:rPr>
              <a:t>I</a:t>
            </a:r>
            <a:r>
              <a:rPr sz="900" b="1" spc="330">
                <a:solidFill>
                  <a:srgbClr val="BDC0BF"/>
                </a:solidFill>
                <a:latin typeface="Futura PT Bold"/>
                <a:cs typeface="Futura PT Bold"/>
              </a:rPr>
              <a:t> </a:t>
            </a:r>
            <a:r>
              <a:rPr sz="900" b="1">
                <a:solidFill>
                  <a:srgbClr val="BDC0BF"/>
                </a:solidFill>
                <a:latin typeface="Futura PT Bold"/>
                <a:cs typeface="Futura PT Bold"/>
              </a:rPr>
              <a:t>O</a:t>
            </a:r>
            <a:r>
              <a:rPr sz="900" b="1" spc="335">
                <a:solidFill>
                  <a:srgbClr val="BDC0BF"/>
                </a:solidFill>
                <a:latin typeface="Futura PT Bold"/>
                <a:cs typeface="Futura PT Bold"/>
              </a:rPr>
              <a:t> </a:t>
            </a:r>
            <a:r>
              <a:rPr sz="900" b="1">
                <a:solidFill>
                  <a:srgbClr val="BDC0BF"/>
                </a:solidFill>
                <a:latin typeface="Futura PT Bold"/>
                <a:cs typeface="Futura PT Bold"/>
              </a:rPr>
              <a:t>N</a:t>
            </a:r>
            <a:r>
              <a:rPr sz="900" b="1" spc="330">
                <a:solidFill>
                  <a:srgbClr val="BDC0BF"/>
                </a:solidFill>
                <a:latin typeface="Futura PT Bold"/>
                <a:cs typeface="Futura PT Bold"/>
              </a:rPr>
              <a:t> </a:t>
            </a:r>
            <a:r>
              <a:rPr sz="900" b="1" spc="-50">
                <a:solidFill>
                  <a:srgbClr val="BDC0BF"/>
                </a:solidFill>
                <a:latin typeface="Futura PT Bold"/>
                <a:cs typeface="Futura PT Bold"/>
              </a:rPr>
              <a:t>S</a:t>
            </a:r>
            <a:endParaRPr sz="900">
              <a:latin typeface="Futura PT Bold"/>
              <a:cs typeface="Futura PT Bold"/>
            </a:endParaRPr>
          </a:p>
        </p:txBody>
      </p:sp>
      <p:sp>
        <p:nvSpPr>
          <p:cNvPr id="7" name="object 7"/>
          <p:cNvSpPr txBox="1">
            <a:spLocks noGrp="1"/>
          </p:cNvSpPr>
          <p:nvPr>
            <p:ph type="ctrTitle"/>
          </p:nvPr>
        </p:nvSpPr>
        <p:spPr>
          <a:xfrm>
            <a:off x="504351" y="596886"/>
            <a:ext cx="9451340" cy="1307053"/>
          </a:xfrm>
          <a:prstGeom prst="rect">
            <a:avLst/>
          </a:prstGeom>
        </p:spPr>
        <p:txBody>
          <a:bodyPr vert="horz" wrap="square" lIns="0" tIns="471452" rIns="0" bIns="0" rtlCol="0">
            <a:spAutoFit/>
          </a:bodyPr>
          <a:lstStyle/>
          <a:p>
            <a:pPr marL="12700">
              <a:lnSpc>
                <a:spcPct val="100000"/>
              </a:lnSpc>
              <a:spcBef>
                <a:spcPts val="100"/>
              </a:spcBef>
            </a:pPr>
            <a:r>
              <a:rPr sz="5400" spc="50">
                <a:solidFill>
                  <a:srgbClr val="189FD7"/>
                </a:solidFill>
              </a:rPr>
              <a:t>PUBLIC</a:t>
            </a:r>
            <a:r>
              <a:rPr sz="5400" spc="65">
                <a:solidFill>
                  <a:srgbClr val="189FD7"/>
                </a:solidFill>
              </a:rPr>
              <a:t> </a:t>
            </a:r>
            <a:r>
              <a:rPr sz="5400" spc="45">
                <a:solidFill>
                  <a:srgbClr val="189FD7"/>
                </a:solidFill>
              </a:rPr>
              <a:t>REALM</a:t>
            </a:r>
            <a:r>
              <a:rPr sz="5400" spc="70">
                <a:solidFill>
                  <a:srgbClr val="189FD7"/>
                </a:solidFill>
              </a:rPr>
              <a:t> </a:t>
            </a:r>
            <a:r>
              <a:rPr sz="5400" spc="-35">
                <a:solidFill>
                  <a:srgbClr val="189FD7"/>
                </a:solidFill>
              </a:rPr>
              <a:t>ANALYSIS</a:t>
            </a:r>
          </a:p>
        </p:txBody>
      </p:sp>
      <p:pic>
        <p:nvPicPr>
          <p:cNvPr id="10" name="Picture 10" descr="Diagram, map&#10;&#10;Description automatically generated">
            <a:extLst>
              <a:ext uri="{FF2B5EF4-FFF2-40B4-BE49-F238E27FC236}">
                <a16:creationId xmlns:a16="http://schemas.microsoft.com/office/drawing/2014/main" id="{5133B58A-1252-E450-895C-4627D12E7357}"/>
              </a:ext>
            </a:extLst>
          </p:cNvPr>
          <p:cNvPicPr>
            <a:picLocks noChangeAspect="1"/>
          </p:cNvPicPr>
          <p:nvPr/>
        </p:nvPicPr>
        <p:blipFill rotWithShape="1">
          <a:blip r:embed="rId2"/>
          <a:srcRect l="3152" t="8575" r="5745" b="25769"/>
          <a:stretch/>
        </p:blipFill>
        <p:spPr>
          <a:xfrm>
            <a:off x="590146" y="2002567"/>
            <a:ext cx="8406725" cy="4666198"/>
          </a:xfrm>
          <a:prstGeom prst="rect">
            <a:avLst/>
          </a:prstGeom>
        </p:spPr>
      </p:pic>
      <p:pic>
        <p:nvPicPr>
          <p:cNvPr id="8" name="Picture 10" descr="A picture containing tree, outdoor, ground, park&#10;&#10;Description automatically generated">
            <a:extLst>
              <a:ext uri="{FF2B5EF4-FFF2-40B4-BE49-F238E27FC236}">
                <a16:creationId xmlns:a16="http://schemas.microsoft.com/office/drawing/2014/main" id="{B9B56940-4C39-2CAC-C12F-44C1F2470398}"/>
              </a:ext>
            </a:extLst>
          </p:cNvPr>
          <p:cNvPicPr>
            <a:picLocks noChangeAspect="1"/>
          </p:cNvPicPr>
          <p:nvPr/>
        </p:nvPicPr>
        <p:blipFill>
          <a:blip r:embed="rId3"/>
          <a:stretch>
            <a:fillRect/>
          </a:stretch>
        </p:blipFill>
        <p:spPr>
          <a:xfrm>
            <a:off x="9224058" y="4618781"/>
            <a:ext cx="2743200" cy="2057400"/>
          </a:xfrm>
          <a:prstGeom prst="rect">
            <a:avLst/>
          </a:prstGeom>
          <a:ln w="28575">
            <a:solidFill>
              <a:schemeClr val="tx2"/>
            </a:solidFill>
          </a:ln>
        </p:spPr>
      </p:pic>
      <p:pic>
        <p:nvPicPr>
          <p:cNvPr id="12" name="Picture 12" descr="A picture containing sky, outdoor, day&#10;&#10;Description automatically generated">
            <a:extLst>
              <a:ext uri="{FF2B5EF4-FFF2-40B4-BE49-F238E27FC236}">
                <a16:creationId xmlns:a16="http://schemas.microsoft.com/office/drawing/2014/main" id="{659274DD-8DEE-1291-C7E7-8AE838FB5F0C}"/>
              </a:ext>
            </a:extLst>
          </p:cNvPr>
          <p:cNvPicPr>
            <a:picLocks noChangeAspect="1"/>
          </p:cNvPicPr>
          <p:nvPr/>
        </p:nvPicPr>
        <p:blipFill>
          <a:blip r:embed="rId4"/>
          <a:stretch>
            <a:fillRect/>
          </a:stretch>
        </p:blipFill>
        <p:spPr>
          <a:xfrm>
            <a:off x="9224059" y="2400300"/>
            <a:ext cx="2743200" cy="2057400"/>
          </a:xfrm>
          <a:prstGeom prst="rect">
            <a:avLst/>
          </a:prstGeom>
          <a:ln w="28575">
            <a:solidFill>
              <a:schemeClr val="tx2"/>
            </a:solidFill>
          </a:ln>
        </p:spPr>
      </p:pic>
      <p:pic>
        <p:nvPicPr>
          <p:cNvPr id="13" name="Picture 13" descr="A picture containing sky, building, outdoor, government building&#10;&#10;Description automatically generated">
            <a:extLst>
              <a:ext uri="{FF2B5EF4-FFF2-40B4-BE49-F238E27FC236}">
                <a16:creationId xmlns:a16="http://schemas.microsoft.com/office/drawing/2014/main" id="{183C064F-29DE-4F72-8A71-00DCF26FAA0A}"/>
              </a:ext>
            </a:extLst>
          </p:cNvPr>
          <p:cNvPicPr>
            <a:picLocks noChangeAspect="1"/>
          </p:cNvPicPr>
          <p:nvPr/>
        </p:nvPicPr>
        <p:blipFill>
          <a:blip r:embed="rId5"/>
          <a:stretch>
            <a:fillRect/>
          </a:stretch>
        </p:blipFill>
        <p:spPr>
          <a:xfrm>
            <a:off x="9214413" y="407614"/>
            <a:ext cx="2733555" cy="1803545"/>
          </a:xfrm>
          <a:prstGeom prst="rect">
            <a:avLst/>
          </a:prstGeom>
          <a:ln w="28575">
            <a:solidFill>
              <a:schemeClr val="tx2"/>
            </a:solidFill>
          </a:ln>
        </p:spPr>
      </p:pic>
      <p:sp>
        <p:nvSpPr>
          <p:cNvPr id="14" name="Oval 13">
            <a:extLst>
              <a:ext uri="{FF2B5EF4-FFF2-40B4-BE49-F238E27FC236}">
                <a16:creationId xmlns:a16="http://schemas.microsoft.com/office/drawing/2014/main" id="{04BED9B8-51CF-3B5D-E90A-B3CD47F8569E}"/>
              </a:ext>
            </a:extLst>
          </p:cNvPr>
          <p:cNvSpPr/>
          <p:nvPr/>
        </p:nvSpPr>
        <p:spPr>
          <a:xfrm>
            <a:off x="3250556" y="4350151"/>
            <a:ext cx="279721" cy="270075"/>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a:extLst>
              <a:ext uri="{FF2B5EF4-FFF2-40B4-BE49-F238E27FC236}">
                <a16:creationId xmlns:a16="http://schemas.microsoft.com/office/drawing/2014/main" id="{5A32427A-707B-59D6-B52F-EE366FB735AE}"/>
              </a:ext>
            </a:extLst>
          </p:cNvPr>
          <p:cNvSpPr/>
          <p:nvPr/>
        </p:nvSpPr>
        <p:spPr>
          <a:xfrm>
            <a:off x="6443239" y="4335682"/>
            <a:ext cx="279721" cy="270075"/>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Oval 16">
            <a:extLst>
              <a:ext uri="{FF2B5EF4-FFF2-40B4-BE49-F238E27FC236}">
                <a16:creationId xmlns:a16="http://schemas.microsoft.com/office/drawing/2014/main" id="{DA380E6E-D7AC-B276-49C7-44BEBDC5A6FF}"/>
              </a:ext>
            </a:extLst>
          </p:cNvPr>
          <p:cNvSpPr/>
          <p:nvPr/>
        </p:nvSpPr>
        <p:spPr>
          <a:xfrm>
            <a:off x="6983391" y="5150733"/>
            <a:ext cx="279721" cy="270075"/>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8" name="Straight Arrow Connector 17">
            <a:extLst>
              <a:ext uri="{FF2B5EF4-FFF2-40B4-BE49-F238E27FC236}">
                <a16:creationId xmlns:a16="http://schemas.microsoft.com/office/drawing/2014/main" id="{BA3591AF-EB36-BA66-22CC-C6385E3BD812}"/>
              </a:ext>
            </a:extLst>
          </p:cNvPr>
          <p:cNvCxnSpPr/>
          <p:nvPr/>
        </p:nvCxnSpPr>
        <p:spPr>
          <a:xfrm flipH="1">
            <a:off x="3529313" y="1814332"/>
            <a:ext cx="5707284" cy="256379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a:extLst>
              <a:ext uri="{FF2B5EF4-FFF2-40B4-BE49-F238E27FC236}">
                <a16:creationId xmlns:a16="http://schemas.microsoft.com/office/drawing/2014/main" id="{A9075C6A-7D97-2CA8-90C9-D0AA049A05F2}"/>
              </a:ext>
            </a:extLst>
          </p:cNvPr>
          <p:cNvCxnSpPr>
            <a:cxnSpLocks/>
          </p:cNvCxnSpPr>
          <p:nvPr/>
        </p:nvCxnSpPr>
        <p:spPr>
          <a:xfrm flipH="1">
            <a:off x="6770225" y="4023166"/>
            <a:ext cx="2437435" cy="427298"/>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EC3FB48D-739E-0E0B-0CB1-4BFC814F01B7}"/>
              </a:ext>
            </a:extLst>
          </p:cNvPr>
          <p:cNvCxnSpPr>
            <a:cxnSpLocks/>
          </p:cNvCxnSpPr>
          <p:nvPr/>
        </p:nvCxnSpPr>
        <p:spPr>
          <a:xfrm flipH="1" flipV="1">
            <a:off x="7315198" y="5323386"/>
            <a:ext cx="1887639" cy="281653"/>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5" name="object 6">
            <a:extLst>
              <a:ext uri="{FF2B5EF4-FFF2-40B4-BE49-F238E27FC236}">
                <a16:creationId xmlns:a16="http://schemas.microsoft.com/office/drawing/2014/main" id="{C8D39BB6-56F7-2562-261D-DCECDE862133}"/>
              </a:ext>
            </a:extLst>
          </p:cNvPr>
          <p:cNvSpPr txBox="1"/>
          <p:nvPr/>
        </p:nvSpPr>
        <p:spPr>
          <a:xfrm>
            <a:off x="7679961" y="416806"/>
            <a:ext cx="2930206" cy="153888"/>
          </a:xfrm>
          <a:prstGeom prst="rect">
            <a:avLst/>
          </a:prstGeom>
        </p:spPr>
        <p:txBody>
          <a:bodyPr vert="horz" wrap="square" lIns="0" tIns="15240" rIns="0" bIns="0" rtlCol="0">
            <a:spAutoFit/>
          </a:bodyPr>
          <a:lstStyle/>
          <a:p>
            <a:pPr marL="12700" algn="r">
              <a:lnSpc>
                <a:spcPct val="100000"/>
              </a:lnSpc>
              <a:spcBef>
                <a:spcPts val="120"/>
              </a:spcBef>
              <a:tabLst>
                <a:tab pos="1172845" algn="l"/>
              </a:tabLst>
            </a:pPr>
            <a:r>
              <a:rPr lang="en-US" sz="900" b="1" spc="300">
                <a:solidFill>
                  <a:srgbClr val="BDC0BF"/>
                </a:solidFill>
                <a:latin typeface="Futura PT Bold"/>
                <a:cs typeface="Futura PT Bold"/>
              </a:rPr>
              <a:t>COMMUNITY INPUT WORKSHOP</a:t>
            </a:r>
            <a:endParaRPr lang="en-US" sz="900" spc="300">
              <a:latin typeface="Futura PT Bold"/>
              <a:cs typeface="Futura PT Bold"/>
            </a:endParaRPr>
          </a:p>
        </p:txBody>
      </p:sp>
    </p:spTree>
    <p:extLst>
      <p:ext uri="{BB962C8B-B14F-4D97-AF65-F5344CB8AC3E}">
        <p14:creationId xmlns:p14="http://schemas.microsoft.com/office/powerpoint/2010/main" val="254949001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19261" y="5673138"/>
            <a:ext cx="170180" cy="468630"/>
          </a:xfrm>
          <a:prstGeom prst="rect">
            <a:avLst/>
          </a:prstGeom>
        </p:spPr>
        <p:txBody>
          <a:bodyPr vert="vert270" wrap="square" lIns="0" tIns="12700" rIns="0" bIns="0" rtlCol="0">
            <a:spAutoFit/>
          </a:bodyPr>
          <a:lstStyle/>
          <a:p>
            <a:pPr marL="12700">
              <a:lnSpc>
                <a:spcPct val="100000"/>
              </a:lnSpc>
              <a:spcBef>
                <a:spcPts val="100"/>
              </a:spcBef>
            </a:pPr>
            <a:r>
              <a:rPr sz="900" b="1">
                <a:solidFill>
                  <a:srgbClr val="BDC0BF"/>
                </a:solidFill>
                <a:latin typeface="Futura PT Bold"/>
                <a:cs typeface="Futura PT Bold"/>
              </a:rPr>
              <a:t>C</a:t>
            </a:r>
            <a:r>
              <a:rPr sz="900" b="1" spc="325">
                <a:solidFill>
                  <a:srgbClr val="BDC0BF"/>
                </a:solidFill>
                <a:latin typeface="Futura PT Bold"/>
                <a:cs typeface="Futura PT Bold"/>
              </a:rPr>
              <a:t> </a:t>
            </a:r>
            <a:r>
              <a:rPr sz="900" b="1">
                <a:solidFill>
                  <a:srgbClr val="BDC0BF"/>
                </a:solidFill>
                <a:latin typeface="Futura PT Bold"/>
                <a:cs typeface="Futura PT Bold"/>
              </a:rPr>
              <a:t>I</a:t>
            </a:r>
            <a:r>
              <a:rPr sz="900" b="1" spc="330">
                <a:solidFill>
                  <a:srgbClr val="BDC0BF"/>
                </a:solidFill>
                <a:latin typeface="Futura PT Bold"/>
                <a:cs typeface="Futura PT Bold"/>
              </a:rPr>
              <a:t> </a:t>
            </a:r>
            <a:r>
              <a:rPr sz="900" b="1">
                <a:solidFill>
                  <a:srgbClr val="BDC0BF"/>
                </a:solidFill>
                <a:latin typeface="Futura PT Bold"/>
                <a:cs typeface="Futura PT Bold"/>
              </a:rPr>
              <a:t>T</a:t>
            </a:r>
            <a:r>
              <a:rPr sz="900" b="1" spc="350">
                <a:solidFill>
                  <a:srgbClr val="BDC0BF"/>
                </a:solidFill>
                <a:latin typeface="Futura PT Bold"/>
                <a:cs typeface="Futura PT Bold"/>
              </a:rPr>
              <a:t> </a:t>
            </a:r>
            <a:r>
              <a:rPr sz="900" b="1" spc="-60">
                <a:solidFill>
                  <a:srgbClr val="BDC0BF"/>
                </a:solidFill>
                <a:latin typeface="Futura PT Bold"/>
                <a:cs typeface="Futura PT Bold"/>
              </a:rPr>
              <a:t>Y</a:t>
            </a:r>
            <a:endParaRPr sz="900">
              <a:latin typeface="Futura PT Bold"/>
              <a:cs typeface="Futura PT Bold"/>
            </a:endParaRPr>
          </a:p>
        </p:txBody>
      </p:sp>
      <p:sp>
        <p:nvSpPr>
          <p:cNvPr id="3" name="object 3"/>
          <p:cNvSpPr txBox="1"/>
          <p:nvPr/>
        </p:nvSpPr>
        <p:spPr>
          <a:xfrm>
            <a:off x="419261" y="5290020"/>
            <a:ext cx="170180" cy="246379"/>
          </a:xfrm>
          <a:prstGeom prst="rect">
            <a:avLst/>
          </a:prstGeom>
        </p:spPr>
        <p:txBody>
          <a:bodyPr vert="vert270" wrap="square" lIns="0" tIns="12700" rIns="0" bIns="0" rtlCol="0">
            <a:spAutoFit/>
          </a:bodyPr>
          <a:lstStyle/>
          <a:p>
            <a:pPr marL="12700">
              <a:lnSpc>
                <a:spcPct val="100000"/>
              </a:lnSpc>
              <a:spcBef>
                <a:spcPts val="100"/>
              </a:spcBef>
            </a:pPr>
            <a:r>
              <a:rPr sz="900" b="1">
                <a:solidFill>
                  <a:srgbClr val="BDC0BF"/>
                </a:solidFill>
                <a:latin typeface="Futura PT Bold"/>
                <a:cs typeface="Futura PT Bold"/>
              </a:rPr>
              <a:t>O</a:t>
            </a:r>
            <a:r>
              <a:rPr sz="900" b="1" spc="330">
                <a:solidFill>
                  <a:srgbClr val="BDC0BF"/>
                </a:solidFill>
                <a:latin typeface="Futura PT Bold"/>
                <a:cs typeface="Futura PT Bold"/>
              </a:rPr>
              <a:t> </a:t>
            </a:r>
            <a:r>
              <a:rPr sz="900" b="1" spc="-50">
                <a:solidFill>
                  <a:srgbClr val="BDC0BF"/>
                </a:solidFill>
                <a:latin typeface="Futura PT Bold"/>
                <a:cs typeface="Futura PT Bold"/>
              </a:rPr>
              <a:t>F</a:t>
            </a:r>
            <a:endParaRPr sz="900">
              <a:latin typeface="Futura PT Bold"/>
              <a:cs typeface="Futura PT Bold"/>
            </a:endParaRPr>
          </a:p>
        </p:txBody>
      </p:sp>
      <p:sp>
        <p:nvSpPr>
          <p:cNvPr id="4" name="object 4"/>
          <p:cNvSpPr txBox="1"/>
          <p:nvPr/>
        </p:nvSpPr>
        <p:spPr>
          <a:xfrm>
            <a:off x="419261" y="3731257"/>
            <a:ext cx="170180" cy="1421765"/>
          </a:xfrm>
          <a:prstGeom prst="rect">
            <a:avLst/>
          </a:prstGeom>
        </p:spPr>
        <p:txBody>
          <a:bodyPr vert="vert270" wrap="square" lIns="0" tIns="12700" rIns="0" bIns="0" rtlCol="0">
            <a:spAutoFit/>
          </a:bodyPr>
          <a:lstStyle/>
          <a:p>
            <a:pPr marL="12700">
              <a:lnSpc>
                <a:spcPct val="100000"/>
              </a:lnSpc>
              <a:spcBef>
                <a:spcPts val="100"/>
              </a:spcBef>
            </a:pPr>
            <a:r>
              <a:rPr sz="900" b="1">
                <a:solidFill>
                  <a:srgbClr val="BDC0BF"/>
                </a:solidFill>
                <a:latin typeface="Futura PT Bold"/>
                <a:cs typeface="Futura PT Bold"/>
              </a:rPr>
              <a:t>F</a:t>
            </a:r>
            <a:r>
              <a:rPr sz="900" b="1" spc="295">
                <a:solidFill>
                  <a:srgbClr val="BDC0BF"/>
                </a:solidFill>
                <a:latin typeface="Futura PT Bold"/>
                <a:cs typeface="Futura PT Bold"/>
              </a:rPr>
              <a:t> </a:t>
            </a:r>
            <a:r>
              <a:rPr sz="900" b="1">
                <a:solidFill>
                  <a:srgbClr val="BDC0BF"/>
                </a:solidFill>
                <a:latin typeface="Futura PT Bold"/>
                <a:cs typeface="Futura PT Bold"/>
              </a:rPr>
              <a:t>A</a:t>
            </a:r>
            <a:r>
              <a:rPr sz="900" b="1" spc="330">
                <a:solidFill>
                  <a:srgbClr val="BDC0BF"/>
                </a:solidFill>
                <a:latin typeface="Futura PT Bold"/>
                <a:cs typeface="Futura PT Bold"/>
              </a:rPr>
              <a:t> </a:t>
            </a:r>
            <a:r>
              <a:rPr sz="900" b="1">
                <a:solidFill>
                  <a:srgbClr val="BDC0BF"/>
                </a:solidFill>
                <a:latin typeface="Futura PT Bold"/>
                <a:cs typeface="Futura PT Bold"/>
              </a:rPr>
              <a:t>R</a:t>
            </a:r>
            <a:r>
              <a:rPr sz="900" b="1" spc="335">
                <a:solidFill>
                  <a:srgbClr val="BDC0BF"/>
                </a:solidFill>
                <a:latin typeface="Futura PT Bold"/>
                <a:cs typeface="Futura PT Bold"/>
              </a:rPr>
              <a:t> </a:t>
            </a:r>
            <a:r>
              <a:rPr sz="900" b="1">
                <a:solidFill>
                  <a:srgbClr val="BDC0BF"/>
                </a:solidFill>
                <a:latin typeface="Futura PT Bold"/>
                <a:cs typeface="Futura PT Bold"/>
              </a:rPr>
              <a:t>M</a:t>
            </a:r>
            <a:r>
              <a:rPr sz="900" b="1" spc="330">
                <a:solidFill>
                  <a:srgbClr val="BDC0BF"/>
                </a:solidFill>
                <a:latin typeface="Futura PT Bold"/>
                <a:cs typeface="Futura PT Bold"/>
              </a:rPr>
              <a:t> </a:t>
            </a:r>
            <a:r>
              <a:rPr sz="900" b="1">
                <a:solidFill>
                  <a:srgbClr val="BDC0BF"/>
                </a:solidFill>
                <a:latin typeface="Futura PT Bold"/>
                <a:cs typeface="Futura PT Bold"/>
              </a:rPr>
              <a:t>I</a:t>
            </a:r>
            <a:r>
              <a:rPr sz="900" b="1" spc="330">
                <a:solidFill>
                  <a:srgbClr val="BDC0BF"/>
                </a:solidFill>
                <a:latin typeface="Futura PT Bold"/>
                <a:cs typeface="Futura PT Bold"/>
              </a:rPr>
              <a:t> </a:t>
            </a:r>
            <a:r>
              <a:rPr sz="900" b="1">
                <a:solidFill>
                  <a:srgbClr val="BDC0BF"/>
                </a:solidFill>
                <a:latin typeface="Futura PT Bold"/>
                <a:cs typeface="Futura PT Bold"/>
              </a:rPr>
              <a:t>N</a:t>
            </a:r>
            <a:r>
              <a:rPr sz="900" b="1" spc="335">
                <a:solidFill>
                  <a:srgbClr val="BDC0BF"/>
                </a:solidFill>
                <a:latin typeface="Futura PT Bold"/>
                <a:cs typeface="Futura PT Bold"/>
              </a:rPr>
              <a:t> </a:t>
            </a:r>
            <a:r>
              <a:rPr sz="900" b="1">
                <a:solidFill>
                  <a:srgbClr val="BDC0BF"/>
                </a:solidFill>
                <a:latin typeface="Futura PT Bold"/>
                <a:cs typeface="Futura PT Bold"/>
              </a:rPr>
              <a:t>G</a:t>
            </a:r>
            <a:r>
              <a:rPr sz="900" b="1" spc="330">
                <a:solidFill>
                  <a:srgbClr val="BDC0BF"/>
                </a:solidFill>
                <a:latin typeface="Futura PT Bold"/>
                <a:cs typeface="Futura PT Bold"/>
              </a:rPr>
              <a:t> </a:t>
            </a:r>
            <a:r>
              <a:rPr sz="900" b="1">
                <a:solidFill>
                  <a:srgbClr val="BDC0BF"/>
                </a:solidFill>
                <a:latin typeface="Futura PT Bold"/>
                <a:cs typeface="Futura PT Bold"/>
              </a:rPr>
              <a:t>T</a:t>
            </a:r>
            <a:r>
              <a:rPr sz="900" b="1" spc="330">
                <a:solidFill>
                  <a:srgbClr val="BDC0BF"/>
                </a:solidFill>
                <a:latin typeface="Futura PT Bold"/>
                <a:cs typeface="Futura PT Bold"/>
              </a:rPr>
              <a:t> </a:t>
            </a:r>
            <a:r>
              <a:rPr sz="900" b="1">
                <a:solidFill>
                  <a:srgbClr val="BDC0BF"/>
                </a:solidFill>
                <a:latin typeface="Futura PT Bold"/>
                <a:cs typeface="Futura PT Bold"/>
              </a:rPr>
              <a:t>O</a:t>
            </a:r>
            <a:r>
              <a:rPr sz="900" b="1" spc="335">
                <a:solidFill>
                  <a:srgbClr val="BDC0BF"/>
                </a:solidFill>
                <a:latin typeface="Futura PT Bold"/>
                <a:cs typeface="Futura PT Bold"/>
              </a:rPr>
              <a:t> </a:t>
            </a:r>
            <a:r>
              <a:rPr sz="900" b="1" spc="-50">
                <a:solidFill>
                  <a:srgbClr val="BDC0BF"/>
                </a:solidFill>
                <a:latin typeface="Futura PT Bold"/>
                <a:cs typeface="Futura PT Bold"/>
              </a:rPr>
              <a:t>N</a:t>
            </a:r>
            <a:endParaRPr sz="900">
              <a:latin typeface="Futura PT Bold"/>
              <a:cs typeface="Futura PT Bold"/>
            </a:endParaRPr>
          </a:p>
        </p:txBody>
      </p:sp>
      <p:sp>
        <p:nvSpPr>
          <p:cNvPr id="7" name="object 7"/>
          <p:cNvSpPr txBox="1">
            <a:spLocks noGrp="1"/>
          </p:cNvSpPr>
          <p:nvPr>
            <p:ph type="ctrTitle"/>
          </p:nvPr>
        </p:nvSpPr>
        <p:spPr>
          <a:xfrm>
            <a:off x="838200" y="620028"/>
            <a:ext cx="9451340" cy="1398552"/>
          </a:xfrm>
          <a:prstGeom prst="rect">
            <a:avLst/>
          </a:prstGeom>
        </p:spPr>
        <p:txBody>
          <a:bodyPr vert="horz" wrap="square" lIns="0" tIns="471452" rIns="0" bIns="0" rtlCol="0">
            <a:spAutoFit/>
          </a:bodyPr>
          <a:lstStyle/>
          <a:p>
            <a:pPr marL="12700">
              <a:lnSpc>
                <a:spcPct val="100000"/>
              </a:lnSpc>
              <a:spcBef>
                <a:spcPts val="100"/>
              </a:spcBef>
            </a:pPr>
            <a:r>
              <a:rPr spc="50">
                <a:solidFill>
                  <a:srgbClr val="189FD7"/>
                </a:solidFill>
              </a:rPr>
              <a:t>PUBLIC</a:t>
            </a:r>
            <a:r>
              <a:rPr spc="65">
                <a:solidFill>
                  <a:srgbClr val="189FD7"/>
                </a:solidFill>
              </a:rPr>
              <a:t> </a:t>
            </a:r>
            <a:r>
              <a:rPr spc="45">
                <a:solidFill>
                  <a:srgbClr val="189FD7"/>
                </a:solidFill>
              </a:rPr>
              <a:t>REALM</a:t>
            </a:r>
            <a:r>
              <a:rPr spc="70">
                <a:solidFill>
                  <a:srgbClr val="189FD7"/>
                </a:solidFill>
              </a:rPr>
              <a:t> </a:t>
            </a:r>
            <a:r>
              <a:rPr spc="-35">
                <a:solidFill>
                  <a:srgbClr val="189FD7"/>
                </a:solidFill>
              </a:rPr>
              <a:t>ANALYSIS</a:t>
            </a:r>
          </a:p>
        </p:txBody>
      </p:sp>
      <p:sp>
        <p:nvSpPr>
          <p:cNvPr id="9" name="TextBox 8">
            <a:extLst>
              <a:ext uri="{FF2B5EF4-FFF2-40B4-BE49-F238E27FC236}">
                <a16:creationId xmlns:a16="http://schemas.microsoft.com/office/drawing/2014/main" id="{E34E85AB-1810-96C1-03DF-A04A09F9DF7E}"/>
              </a:ext>
            </a:extLst>
          </p:cNvPr>
          <p:cNvSpPr txBox="1"/>
          <p:nvPr/>
        </p:nvSpPr>
        <p:spPr>
          <a:xfrm>
            <a:off x="773732" y="2174059"/>
            <a:ext cx="3281240" cy="270843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2700" algn="l">
              <a:spcBef>
                <a:spcPts val="100"/>
              </a:spcBef>
            </a:pPr>
            <a:r>
              <a:rPr lang="en-US">
                <a:solidFill>
                  <a:srgbClr val="F1795A"/>
                </a:solidFill>
                <a:latin typeface="Futura PT Demi"/>
              </a:rPr>
              <a:t>STRATAGIES FOR IMPROVING THE QUALITY OF THE PUBLIC REALM</a:t>
            </a:r>
          </a:p>
          <a:p>
            <a:pPr algn="l"/>
            <a:endParaRPr lang="en-US">
              <a:solidFill>
                <a:srgbClr val="000000"/>
              </a:solidFill>
            </a:endParaRPr>
          </a:p>
          <a:p>
            <a:pPr marL="342900" indent="-342900" algn="l">
              <a:buFont typeface="Arial" panose="020B0604020202020204" pitchFamily="34" charset="0"/>
              <a:buChar char="•"/>
            </a:pPr>
            <a:r>
              <a:rPr lang="en-US" sz="1400">
                <a:solidFill>
                  <a:schemeClr val="tx1">
                    <a:lumMod val="75000"/>
                    <a:lumOff val="25000"/>
                  </a:schemeClr>
                </a:solidFill>
                <a:latin typeface="Futura PT Demi"/>
                <a:ea typeface="+mn-ea"/>
              </a:rPr>
              <a:t>Public investment in multi-modal street improvements</a:t>
            </a:r>
          </a:p>
          <a:p>
            <a:pPr marL="342900" indent="-342900" algn="l">
              <a:buFont typeface="Arial" panose="020B0604020202020204" pitchFamily="34" charset="0"/>
              <a:buChar char="•"/>
            </a:pPr>
            <a:r>
              <a:rPr lang="en-US" sz="1400">
                <a:solidFill>
                  <a:schemeClr val="tx1">
                    <a:lumMod val="75000"/>
                    <a:lumOff val="25000"/>
                  </a:schemeClr>
                </a:solidFill>
                <a:latin typeface="Futura PT Demi"/>
                <a:ea typeface="+mn-ea"/>
              </a:rPr>
              <a:t>Enhanced open spaces (parks and plazas)</a:t>
            </a:r>
          </a:p>
          <a:p>
            <a:pPr marL="342900" indent="-342900" algn="l">
              <a:buFont typeface="Arial" panose="020B0604020202020204" pitchFamily="34" charset="0"/>
              <a:buChar char="•"/>
            </a:pPr>
            <a:r>
              <a:rPr lang="en-US" sz="1400">
                <a:solidFill>
                  <a:schemeClr val="tx1">
                    <a:lumMod val="75000"/>
                    <a:lumOff val="25000"/>
                  </a:schemeClr>
                </a:solidFill>
                <a:latin typeface="Futura PT Demi"/>
                <a:ea typeface="+mn-ea"/>
              </a:rPr>
              <a:t>Thoughtful design and placement of civic buildings</a:t>
            </a:r>
          </a:p>
          <a:p>
            <a:pPr marL="342900" indent="-342900" algn="l">
              <a:buFont typeface="Arial" panose="020B0604020202020204" pitchFamily="34" charset="0"/>
              <a:buChar char="•"/>
            </a:pPr>
            <a:r>
              <a:rPr lang="en-US" sz="1400">
                <a:solidFill>
                  <a:schemeClr val="tx1">
                    <a:lumMod val="75000"/>
                    <a:lumOff val="25000"/>
                  </a:schemeClr>
                </a:solidFill>
                <a:latin typeface="Futura PT Demi"/>
                <a:ea typeface="+mn-ea"/>
              </a:rPr>
              <a:t>Placemaking</a:t>
            </a:r>
          </a:p>
        </p:txBody>
      </p:sp>
      <p:pic>
        <p:nvPicPr>
          <p:cNvPr id="12" name="Picture 12" descr="A picture containing outdoor, sky, building, tree&#10;&#10;Description automatically generated">
            <a:extLst>
              <a:ext uri="{FF2B5EF4-FFF2-40B4-BE49-F238E27FC236}">
                <a16:creationId xmlns:a16="http://schemas.microsoft.com/office/drawing/2014/main" id="{B9EBFCD6-E005-3228-A067-D79A65A74BD5}"/>
              </a:ext>
            </a:extLst>
          </p:cNvPr>
          <p:cNvPicPr>
            <a:picLocks noChangeAspect="1"/>
          </p:cNvPicPr>
          <p:nvPr/>
        </p:nvPicPr>
        <p:blipFill>
          <a:blip r:embed="rId2"/>
          <a:stretch>
            <a:fillRect/>
          </a:stretch>
        </p:blipFill>
        <p:spPr>
          <a:xfrm>
            <a:off x="7647008" y="2116103"/>
            <a:ext cx="2902351" cy="2167632"/>
          </a:xfrm>
          <a:prstGeom prst="rect">
            <a:avLst/>
          </a:prstGeom>
        </p:spPr>
      </p:pic>
      <p:pic>
        <p:nvPicPr>
          <p:cNvPr id="13" name="Picture 13" descr="A picture containing tree, outdoor, grass, garden&#10;&#10;Description automatically generated">
            <a:extLst>
              <a:ext uri="{FF2B5EF4-FFF2-40B4-BE49-F238E27FC236}">
                <a16:creationId xmlns:a16="http://schemas.microsoft.com/office/drawing/2014/main" id="{7C00F9C5-A88E-4D42-B599-08EC2CFC5DF9}"/>
              </a:ext>
            </a:extLst>
          </p:cNvPr>
          <p:cNvPicPr>
            <a:picLocks noChangeAspect="1"/>
          </p:cNvPicPr>
          <p:nvPr/>
        </p:nvPicPr>
        <p:blipFill>
          <a:blip r:embed="rId3"/>
          <a:stretch>
            <a:fillRect/>
          </a:stretch>
        </p:blipFill>
        <p:spPr>
          <a:xfrm>
            <a:off x="7246718" y="4279556"/>
            <a:ext cx="3302642" cy="2176405"/>
          </a:xfrm>
          <a:prstGeom prst="rect">
            <a:avLst/>
          </a:prstGeom>
        </p:spPr>
      </p:pic>
      <p:pic>
        <p:nvPicPr>
          <p:cNvPr id="14" name="Picture 14" descr="A picture containing building, bicycle, outdoor, scene&#10;&#10;Description automatically generated">
            <a:extLst>
              <a:ext uri="{FF2B5EF4-FFF2-40B4-BE49-F238E27FC236}">
                <a16:creationId xmlns:a16="http://schemas.microsoft.com/office/drawing/2014/main" id="{53043CFA-111A-06F1-CDED-2493AF4CF2A0}"/>
              </a:ext>
            </a:extLst>
          </p:cNvPr>
          <p:cNvPicPr>
            <a:picLocks noChangeAspect="1"/>
          </p:cNvPicPr>
          <p:nvPr/>
        </p:nvPicPr>
        <p:blipFill>
          <a:blip r:embed="rId4"/>
          <a:stretch>
            <a:fillRect/>
          </a:stretch>
        </p:blipFill>
        <p:spPr>
          <a:xfrm>
            <a:off x="4295173" y="4261724"/>
            <a:ext cx="2955402" cy="2216895"/>
          </a:xfrm>
          <a:prstGeom prst="rect">
            <a:avLst/>
          </a:prstGeom>
        </p:spPr>
      </p:pic>
      <p:pic>
        <p:nvPicPr>
          <p:cNvPr id="15" name="Picture 15" descr="Diagram, engineering drawing&#10;&#10;Description automatically generated">
            <a:extLst>
              <a:ext uri="{FF2B5EF4-FFF2-40B4-BE49-F238E27FC236}">
                <a16:creationId xmlns:a16="http://schemas.microsoft.com/office/drawing/2014/main" id="{642C3F26-8CBE-3012-2024-3384CFD0EE97}"/>
              </a:ext>
            </a:extLst>
          </p:cNvPr>
          <p:cNvPicPr>
            <a:picLocks noChangeAspect="1"/>
          </p:cNvPicPr>
          <p:nvPr/>
        </p:nvPicPr>
        <p:blipFill>
          <a:blip r:embed="rId5"/>
          <a:stretch>
            <a:fillRect/>
          </a:stretch>
        </p:blipFill>
        <p:spPr>
          <a:xfrm>
            <a:off x="4295173" y="2108990"/>
            <a:ext cx="3524491" cy="2167387"/>
          </a:xfrm>
          <a:prstGeom prst="rect">
            <a:avLst/>
          </a:prstGeom>
        </p:spPr>
      </p:pic>
      <p:sp>
        <p:nvSpPr>
          <p:cNvPr id="17" name="TextBox 16">
            <a:extLst>
              <a:ext uri="{FF2B5EF4-FFF2-40B4-BE49-F238E27FC236}">
                <a16:creationId xmlns:a16="http://schemas.microsoft.com/office/drawing/2014/main" id="{C6184D85-1F51-9601-0C6E-11042E1885E2}"/>
              </a:ext>
            </a:extLst>
          </p:cNvPr>
          <p:cNvSpPr txBox="1"/>
          <p:nvPr/>
        </p:nvSpPr>
        <p:spPr>
          <a:xfrm>
            <a:off x="7875607" y="3887163"/>
            <a:ext cx="282615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solidFill>
                  <a:schemeClr val="bg1"/>
                </a:solidFill>
              </a:rPr>
              <a:t>CIVIC BUILDINGS</a:t>
            </a:r>
          </a:p>
        </p:txBody>
      </p:sp>
      <p:sp>
        <p:nvSpPr>
          <p:cNvPr id="18" name="TextBox 17">
            <a:extLst>
              <a:ext uri="{FF2B5EF4-FFF2-40B4-BE49-F238E27FC236}">
                <a16:creationId xmlns:a16="http://schemas.microsoft.com/office/drawing/2014/main" id="{1FE19E83-C860-04E4-C919-0EB6C4D69FEB}"/>
              </a:ext>
            </a:extLst>
          </p:cNvPr>
          <p:cNvSpPr txBox="1"/>
          <p:nvPr/>
        </p:nvSpPr>
        <p:spPr>
          <a:xfrm>
            <a:off x="7287227" y="6067061"/>
            <a:ext cx="3713542"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solidFill>
                  <a:schemeClr val="tx1">
                    <a:lumMod val="85000"/>
                    <a:lumOff val="15000"/>
                  </a:schemeClr>
                </a:solidFill>
              </a:rPr>
              <a:t>OPEN SPACE ENHANCEMENTS</a:t>
            </a:r>
          </a:p>
        </p:txBody>
      </p:sp>
      <p:sp>
        <p:nvSpPr>
          <p:cNvPr id="19" name="TextBox 18">
            <a:extLst>
              <a:ext uri="{FF2B5EF4-FFF2-40B4-BE49-F238E27FC236}">
                <a16:creationId xmlns:a16="http://schemas.microsoft.com/office/drawing/2014/main" id="{2F0BD01C-4225-9604-E816-E348FC2A6115}"/>
              </a:ext>
            </a:extLst>
          </p:cNvPr>
          <p:cNvSpPr txBox="1"/>
          <p:nvPr/>
        </p:nvSpPr>
        <p:spPr>
          <a:xfrm>
            <a:off x="4297101" y="6095998"/>
            <a:ext cx="282615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solidFill>
                  <a:schemeClr val="bg1"/>
                </a:solidFill>
              </a:rPr>
              <a:t>PLACEMAKING</a:t>
            </a:r>
            <a:endParaRPr lang="en-US"/>
          </a:p>
        </p:txBody>
      </p:sp>
      <p:sp>
        <p:nvSpPr>
          <p:cNvPr id="20" name="TextBox 19">
            <a:extLst>
              <a:ext uri="{FF2B5EF4-FFF2-40B4-BE49-F238E27FC236}">
                <a16:creationId xmlns:a16="http://schemas.microsoft.com/office/drawing/2014/main" id="{9FCB24D4-051B-4C80-F2F7-5150CB6B2E43}"/>
              </a:ext>
            </a:extLst>
          </p:cNvPr>
          <p:cNvSpPr txBox="1"/>
          <p:nvPr/>
        </p:nvSpPr>
        <p:spPr>
          <a:xfrm>
            <a:off x="4359797" y="2117200"/>
            <a:ext cx="2826150"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a:solidFill>
                  <a:schemeClr val="tx1">
                    <a:lumMod val="85000"/>
                    <a:lumOff val="15000"/>
                  </a:schemeClr>
                </a:solidFill>
              </a:rPr>
              <a:t>MULTI-MODAL STREETS</a:t>
            </a:r>
            <a:endParaRPr lang="en-US">
              <a:solidFill>
                <a:schemeClr val="tx1">
                  <a:lumMod val="85000"/>
                  <a:lumOff val="15000"/>
                </a:schemeClr>
              </a:solidFill>
            </a:endParaRPr>
          </a:p>
        </p:txBody>
      </p:sp>
      <p:sp>
        <p:nvSpPr>
          <p:cNvPr id="8" name="object 6">
            <a:extLst>
              <a:ext uri="{FF2B5EF4-FFF2-40B4-BE49-F238E27FC236}">
                <a16:creationId xmlns:a16="http://schemas.microsoft.com/office/drawing/2014/main" id="{AD46E527-3FD6-1C21-3904-010E2A70A8CB}"/>
              </a:ext>
            </a:extLst>
          </p:cNvPr>
          <p:cNvSpPr txBox="1"/>
          <p:nvPr/>
        </p:nvSpPr>
        <p:spPr>
          <a:xfrm>
            <a:off x="7679961" y="416806"/>
            <a:ext cx="2930206" cy="153888"/>
          </a:xfrm>
          <a:prstGeom prst="rect">
            <a:avLst/>
          </a:prstGeom>
        </p:spPr>
        <p:txBody>
          <a:bodyPr vert="horz" wrap="square" lIns="0" tIns="15240" rIns="0" bIns="0" rtlCol="0">
            <a:spAutoFit/>
          </a:bodyPr>
          <a:lstStyle/>
          <a:p>
            <a:pPr marL="12700" algn="r">
              <a:lnSpc>
                <a:spcPct val="100000"/>
              </a:lnSpc>
              <a:spcBef>
                <a:spcPts val="120"/>
              </a:spcBef>
              <a:tabLst>
                <a:tab pos="1172845" algn="l"/>
              </a:tabLst>
            </a:pPr>
            <a:r>
              <a:rPr lang="en-US" sz="900" b="1" spc="300">
                <a:solidFill>
                  <a:srgbClr val="BDC0BF"/>
                </a:solidFill>
                <a:latin typeface="Futura PT Bold"/>
                <a:cs typeface="Futura PT Bold"/>
              </a:rPr>
              <a:t>COMMUNITY INPUT WORKSHOP</a:t>
            </a:r>
            <a:endParaRPr lang="en-US" sz="900" spc="300">
              <a:latin typeface="Futura PT Bold"/>
              <a:cs typeface="Futura PT Bold"/>
            </a:endParaRPr>
          </a:p>
        </p:txBody>
      </p:sp>
    </p:spTree>
    <p:extLst>
      <p:ext uri="{BB962C8B-B14F-4D97-AF65-F5344CB8AC3E}">
        <p14:creationId xmlns:p14="http://schemas.microsoft.com/office/powerpoint/2010/main" val="154045951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19261" y="5673138"/>
            <a:ext cx="170180" cy="468630"/>
          </a:xfrm>
          <a:prstGeom prst="rect">
            <a:avLst/>
          </a:prstGeom>
        </p:spPr>
        <p:txBody>
          <a:bodyPr vert="vert270" wrap="square" lIns="0" tIns="12700" rIns="0" bIns="0" rtlCol="0">
            <a:spAutoFit/>
          </a:bodyPr>
          <a:lstStyle/>
          <a:p>
            <a:pPr marL="12700">
              <a:lnSpc>
                <a:spcPct val="100000"/>
              </a:lnSpc>
              <a:spcBef>
                <a:spcPts val="100"/>
              </a:spcBef>
            </a:pPr>
            <a:r>
              <a:rPr sz="900" b="1">
                <a:solidFill>
                  <a:srgbClr val="BDC0BF"/>
                </a:solidFill>
                <a:latin typeface="Futura PT Bold"/>
                <a:cs typeface="Futura PT Bold"/>
              </a:rPr>
              <a:t>C</a:t>
            </a:r>
            <a:r>
              <a:rPr sz="900" b="1" spc="325">
                <a:solidFill>
                  <a:srgbClr val="BDC0BF"/>
                </a:solidFill>
                <a:latin typeface="Futura PT Bold"/>
                <a:cs typeface="Futura PT Bold"/>
              </a:rPr>
              <a:t> </a:t>
            </a:r>
            <a:r>
              <a:rPr sz="900" b="1">
                <a:solidFill>
                  <a:srgbClr val="BDC0BF"/>
                </a:solidFill>
                <a:latin typeface="Futura PT Bold"/>
                <a:cs typeface="Futura PT Bold"/>
              </a:rPr>
              <a:t>I</a:t>
            </a:r>
            <a:r>
              <a:rPr sz="900" b="1" spc="330">
                <a:solidFill>
                  <a:srgbClr val="BDC0BF"/>
                </a:solidFill>
                <a:latin typeface="Futura PT Bold"/>
                <a:cs typeface="Futura PT Bold"/>
              </a:rPr>
              <a:t> </a:t>
            </a:r>
            <a:r>
              <a:rPr sz="900" b="1">
                <a:solidFill>
                  <a:srgbClr val="BDC0BF"/>
                </a:solidFill>
                <a:latin typeface="Futura PT Bold"/>
                <a:cs typeface="Futura PT Bold"/>
              </a:rPr>
              <a:t>T</a:t>
            </a:r>
            <a:r>
              <a:rPr sz="900" b="1" spc="350">
                <a:solidFill>
                  <a:srgbClr val="BDC0BF"/>
                </a:solidFill>
                <a:latin typeface="Futura PT Bold"/>
                <a:cs typeface="Futura PT Bold"/>
              </a:rPr>
              <a:t> </a:t>
            </a:r>
            <a:r>
              <a:rPr sz="900" b="1" spc="-60">
                <a:solidFill>
                  <a:srgbClr val="BDC0BF"/>
                </a:solidFill>
                <a:latin typeface="Futura PT Bold"/>
                <a:cs typeface="Futura PT Bold"/>
              </a:rPr>
              <a:t>Y</a:t>
            </a:r>
            <a:endParaRPr sz="900">
              <a:latin typeface="Futura PT Bold"/>
              <a:cs typeface="Futura PT Bold"/>
            </a:endParaRPr>
          </a:p>
        </p:txBody>
      </p:sp>
      <p:sp>
        <p:nvSpPr>
          <p:cNvPr id="3" name="object 3"/>
          <p:cNvSpPr txBox="1"/>
          <p:nvPr/>
        </p:nvSpPr>
        <p:spPr>
          <a:xfrm>
            <a:off x="419261" y="5290020"/>
            <a:ext cx="170180" cy="246379"/>
          </a:xfrm>
          <a:prstGeom prst="rect">
            <a:avLst/>
          </a:prstGeom>
        </p:spPr>
        <p:txBody>
          <a:bodyPr vert="vert270" wrap="square" lIns="0" tIns="12700" rIns="0" bIns="0" rtlCol="0">
            <a:spAutoFit/>
          </a:bodyPr>
          <a:lstStyle/>
          <a:p>
            <a:pPr marL="12700">
              <a:lnSpc>
                <a:spcPct val="100000"/>
              </a:lnSpc>
              <a:spcBef>
                <a:spcPts val="100"/>
              </a:spcBef>
            </a:pPr>
            <a:r>
              <a:rPr sz="900" b="1">
                <a:solidFill>
                  <a:srgbClr val="BDC0BF"/>
                </a:solidFill>
                <a:latin typeface="Futura PT Bold"/>
                <a:cs typeface="Futura PT Bold"/>
              </a:rPr>
              <a:t>O</a:t>
            </a:r>
            <a:r>
              <a:rPr sz="900" b="1" spc="330">
                <a:solidFill>
                  <a:srgbClr val="BDC0BF"/>
                </a:solidFill>
                <a:latin typeface="Futura PT Bold"/>
                <a:cs typeface="Futura PT Bold"/>
              </a:rPr>
              <a:t> </a:t>
            </a:r>
            <a:r>
              <a:rPr sz="900" b="1" spc="-50">
                <a:solidFill>
                  <a:srgbClr val="BDC0BF"/>
                </a:solidFill>
                <a:latin typeface="Futura PT Bold"/>
                <a:cs typeface="Futura PT Bold"/>
              </a:rPr>
              <a:t>F</a:t>
            </a:r>
            <a:endParaRPr sz="900">
              <a:latin typeface="Futura PT Bold"/>
              <a:cs typeface="Futura PT Bold"/>
            </a:endParaRPr>
          </a:p>
        </p:txBody>
      </p:sp>
      <p:sp>
        <p:nvSpPr>
          <p:cNvPr id="4" name="object 4"/>
          <p:cNvSpPr txBox="1"/>
          <p:nvPr/>
        </p:nvSpPr>
        <p:spPr>
          <a:xfrm>
            <a:off x="419261" y="3731257"/>
            <a:ext cx="170180" cy="1421765"/>
          </a:xfrm>
          <a:prstGeom prst="rect">
            <a:avLst/>
          </a:prstGeom>
        </p:spPr>
        <p:txBody>
          <a:bodyPr vert="vert270" wrap="square" lIns="0" tIns="12700" rIns="0" bIns="0" rtlCol="0">
            <a:spAutoFit/>
          </a:bodyPr>
          <a:lstStyle/>
          <a:p>
            <a:pPr marL="12700">
              <a:lnSpc>
                <a:spcPct val="100000"/>
              </a:lnSpc>
              <a:spcBef>
                <a:spcPts val="100"/>
              </a:spcBef>
            </a:pPr>
            <a:r>
              <a:rPr sz="900" b="1">
                <a:solidFill>
                  <a:srgbClr val="BDC0BF"/>
                </a:solidFill>
                <a:latin typeface="Futura PT Bold"/>
                <a:cs typeface="Futura PT Bold"/>
              </a:rPr>
              <a:t>F</a:t>
            </a:r>
            <a:r>
              <a:rPr sz="900" b="1" spc="295">
                <a:solidFill>
                  <a:srgbClr val="BDC0BF"/>
                </a:solidFill>
                <a:latin typeface="Futura PT Bold"/>
                <a:cs typeface="Futura PT Bold"/>
              </a:rPr>
              <a:t> </a:t>
            </a:r>
            <a:r>
              <a:rPr sz="900" b="1">
                <a:solidFill>
                  <a:srgbClr val="BDC0BF"/>
                </a:solidFill>
                <a:latin typeface="Futura PT Bold"/>
                <a:cs typeface="Futura PT Bold"/>
              </a:rPr>
              <a:t>A</a:t>
            </a:r>
            <a:r>
              <a:rPr sz="900" b="1" spc="330">
                <a:solidFill>
                  <a:srgbClr val="BDC0BF"/>
                </a:solidFill>
                <a:latin typeface="Futura PT Bold"/>
                <a:cs typeface="Futura PT Bold"/>
              </a:rPr>
              <a:t> </a:t>
            </a:r>
            <a:r>
              <a:rPr sz="900" b="1">
                <a:solidFill>
                  <a:srgbClr val="BDC0BF"/>
                </a:solidFill>
                <a:latin typeface="Futura PT Bold"/>
                <a:cs typeface="Futura PT Bold"/>
              </a:rPr>
              <a:t>R</a:t>
            </a:r>
            <a:r>
              <a:rPr sz="900" b="1" spc="335">
                <a:solidFill>
                  <a:srgbClr val="BDC0BF"/>
                </a:solidFill>
                <a:latin typeface="Futura PT Bold"/>
                <a:cs typeface="Futura PT Bold"/>
              </a:rPr>
              <a:t> </a:t>
            </a:r>
            <a:r>
              <a:rPr sz="900" b="1">
                <a:solidFill>
                  <a:srgbClr val="BDC0BF"/>
                </a:solidFill>
                <a:latin typeface="Futura PT Bold"/>
                <a:cs typeface="Futura PT Bold"/>
              </a:rPr>
              <a:t>M</a:t>
            </a:r>
            <a:r>
              <a:rPr sz="900" b="1" spc="330">
                <a:solidFill>
                  <a:srgbClr val="BDC0BF"/>
                </a:solidFill>
                <a:latin typeface="Futura PT Bold"/>
                <a:cs typeface="Futura PT Bold"/>
              </a:rPr>
              <a:t> </a:t>
            </a:r>
            <a:r>
              <a:rPr sz="900" b="1">
                <a:solidFill>
                  <a:srgbClr val="BDC0BF"/>
                </a:solidFill>
                <a:latin typeface="Futura PT Bold"/>
                <a:cs typeface="Futura PT Bold"/>
              </a:rPr>
              <a:t>I</a:t>
            </a:r>
            <a:r>
              <a:rPr sz="900" b="1" spc="330">
                <a:solidFill>
                  <a:srgbClr val="BDC0BF"/>
                </a:solidFill>
                <a:latin typeface="Futura PT Bold"/>
                <a:cs typeface="Futura PT Bold"/>
              </a:rPr>
              <a:t> </a:t>
            </a:r>
            <a:r>
              <a:rPr sz="900" b="1">
                <a:solidFill>
                  <a:srgbClr val="BDC0BF"/>
                </a:solidFill>
                <a:latin typeface="Futura PT Bold"/>
                <a:cs typeface="Futura PT Bold"/>
              </a:rPr>
              <a:t>N</a:t>
            </a:r>
            <a:r>
              <a:rPr sz="900" b="1" spc="335">
                <a:solidFill>
                  <a:srgbClr val="BDC0BF"/>
                </a:solidFill>
                <a:latin typeface="Futura PT Bold"/>
                <a:cs typeface="Futura PT Bold"/>
              </a:rPr>
              <a:t> </a:t>
            </a:r>
            <a:r>
              <a:rPr sz="900" b="1">
                <a:solidFill>
                  <a:srgbClr val="BDC0BF"/>
                </a:solidFill>
                <a:latin typeface="Futura PT Bold"/>
                <a:cs typeface="Futura PT Bold"/>
              </a:rPr>
              <a:t>G</a:t>
            </a:r>
            <a:r>
              <a:rPr sz="900" b="1" spc="330">
                <a:solidFill>
                  <a:srgbClr val="BDC0BF"/>
                </a:solidFill>
                <a:latin typeface="Futura PT Bold"/>
                <a:cs typeface="Futura PT Bold"/>
              </a:rPr>
              <a:t> </a:t>
            </a:r>
            <a:r>
              <a:rPr sz="900" b="1">
                <a:solidFill>
                  <a:srgbClr val="BDC0BF"/>
                </a:solidFill>
                <a:latin typeface="Futura PT Bold"/>
                <a:cs typeface="Futura PT Bold"/>
              </a:rPr>
              <a:t>T</a:t>
            </a:r>
            <a:r>
              <a:rPr sz="900" b="1" spc="330">
                <a:solidFill>
                  <a:srgbClr val="BDC0BF"/>
                </a:solidFill>
                <a:latin typeface="Futura PT Bold"/>
                <a:cs typeface="Futura PT Bold"/>
              </a:rPr>
              <a:t> </a:t>
            </a:r>
            <a:r>
              <a:rPr sz="900" b="1">
                <a:solidFill>
                  <a:srgbClr val="BDC0BF"/>
                </a:solidFill>
                <a:latin typeface="Futura PT Bold"/>
                <a:cs typeface="Futura PT Bold"/>
              </a:rPr>
              <a:t>O</a:t>
            </a:r>
            <a:r>
              <a:rPr sz="900" b="1" spc="335">
                <a:solidFill>
                  <a:srgbClr val="BDC0BF"/>
                </a:solidFill>
                <a:latin typeface="Futura PT Bold"/>
                <a:cs typeface="Futura PT Bold"/>
              </a:rPr>
              <a:t> </a:t>
            </a:r>
            <a:r>
              <a:rPr sz="900" b="1" spc="-50">
                <a:solidFill>
                  <a:srgbClr val="BDC0BF"/>
                </a:solidFill>
                <a:latin typeface="Futura PT Bold"/>
                <a:cs typeface="Futura PT Bold"/>
              </a:rPr>
              <a:t>N</a:t>
            </a:r>
            <a:endParaRPr sz="900">
              <a:latin typeface="Futura PT Bold"/>
              <a:cs typeface="Futura PT Bold"/>
            </a:endParaRPr>
          </a:p>
        </p:txBody>
      </p:sp>
      <p:sp>
        <p:nvSpPr>
          <p:cNvPr id="7" name="object 7"/>
          <p:cNvSpPr txBox="1">
            <a:spLocks noGrp="1"/>
          </p:cNvSpPr>
          <p:nvPr>
            <p:ph type="ctrTitle"/>
          </p:nvPr>
        </p:nvSpPr>
        <p:spPr>
          <a:xfrm>
            <a:off x="753313" y="582541"/>
            <a:ext cx="9451340" cy="1398552"/>
          </a:xfrm>
          <a:prstGeom prst="rect">
            <a:avLst/>
          </a:prstGeom>
        </p:spPr>
        <p:txBody>
          <a:bodyPr vert="horz" wrap="square" lIns="0" tIns="471452" rIns="0" bIns="0" rtlCol="0">
            <a:spAutoFit/>
          </a:bodyPr>
          <a:lstStyle/>
          <a:p>
            <a:pPr marL="12700">
              <a:lnSpc>
                <a:spcPct val="100000"/>
              </a:lnSpc>
              <a:spcBef>
                <a:spcPts val="100"/>
              </a:spcBef>
            </a:pPr>
            <a:r>
              <a:rPr>
                <a:solidFill>
                  <a:srgbClr val="189FD7"/>
                </a:solidFill>
              </a:rPr>
              <a:t>PRIVATE</a:t>
            </a:r>
            <a:r>
              <a:rPr spc="5">
                <a:solidFill>
                  <a:srgbClr val="189FD7"/>
                </a:solidFill>
              </a:rPr>
              <a:t> </a:t>
            </a:r>
            <a:r>
              <a:rPr spc="45">
                <a:solidFill>
                  <a:srgbClr val="189FD7"/>
                </a:solidFill>
              </a:rPr>
              <a:t>REALM</a:t>
            </a:r>
            <a:r>
              <a:rPr spc="10">
                <a:solidFill>
                  <a:srgbClr val="189FD7"/>
                </a:solidFill>
              </a:rPr>
              <a:t> </a:t>
            </a:r>
            <a:r>
              <a:rPr spc="-35">
                <a:solidFill>
                  <a:srgbClr val="189FD7"/>
                </a:solidFill>
              </a:rPr>
              <a:t>ANALYSIS</a:t>
            </a:r>
          </a:p>
        </p:txBody>
      </p:sp>
      <p:sp>
        <p:nvSpPr>
          <p:cNvPr id="8" name="object 8"/>
          <p:cNvSpPr txBox="1"/>
          <p:nvPr/>
        </p:nvSpPr>
        <p:spPr>
          <a:xfrm>
            <a:off x="753313" y="2175177"/>
            <a:ext cx="3159760" cy="289823"/>
          </a:xfrm>
          <a:prstGeom prst="rect">
            <a:avLst/>
          </a:prstGeom>
        </p:spPr>
        <p:txBody>
          <a:bodyPr vert="horz" wrap="square" lIns="0" tIns="12700" rIns="0" bIns="0" rtlCol="0">
            <a:spAutoFit/>
          </a:bodyPr>
          <a:lstStyle/>
          <a:p>
            <a:pPr marL="12700">
              <a:lnSpc>
                <a:spcPct val="100000"/>
              </a:lnSpc>
              <a:spcBef>
                <a:spcPts val="100"/>
              </a:spcBef>
            </a:pPr>
            <a:r>
              <a:rPr>
                <a:solidFill>
                  <a:srgbClr val="F1795A"/>
                </a:solidFill>
                <a:latin typeface="Futura PT Demi"/>
              </a:rPr>
              <a:t>PRIVATE  REALM  DIAGRAM </a:t>
            </a:r>
          </a:p>
        </p:txBody>
      </p:sp>
      <p:pic>
        <p:nvPicPr>
          <p:cNvPr id="11" name="Picture 11" descr="Diagram, schematic&#10;&#10;Description automatically generated">
            <a:extLst>
              <a:ext uri="{FF2B5EF4-FFF2-40B4-BE49-F238E27FC236}">
                <a16:creationId xmlns:a16="http://schemas.microsoft.com/office/drawing/2014/main" id="{3371EEB9-A660-2037-B2AD-C7D8E44C04E1}"/>
              </a:ext>
            </a:extLst>
          </p:cNvPr>
          <p:cNvPicPr>
            <a:picLocks noChangeAspect="1"/>
          </p:cNvPicPr>
          <p:nvPr/>
        </p:nvPicPr>
        <p:blipFill rotWithShape="1">
          <a:blip r:embed="rId2"/>
          <a:srcRect l="8388" t="12245" r="10565" b="33408"/>
          <a:stretch/>
        </p:blipFill>
        <p:spPr>
          <a:xfrm>
            <a:off x="3639845" y="2514600"/>
            <a:ext cx="8534400" cy="4414699"/>
          </a:xfrm>
          <a:prstGeom prst="rect">
            <a:avLst/>
          </a:prstGeom>
        </p:spPr>
      </p:pic>
      <p:sp>
        <p:nvSpPr>
          <p:cNvPr id="15" name="object 8">
            <a:extLst>
              <a:ext uri="{FF2B5EF4-FFF2-40B4-BE49-F238E27FC236}">
                <a16:creationId xmlns:a16="http://schemas.microsoft.com/office/drawing/2014/main" id="{8B938691-0BAE-31FF-E246-8AC408EFB8A6}"/>
              </a:ext>
            </a:extLst>
          </p:cNvPr>
          <p:cNvSpPr txBox="1"/>
          <p:nvPr/>
        </p:nvSpPr>
        <p:spPr>
          <a:xfrm>
            <a:off x="753313" y="2803096"/>
            <a:ext cx="2520582" cy="3449662"/>
          </a:xfrm>
          <a:prstGeom prst="rect">
            <a:avLst/>
          </a:prstGeom>
        </p:spPr>
        <p:txBody>
          <a:bodyPr vert="horz" wrap="square" lIns="0" tIns="12700" rIns="0" bIns="0" rtlCol="0" anchor="t">
            <a:spAutoFit/>
          </a:bodyPr>
          <a:lstStyle/>
          <a:p>
            <a:pPr marL="12700">
              <a:spcBef>
                <a:spcPts val="100"/>
              </a:spcBef>
            </a:pPr>
            <a:r>
              <a:rPr lang="en-US" sz="1100">
                <a:solidFill>
                  <a:srgbClr val="242B2B"/>
                </a:solidFill>
                <a:latin typeface="Futura PT Medium"/>
                <a:cs typeface="Futura PT Medium"/>
              </a:rPr>
              <a:t>The Private Realm consists of the privately owned and maintained properties and buildings that reside within the structure of the Public Realm. This includes all residential and business uses that are situated on private property. The quality of the private realm, especially in the way that a building addresses the street, has an impact on the quality of the public realm.</a:t>
            </a:r>
          </a:p>
          <a:p>
            <a:pPr marL="12700">
              <a:spcBef>
                <a:spcPts val="100"/>
              </a:spcBef>
            </a:pPr>
            <a:endParaRPr lang="en-US" sz="1100">
              <a:solidFill>
                <a:srgbClr val="242B2B"/>
              </a:solidFill>
              <a:latin typeface="Futura PT Medium"/>
            </a:endParaRPr>
          </a:p>
          <a:p>
            <a:pPr marL="12700">
              <a:spcBef>
                <a:spcPts val="100"/>
              </a:spcBef>
            </a:pPr>
            <a:r>
              <a:rPr lang="en-US" sz="1100">
                <a:solidFill>
                  <a:srgbClr val="242B2B"/>
                </a:solidFill>
                <a:latin typeface="Futura PT Medium"/>
              </a:rPr>
              <a:t>In the Animas Area, the private realm is dominated by marginal industrial buildings, many of which are underutilized. In addition, there are many vacant sites that blite the neighborhood. </a:t>
            </a:r>
          </a:p>
          <a:p>
            <a:pPr marL="12700">
              <a:spcBef>
                <a:spcPts val="100"/>
              </a:spcBef>
            </a:pPr>
            <a:endParaRPr lang="en-US" sz="1100">
              <a:solidFill>
                <a:srgbClr val="242B2B"/>
              </a:solidFill>
              <a:latin typeface="Futura PT Medium"/>
            </a:endParaRPr>
          </a:p>
          <a:p>
            <a:pPr marL="12700">
              <a:spcBef>
                <a:spcPts val="100"/>
              </a:spcBef>
            </a:pPr>
            <a:r>
              <a:rPr lang="en-US" sz="1100">
                <a:solidFill>
                  <a:srgbClr val="242B2B"/>
                </a:solidFill>
                <a:latin typeface="Futura PT Medium"/>
              </a:rPr>
              <a:t>The building stock improves in the vicinity of downtown and along Broadway. To the west, new market rate and senior housing contribute to a higher quality private realm. </a:t>
            </a:r>
            <a:endParaRPr lang="en-US"/>
          </a:p>
        </p:txBody>
      </p:sp>
      <p:sp>
        <p:nvSpPr>
          <p:cNvPr id="9" name="object 6">
            <a:extLst>
              <a:ext uri="{FF2B5EF4-FFF2-40B4-BE49-F238E27FC236}">
                <a16:creationId xmlns:a16="http://schemas.microsoft.com/office/drawing/2014/main" id="{7697D81F-1BD8-6267-1A74-9D37B18AF94F}"/>
              </a:ext>
            </a:extLst>
          </p:cNvPr>
          <p:cNvSpPr txBox="1"/>
          <p:nvPr/>
        </p:nvSpPr>
        <p:spPr>
          <a:xfrm>
            <a:off x="7679961" y="416806"/>
            <a:ext cx="2930206" cy="153888"/>
          </a:xfrm>
          <a:prstGeom prst="rect">
            <a:avLst/>
          </a:prstGeom>
        </p:spPr>
        <p:txBody>
          <a:bodyPr vert="horz" wrap="square" lIns="0" tIns="15240" rIns="0" bIns="0" rtlCol="0">
            <a:spAutoFit/>
          </a:bodyPr>
          <a:lstStyle/>
          <a:p>
            <a:pPr marL="12700" algn="r">
              <a:lnSpc>
                <a:spcPct val="100000"/>
              </a:lnSpc>
              <a:spcBef>
                <a:spcPts val="120"/>
              </a:spcBef>
              <a:tabLst>
                <a:tab pos="1172845" algn="l"/>
              </a:tabLst>
            </a:pPr>
            <a:r>
              <a:rPr lang="en-US" sz="900" b="1" spc="300">
                <a:solidFill>
                  <a:srgbClr val="BDC0BF"/>
                </a:solidFill>
                <a:latin typeface="Futura PT Bold"/>
                <a:cs typeface="Futura PT Bold"/>
              </a:rPr>
              <a:t>COMMUNITY INPUT WORKSHOP</a:t>
            </a:r>
            <a:endParaRPr lang="en-US" sz="900" spc="300">
              <a:latin typeface="Futura PT Bold"/>
              <a:cs typeface="Futura PT Bold"/>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986635" y="1109955"/>
            <a:ext cx="9438926" cy="936154"/>
          </a:xfrm>
          <a:prstGeom prst="rect">
            <a:avLst/>
          </a:prstGeom>
        </p:spPr>
        <p:txBody>
          <a:bodyPr vert="horz" wrap="square" lIns="0" tIns="12700" rIns="0" bIns="0" rtlCol="0">
            <a:spAutoFit/>
          </a:bodyPr>
          <a:lstStyle/>
          <a:p>
            <a:pPr marL="12700">
              <a:lnSpc>
                <a:spcPct val="100000"/>
              </a:lnSpc>
              <a:spcBef>
                <a:spcPts val="100"/>
              </a:spcBef>
            </a:pPr>
            <a:r>
              <a:rPr lang="en-US" spc="-10">
                <a:solidFill>
                  <a:srgbClr val="22A3D9"/>
                </a:solidFill>
              </a:rPr>
              <a:t>WORKSHOP SCHEDULE</a:t>
            </a:r>
            <a:endParaRPr spc="-10">
              <a:solidFill>
                <a:srgbClr val="22A3D9"/>
              </a:solidFill>
            </a:endParaRPr>
          </a:p>
        </p:txBody>
      </p:sp>
      <p:sp>
        <p:nvSpPr>
          <p:cNvPr id="8" name="object 8"/>
          <p:cNvSpPr txBox="1"/>
          <p:nvPr/>
        </p:nvSpPr>
        <p:spPr>
          <a:xfrm>
            <a:off x="419261" y="5673138"/>
            <a:ext cx="170180" cy="468630"/>
          </a:xfrm>
          <a:prstGeom prst="rect">
            <a:avLst/>
          </a:prstGeom>
        </p:spPr>
        <p:txBody>
          <a:bodyPr vert="vert270" wrap="square" lIns="0" tIns="12700" rIns="0" bIns="0" rtlCol="0">
            <a:spAutoFit/>
          </a:bodyPr>
          <a:lstStyle/>
          <a:p>
            <a:pPr marL="12700">
              <a:lnSpc>
                <a:spcPct val="100000"/>
              </a:lnSpc>
              <a:spcBef>
                <a:spcPts val="100"/>
              </a:spcBef>
            </a:pPr>
            <a:r>
              <a:rPr sz="900" b="1">
                <a:solidFill>
                  <a:srgbClr val="BDC0BF"/>
                </a:solidFill>
                <a:latin typeface="Futura PT Bold"/>
                <a:cs typeface="Futura PT Bold"/>
              </a:rPr>
              <a:t>C</a:t>
            </a:r>
            <a:r>
              <a:rPr sz="900" b="1" spc="325">
                <a:solidFill>
                  <a:srgbClr val="BDC0BF"/>
                </a:solidFill>
                <a:latin typeface="Futura PT Bold"/>
                <a:cs typeface="Futura PT Bold"/>
              </a:rPr>
              <a:t> </a:t>
            </a:r>
            <a:r>
              <a:rPr sz="900" b="1">
                <a:solidFill>
                  <a:srgbClr val="BDC0BF"/>
                </a:solidFill>
                <a:latin typeface="Futura PT Bold"/>
                <a:cs typeface="Futura PT Bold"/>
              </a:rPr>
              <a:t>I</a:t>
            </a:r>
            <a:r>
              <a:rPr sz="900" b="1" spc="330">
                <a:solidFill>
                  <a:srgbClr val="BDC0BF"/>
                </a:solidFill>
                <a:latin typeface="Futura PT Bold"/>
                <a:cs typeface="Futura PT Bold"/>
              </a:rPr>
              <a:t> </a:t>
            </a:r>
            <a:r>
              <a:rPr sz="900" b="1">
                <a:solidFill>
                  <a:srgbClr val="BDC0BF"/>
                </a:solidFill>
                <a:latin typeface="Futura PT Bold"/>
                <a:cs typeface="Futura PT Bold"/>
              </a:rPr>
              <a:t>T</a:t>
            </a:r>
            <a:r>
              <a:rPr sz="900" b="1" spc="350">
                <a:solidFill>
                  <a:srgbClr val="BDC0BF"/>
                </a:solidFill>
                <a:latin typeface="Futura PT Bold"/>
                <a:cs typeface="Futura PT Bold"/>
              </a:rPr>
              <a:t> </a:t>
            </a:r>
            <a:r>
              <a:rPr sz="900" b="1" spc="-60">
                <a:solidFill>
                  <a:srgbClr val="BDC0BF"/>
                </a:solidFill>
                <a:latin typeface="Futura PT Bold"/>
                <a:cs typeface="Futura PT Bold"/>
              </a:rPr>
              <a:t>Y</a:t>
            </a:r>
            <a:endParaRPr sz="900">
              <a:latin typeface="Futura PT Bold"/>
              <a:cs typeface="Futura PT Bold"/>
            </a:endParaRPr>
          </a:p>
        </p:txBody>
      </p:sp>
      <p:sp>
        <p:nvSpPr>
          <p:cNvPr id="9" name="object 9"/>
          <p:cNvSpPr txBox="1"/>
          <p:nvPr/>
        </p:nvSpPr>
        <p:spPr>
          <a:xfrm>
            <a:off x="419261" y="5290020"/>
            <a:ext cx="170180" cy="246379"/>
          </a:xfrm>
          <a:prstGeom prst="rect">
            <a:avLst/>
          </a:prstGeom>
        </p:spPr>
        <p:txBody>
          <a:bodyPr vert="vert270" wrap="square" lIns="0" tIns="12700" rIns="0" bIns="0" rtlCol="0">
            <a:spAutoFit/>
          </a:bodyPr>
          <a:lstStyle/>
          <a:p>
            <a:pPr marL="12700">
              <a:lnSpc>
                <a:spcPct val="100000"/>
              </a:lnSpc>
              <a:spcBef>
                <a:spcPts val="100"/>
              </a:spcBef>
            </a:pPr>
            <a:r>
              <a:rPr sz="900" b="1">
                <a:solidFill>
                  <a:srgbClr val="BDC0BF"/>
                </a:solidFill>
                <a:latin typeface="Futura PT Bold"/>
                <a:cs typeface="Futura PT Bold"/>
              </a:rPr>
              <a:t>O</a:t>
            </a:r>
            <a:r>
              <a:rPr sz="900" b="1" spc="330">
                <a:solidFill>
                  <a:srgbClr val="BDC0BF"/>
                </a:solidFill>
                <a:latin typeface="Futura PT Bold"/>
                <a:cs typeface="Futura PT Bold"/>
              </a:rPr>
              <a:t> </a:t>
            </a:r>
            <a:r>
              <a:rPr sz="900" b="1" spc="-50">
                <a:solidFill>
                  <a:srgbClr val="BDC0BF"/>
                </a:solidFill>
                <a:latin typeface="Futura PT Bold"/>
                <a:cs typeface="Futura PT Bold"/>
              </a:rPr>
              <a:t>F</a:t>
            </a:r>
            <a:endParaRPr sz="900">
              <a:latin typeface="Futura PT Bold"/>
              <a:cs typeface="Futura PT Bold"/>
            </a:endParaRPr>
          </a:p>
        </p:txBody>
      </p:sp>
      <p:sp>
        <p:nvSpPr>
          <p:cNvPr id="10" name="object 10"/>
          <p:cNvSpPr txBox="1"/>
          <p:nvPr/>
        </p:nvSpPr>
        <p:spPr>
          <a:xfrm>
            <a:off x="419261" y="3731257"/>
            <a:ext cx="170180" cy="1421765"/>
          </a:xfrm>
          <a:prstGeom prst="rect">
            <a:avLst/>
          </a:prstGeom>
        </p:spPr>
        <p:txBody>
          <a:bodyPr vert="vert270" wrap="square" lIns="0" tIns="12700" rIns="0" bIns="0" rtlCol="0">
            <a:spAutoFit/>
          </a:bodyPr>
          <a:lstStyle/>
          <a:p>
            <a:pPr marL="12700">
              <a:lnSpc>
                <a:spcPct val="100000"/>
              </a:lnSpc>
              <a:spcBef>
                <a:spcPts val="100"/>
              </a:spcBef>
            </a:pPr>
            <a:r>
              <a:rPr sz="900" b="1">
                <a:solidFill>
                  <a:srgbClr val="BDC0BF"/>
                </a:solidFill>
                <a:latin typeface="Futura PT Bold"/>
                <a:cs typeface="Futura PT Bold"/>
              </a:rPr>
              <a:t>F</a:t>
            </a:r>
            <a:r>
              <a:rPr sz="900" b="1" spc="295">
                <a:solidFill>
                  <a:srgbClr val="BDC0BF"/>
                </a:solidFill>
                <a:latin typeface="Futura PT Bold"/>
                <a:cs typeface="Futura PT Bold"/>
              </a:rPr>
              <a:t> </a:t>
            </a:r>
            <a:r>
              <a:rPr sz="900" b="1">
                <a:solidFill>
                  <a:srgbClr val="BDC0BF"/>
                </a:solidFill>
                <a:latin typeface="Futura PT Bold"/>
                <a:cs typeface="Futura PT Bold"/>
              </a:rPr>
              <a:t>A</a:t>
            </a:r>
            <a:r>
              <a:rPr sz="900" b="1" spc="330">
                <a:solidFill>
                  <a:srgbClr val="BDC0BF"/>
                </a:solidFill>
                <a:latin typeface="Futura PT Bold"/>
                <a:cs typeface="Futura PT Bold"/>
              </a:rPr>
              <a:t> </a:t>
            </a:r>
            <a:r>
              <a:rPr sz="900" b="1">
                <a:solidFill>
                  <a:srgbClr val="BDC0BF"/>
                </a:solidFill>
                <a:latin typeface="Futura PT Bold"/>
                <a:cs typeface="Futura PT Bold"/>
              </a:rPr>
              <a:t>R</a:t>
            </a:r>
            <a:r>
              <a:rPr sz="900" b="1" spc="335">
                <a:solidFill>
                  <a:srgbClr val="BDC0BF"/>
                </a:solidFill>
                <a:latin typeface="Futura PT Bold"/>
                <a:cs typeface="Futura PT Bold"/>
              </a:rPr>
              <a:t> </a:t>
            </a:r>
            <a:r>
              <a:rPr sz="900" b="1">
                <a:solidFill>
                  <a:srgbClr val="BDC0BF"/>
                </a:solidFill>
                <a:latin typeface="Futura PT Bold"/>
                <a:cs typeface="Futura PT Bold"/>
              </a:rPr>
              <a:t>M</a:t>
            </a:r>
            <a:r>
              <a:rPr sz="900" b="1" spc="330">
                <a:solidFill>
                  <a:srgbClr val="BDC0BF"/>
                </a:solidFill>
                <a:latin typeface="Futura PT Bold"/>
                <a:cs typeface="Futura PT Bold"/>
              </a:rPr>
              <a:t> </a:t>
            </a:r>
            <a:r>
              <a:rPr sz="900" b="1">
                <a:solidFill>
                  <a:srgbClr val="BDC0BF"/>
                </a:solidFill>
                <a:latin typeface="Futura PT Bold"/>
                <a:cs typeface="Futura PT Bold"/>
              </a:rPr>
              <a:t>I</a:t>
            </a:r>
            <a:r>
              <a:rPr sz="900" b="1" spc="330">
                <a:solidFill>
                  <a:srgbClr val="BDC0BF"/>
                </a:solidFill>
                <a:latin typeface="Futura PT Bold"/>
                <a:cs typeface="Futura PT Bold"/>
              </a:rPr>
              <a:t> </a:t>
            </a:r>
            <a:r>
              <a:rPr sz="900" b="1">
                <a:solidFill>
                  <a:srgbClr val="BDC0BF"/>
                </a:solidFill>
                <a:latin typeface="Futura PT Bold"/>
                <a:cs typeface="Futura PT Bold"/>
              </a:rPr>
              <a:t>N</a:t>
            </a:r>
            <a:r>
              <a:rPr sz="900" b="1" spc="335">
                <a:solidFill>
                  <a:srgbClr val="BDC0BF"/>
                </a:solidFill>
                <a:latin typeface="Futura PT Bold"/>
                <a:cs typeface="Futura PT Bold"/>
              </a:rPr>
              <a:t> </a:t>
            </a:r>
            <a:r>
              <a:rPr sz="900" b="1">
                <a:solidFill>
                  <a:srgbClr val="BDC0BF"/>
                </a:solidFill>
                <a:latin typeface="Futura PT Bold"/>
                <a:cs typeface="Futura PT Bold"/>
              </a:rPr>
              <a:t>G</a:t>
            </a:r>
            <a:r>
              <a:rPr sz="900" b="1" spc="330">
                <a:solidFill>
                  <a:srgbClr val="BDC0BF"/>
                </a:solidFill>
                <a:latin typeface="Futura PT Bold"/>
                <a:cs typeface="Futura PT Bold"/>
              </a:rPr>
              <a:t> </a:t>
            </a:r>
            <a:r>
              <a:rPr sz="900" b="1">
                <a:solidFill>
                  <a:srgbClr val="BDC0BF"/>
                </a:solidFill>
                <a:latin typeface="Futura PT Bold"/>
                <a:cs typeface="Futura PT Bold"/>
              </a:rPr>
              <a:t>T</a:t>
            </a:r>
            <a:r>
              <a:rPr sz="900" b="1" spc="330">
                <a:solidFill>
                  <a:srgbClr val="BDC0BF"/>
                </a:solidFill>
                <a:latin typeface="Futura PT Bold"/>
                <a:cs typeface="Futura PT Bold"/>
              </a:rPr>
              <a:t> </a:t>
            </a:r>
            <a:r>
              <a:rPr sz="900" b="1">
                <a:solidFill>
                  <a:srgbClr val="BDC0BF"/>
                </a:solidFill>
                <a:latin typeface="Futura PT Bold"/>
                <a:cs typeface="Futura PT Bold"/>
              </a:rPr>
              <a:t>O</a:t>
            </a:r>
            <a:r>
              <a:rPr sz="900" b="1" spc="335">
                <a:solidFill>
                  <a:srgbClr val="BDC0BF"/>
                </a:solidFill>
                <a:latin typeface="Futura PT Bold"/>
                <a:cs typeface="Futura PT Bold"/>
              </a:rPr>
              <a:t> </a:t>
            </a:r>
            <a:r>
              <a:rPr sz="900" b="1" spc="-50">
                <a:solidFill>
                  <a:srgbClr val="BDC0BF"/>
                </a:solidFill>
                <a:latin typeface="Futura PT Bold"/>
                <a:cs typeface="Futura PT Bold"/>
              </a:rPr>
              <a:t>N</a:t>
            </a:r>
            <a:endParaRPr sz="900">
              <a:latin typeface="Futura PT Bold"/>
              <a:cs typeface="Futura PT Bold"/>
            </a:endParaRPr>
          </a:p>
        </p:txBody>
      </p:sp>
      <p:sp>
        <p:nvSpPr>
          <p:cNvPr id="12" name="object 12"/>
          <p:cNvSpPr txBox="1"/>
          <p:nvPr/>
        </p:nvSpPr>
        <p:spPr>
          <a:xfrm>
            <a:off x="6853561" y="416806"/>
            <a:ext cx="3756605" cy="153888"/>
          </a:xfrm>
          <a:prstGeom prst="rect">
            <a:avLst/>
          </a:prstGeom>
        </p:spPr>
        <p:txBody>
          <a:bodyPr vert="horz" wrap="square" lIns="0" tIns="15240" rIns="0" bIns="0" rtlCol="0">
            <a:spAutoFit/>
          </a:bodyPr>
          <a:lstStyle/>
          <a:p>
            <a:pPr marL="12700" algn="r">
              <a:lnSpc>
                <a:spcPct val="100000"/>
              </a:lnSpc>
              <a:spcBef>
                <a:spcPts val="120"/>
              </a:spcBef>
              <a:tabLst>
                <a:tab pos="1172845" algn="l"/>
              </a:tabLst>
            </a:pPr>
            <a:r>
              <a:rPr lang="en-US" sz="900" b="1" spc="300">
                <a:solidFill>
                  <a:srgbClr val="BDC0BF"/>
                </a:solidFill>
                <a:latin typeface="Futura PT Bold"/>
                <a:cs typeface="Futura PT Bold"/>
              </a:rPr>
              <a:t>COMMUNITY INPUT WORKSHOP</a:t>
            </a:r>
            <a:endParaRPr lang="en-US" sz="900" spc="300">
              <a:latin typeface="Futura PT Bold"/>
              <a:cs typeface="Futura PT Bold"/>
            </a:endParaRPr>
          </a:p>
        </p:txBody>
      </p:sp>
      <p:sp>
        <p:nvSpPr>
          <p:cNvPr id="4" name="Rectangle 3">
            <a:extLst>
              <a:ext uri="{FF2B5EF4-FFF2-40B4-BE49-F238E27FC236}">
                <a16:creationId xmlns:a16="http://schemas.microsoft.com/office/drawing/2014/main" id="{395E82D8-3B54-49DB-6CC4-D452CC70AE37}"/>
              </a:ext>
            </a:extLst>
          </p:cNvPr>
          <p:cNvSpPr/>
          <p:nvPr/>
        </p:nvSpPr>
        <p:spPr>
          <a:xfrm>
            <a:off x="2092490" y="2528904"/>
            <a:ext cx="2923394" cy="300749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3E6FF84-00C2-017B-43AA-19CFAE5D8BF4}"/>
              </a:ext>
            </a:extLst>
          </p:cNvPr>
          <p:cNvSpPr/>
          <p:nvPr/>
        </p:nvSpPr>
        <p:spPr>
          <a:xfrm>
            <a:off x="5391864" y="2528904"/>
            <a:ext cx="2923394" cy="300749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2C60A00-5E30-75AE-1699-B25C7B45625E}"/>
              </a:ext>
            </a:extLst>
          </p:cNvPr>
          <p:cNvSpPr/>
          <p:nvPr/>
        </p:nvSpPr>
        <p:spPr>
          <a:xfrm>
            <a:off x="8691238" y="2528904"/>
            <a:ext cx="2923394" cy="3007495"/>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a:extLst>
              <a:ext uri="{FF2B5EF4-FFF2-40B4-BE49-F238E27FC236}">
                <a16:creationId xmlns:a16="http://schemas.microsoft.com/office/drawing/2014/main" id="{B9DD2820-1543-BA7B-4FC5-42A2C300F71A}"/>
              </a:ext>
            </a:extLst>
          </p:cNvPr>
          <p:cNvSpPr txBox="1"/>
          <p:nvPr/>
        </p:nvSpPr>
        <p:spPr>
          <a:xfrm>
            <a:off x="2263807" y="2793821"/>
            <a:ext cx="2636668" cy="2024850"/>
          </a:xfrm>
          <a:prstGeom prst="rect">
            <a:avLst/>
          </a:prstGeom>
          <a:noFill/>
        </p:spPr>
        <p:txBody>
          <a:bodyPr wrap="square">
            <a:spAutoFit/>
          </a:bodyPr>
          <a:lstStyle/>
          <a:p>
            <a:pPr marL="12700">
              <a:lnSpc>
                <a:spcPts val="1535"/>
              </a:lnSpc>
              <a:spcBef>
                <a:spcPts val="100"/>
              </a:spcBef>
            </a:pPr>
            <a:r>
              <a:rPr lang="en-US" sz="2300" b="0">
                <a:solidFill>
                  <a:srgbClr val="F1795A"/>
                </a:solidFill>
                <a:latin typeface="Futura PT Demi"/>
                <a:cs typeface="Futura PT Demi"/>
              </a:rPr>
              <a:t>DAY 1 – March 21</a:t>
            </a:r>
          </a:p>
          <a:p>
            <a:pPr marL="12700">
              <a:lnSpc>
                <a:spcPts val="1535"/>
              </a:lnSpc>
              <a:spcBef>
                <a:spcPts val="100"/>
              </a:spcBef>
            </a:pPr>
            <a:endParaRPr lang="en-US" sz="1400">
              <a:latin typeface="Futura PT Demi"/>
              <a:cs typeface="Futura PT Demi"/>
            </a:endParaRPr>
          </a:p>
          <a:p>
            <a:pPr marL="184150" indent="-171450">
              <a:lnSpc>
                <a:spcPct val="150000"/>
              </a:lnSpc>
              <a:spcBef>
                <a:spcPts val="10"/>
              </a:spcBef>
              <a:buFont typeface="Arial" panose="020B0604020202020204" pitchFamily="34" charset="0"/>
              <a:buChar char="•"/>
            </a:pPr>
            <a:r>
              <a:rPr lang="en-US">
                <a:solidFill>
                  <a:srgbClr val="242B2B"/>
                </a:solidFill>
                <a:latin typeface="Futura PT Medium"/>
                <a:cs typeface="Futura PT Medium"/>
              </a:rPr>
              <a:t>Team f</a:t>
            </a:r>
            <a:r>
              <a:rPr lang="en-US" b="0">
                <a:solidFill>
                  <a:srgbClr val="242B2B"/>
                </a:solidFill>
                <a:latin typeface="Futura PT Medium"/>
                <a:cs typeface="Futura PT Medium"/>
              </a:rPr>
              <a:t>ield work</a:t>
            </a:r>
          </a:p>
          <a:p>
            <a:pPr marL="184150" indent="-171450">
              <a:lnSpc>
                <a:spcPct val="150000"/>
              </a:lnSpc>
              <a:spcBef>
                <a:spcPts val="10"/>
              </a:spcBef>
              <a:buFont typeface="Arial" panose="020B0604020202020204" pitchFamily="34" charset="0"/>
              <a:buChar char="•"/>
            </a:pPr>
            <a:r>
              <a:rPr lang="en-US">
                <a:solidFill>
                  <a:srgbClr val="242B2B"/>
                </a:solidFill>
                <a:latin typeface="Futura PT Medium"/>
                <a:cs typeface="Futura PT Medium"/>
              </a:rPr>
              <a:t>Kickoff Meeting @ 5:30 </a:t>
            </a:r>
          </a:p>
          <a:p>
            <a:pPr marL="184150" lvl="8" indent="-171450">
              <a:lnSpc>
                <a:spcPct val="150000"/>
              </a:lnSpc>
              <a:spcBef>
                <a:spcPts val="10"/>
              </a:spcBef>
              <a:buFont typeface="Arial" panose="020B0604020202020204" pitchFamily="34" charset="0"/>
              <a:buChar char="•"/>
            </a:pPr>
            <a:r>
              <a:rPr lang="en-US" sz="1600">
                <a:solidFill>
                  <a:schemeClr val="tx1">
                    <a:lumMod val="65000"/>
                    <a:lumOff val="35000"/>
                  </a:schemeClr>
                </a:solidFill>
                <a:latin typeface="Futura PT Medium"/>
                <a:cs typeface="Futura PT Medium"/>
              </a:rPr>
              <a:t>   Existing Conditions</a:t>
            </a:r>
          </a:p>
          <a:p>
            <a:pPr marL="184150" lvl="2" indent="-171450">
              <a:lnSpc>
                <a:spcPct val="150000"/>
              </a:lnSpc>
              <a:spcBef>
                <a:spcPts val="10"/>
              </a:spcBef>
              <a:buFont typeface="Arial" panose="020B0604020202020204" pitchFamily="34" charset="0"/>
              <a:buChar char="•"/>
            </a:pPr>
            <a:r>
              <a:rPr lang="en-US" sz="1600" b="0">
                <a:solidFill>
                  <a:schemeClr val="tx1">
                    <a:lumMod val="65000"/>
                    <a:lumOff val="35000"/>
                  </a:schemeClr>
                </a:solidFill>
                <a:latin typeface="Futura PT Medium"/>
                <a:cs typeface="Futura PT Medium"/>
              </a:rPr>
              <a:t>   Table Exercises</a:t>
            </a:r>
          </a:p>
        </p:txBody>
      </p:sp>
      <p:sp>
        <p:nvSpPr>
          <p:cNvPr id="19" name="TextBox 18">
            <a:extLst>
              <a:ext uri="{FF2B5EF4-FFF2-40B4-BE49-F238E27FC236}">
                <a16:creationId xmlns:a16="http://schemas.microsoft.com/office/drawing/2014/main" id="{6EB8F6D5-C563-EB04-879D-B5B0D7092F02}"/>
              </a:ext>
            </a:extLst>
          </p:cNvPr>
          <p:cNvSpPr txBox="1"/>
          <p:nvPr/>
        </p:nvSpPr>
        <p:spPr>
          <a:xfrm>
            <a:off x="5535227" y="2793821"/>
            <a:ext cx="2636668" cy="2112822"/>
          </a:xfrm>
          <a:prstGeom prst="rect">
            <a:avLst/>
          </a:prstGeom>
          <a:noFill/>
        </p:spPr>
        <p:txBody>
          <a:bodyPr wrap="square">
            <a:spAutoFit/>
          </a:bodyPr>
          <a:lstStyle/>
          <a:p>
            <a:pPr marL="12700">
              <a:lnSpc>
                <a:spcPts val="1535"/>
              </a:lnSpc>
              <a:spcBef>
                <a:spcPts val="100"/>
              </a:spcBef>
            </a:pPr>
            <a:r>
              <a:rPr lang="en-US" sz="2300" b="0">
                <a:solidFill>
                  <a:srgbClr val="F1795A"/>
                </a:solidFill>
                <a:latin typeface="Futura PT Demi"/>
                <a:cs typeface="Futura PT Demi"/>
              </a:rPr>
              <a:t>DAY 2 – March 22</a:t>
            </a:r>
          </a:p>
          <a:p>
            <a:pPr marL="12700">
              <a:lnSpc>
                <a:spcPts val="1535"/>
              </a:lnSpc>
              <a:spcBef>
                <a:spcPts val="100"/>
              </a:spcBef>
            </a:pPr>
            <a:endParaRPr lang="en-US" sz="1400">
              <a:latin typeface="Futura PT Demi"/>
              <a:cs typeface="Futura PT Demi"/>
            </a:endParaRPr>
          </a:p>
          <a:p>
            <a:pPr marL="184150" indent="-171450">
              <a:lnSpc>
                <a:spcPct val="150000"/>
              </a:lnSpc>
              <a:spcBef>
                <a:spcPts val="10"/>
              </a:spcBef>
              <a:buFont typeface="Arial" panose="020B0604020202020204" pitchFamily="34" charset="0"/>
              <a:buChar char="•"/>
            </a:pPr>
            <a:r>
              <a:rPr lang="en-US" b="0">
                <a:solidFill>
                  <a:srgbClr val="242B2B"/>
                </a:solidFill>
                <a:latin typeface="Futura PT Medium"/>
                <a:cs typeface="Futura PT Medium"/>
              </a:rPr>
              <a:t>Design time &amp; draft scenarios</a:t>
            </a:r>
          </a:p>
          <a:p>
            <a:pPr marL="184150" indent="-171450">
              <a:lnSpc>
                <a:spcPct val="150000"/>
              </a:lnSpc>
              <a:spcBef>
                <a:spcPts val="10"/>
              </a:spcBef>
              <a:buFont typeface="Arial" panose="020B0604020202020204" pitchFamily="34" charset="0"/>
              <a:buChar char="•"/>
            </a:pPr>
            <a:r>
              <a:rPr lang="en-US">
                <a:solidFill>
                  <a:srgbClr val="242B2B"/>
                </a:solidFill>
                <a:latin typeface="Futura PT Medium"/>
                <a:cs typeface="Futura PT Medium"/>
              </a:rPr>
              <a:t>Interim pin-ups for review</a:t>
            </a:r>
            <a:endParaRPr lang="en-US" b="0">
              <a:solidFill>
                <a:srgbClr val="242B2B"/>
              </a:solidFill>
              <a:latin typeface="Futura PT Medium"/>
              <a:cs typeface="Futura PT Medium"/>
            </a:endParaRPr>
          </a:p>
        </p:txBody>
      </p:sp>
      <p:sp>
        <p:nvSpPr>
          <p:cNvPr id="20" name="TextBox 19">
            <a:extLst>
              <a:ext uri="{FF2B5EF4-FFF2-40B4-BE49-F238E27FC236}">
                <a16:creationId xmlns:a16="http://schemas.microsoft.com/office/drawing/2014/main" id="{2C84BB92-3C2D-F15E-26C7-329FCA1CA59F}"/>
              </a:ext>
            </a:extLst>
          </p:cNvPr>
          <p:cNvSpPr txBox="1"/>
          <p:nvPr/>
        </p:nvSpPr>
        <p:spPr>
          <a:xfrm>
            <a:off x="8834600" y="2793821"/>
            <a:ext cx="2780031" cy="2435988"/>
          </a:xfrm>
          <a:prstGeom prst="rect">
            <a:avLst/>
          </a:prstGeom>
          <a:noFill/>
        </p:spPr>
        <p:txBody>
          <a:bodyPr wrap="square">
            <a:spAutoFit/>
          </a:bodyPr>
          <a:lstStyle/>
          <a:p>
            <a:pPr marL="12700">
              <a:lnSpc>
                <a:spcPts val="1535"/>
              </a:lnSpc>
              <a:spcBef>
                <a:spcPts val="100"/>
              </a:spcBef>
            </a:pPr>
            <a:r>
              <a:rPr lang="en-US" sz="2300" b="0">
                <a:solidFill>
                  <a:srgbClr val="F1795A"/>
                </a:solidFill>
                <a:latin typeface="Futura PT Demi"/>
                <a:cs typeface="Futura PT Demi"/>
              </a:rPr>
              <a:t>DAY 3 – March 23</a:t>
            </a:r>
          </a:p>
          <a:p>
            <a:pPr marL="12700">
              <a:lnSpc>
                <a:spcPts val="1535"/>
              </a:lnSpc>
              <a:spcBef>
                <a:spcPts val="100"/>
              </a:spcBef>
            </a:pPr>
            <a:endParaRPr lang="en-US" sz="1400">
              <a:latin typeface="Futura PT Demi"/>
              <a:cs typeface="Futura PT Demi"/>
            </a:endParaRPr>
          </a:p>
          <a:p>
            <a:pPr marL="184150" indent="-171450">
              <a:lnSpc>
                <a:spcPct val="150000"/>
              </a:lnSpc>
              <a:spcBef>
                <a:spcPts val="10"/>
              </a:spcBef>
              <a:buFont typeface="Arial" panose="020B0604020202020204" pitchFamily="34" charset="0"/>
              <a:buChar char="•"/>
            </a:pPr>
            <a:r>
              <a:rPr lang="en-US" b="0">
                <a:solidFill>
                  <a:srgbClr val="242B2B"/>
                </a:solidFill>
                <a:latin typeface="Futura PT Medium"/>
                <a:cs typeface="Futura PT Medium"/>
              </a:rPr>
              <a:t>Final check-in with staff</a:t>
            </a:r>
            <a:endParaRPr lang="en-US">
              <a:solidFill>
                <a:srgbClr val="242B2B"/>
              </a:solidFill>
              <a:latin typeface="Futura PT Medium"/>
              <a:cs typeface="Futura PT Medium"/>
            </a:endParaRPr>
          </a:p>
          <a:p>
            <a:pPr marL="184150" indent="-171450">
              <a:lnSpc>
                <a:spcPct val="150000"/>
              </a:lnSpc>
              <a:spcBef>
                <a:spcPts val="10"/>
              </a:spcBef>
              <a:buFont typeface="Arial" panose="020B0604020202020204" pitchFamily="34" charset="0"/>
              <a:buChar char="•"/>
            </a:pPr>
            <a:r>
              <a:rPr lang="en-US">
                <a:solidFill>
                  <a:srgbClr val="242B2B"/>
                </a:solidFill>
                <a:latin typeface="Futura PT Medium"/>
                <a:cs typeface="Futura PT Medium"/>
              </a:rPr>
              <a:t>Final Open House @ 5:30</a:t>
            </a:r>
          </a:p>
          <a:p>
            <a:pPr marL="184150" lvl="8" indent="-171450">
              <a:lnSpc>
                <a:spcPct val="150000"/>
              </a:lnSpc>
              <a:spcBef>
                <a:spcPts val="10"/>
              </a:spcBef>
              <a:buFont typeface="Arial" panose="020B0604020202020204" pitchFamily="34" charset="0"/>
              <a:buChar char="•"/>
            </a:pPr>
            <a:r>
              <a:rPr lang="en-US" sz="1600">
                <a:solidFill>
                  <a:schemeClr val="tx1">
                    <a:lumMod val="65000"/>
                    <a:lumOff val="35000"/>
                  </a:schemeClr>
                </a:solidFill>
                <a:latin typeface="Futura PT Medium"/>
                <a:cs typeface="Futura PT Medium"/>
              </a:rPr>
              <a:t>   Present scenarios</a:t>
            </a:r>
          </a:p>
          <a:p>
            <a:pPr marL="184150" lvl="2" indent="-171450">
              <a:lnSpc>
                <a:spcPct val="150000"/>
              </a:lnSpc>
              <a:spcBef>
                <a:spcPts val="10"/>
              </a:spcBef>
              <a:buFont typeface="Arial" panose="020B0604020202020204" pitchFamily="34" charset="0"/>
              <a:buChar char="•"/>
            </a:pPr>
            <a:r>
              <a:rPr lang="en-US" sz="1600" b="0">
                <a:solidFill>
                  <a:schemeClr val="tx1">
                    <a:lumMod val="65000"/>
                    <a:lumOff val="35000"/>
                  </a:schemeClr>
                </a:solidFill>
                <a:latin typeface="Futura PT Medium"/>
                <a:cs typeface="Futura PT Medium"/>
              </a:rPr>
              <a:t>   Community review</a:t>
            </a:r>
          </a:p>
          <a:p>
            <a:pPr marL="184150" indent="-171450">
              <a:lnSpc>
                <a:spcPct val="150000"/>
              </a:lnSpc>
              <a:spcBef>
                <a:spcPts val="10"/>
              </a:spcBef>
              <a:buFont typeface="Arial" panose="020B0604020202020204" pitchFamily="34" charset="0"/>
              <a:buChar char="•"/>
            </a:pPr>
            <a:endParaRPr lang="en-US" b="0">
              <a:solidFill>
                <a:srgbClr val="242B2B"/>
              </a:solidFill>
              <a:latin typeface="Futura PT Medium"/>
              <a:cs typeface="Futura PT Medium"/>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19261" y="5673138"/>
            <a:ext cx="170180" cy="468630"/>
          </a:xfrm>
          <a:prstGeom prst="rect">
            <a:avLst/>
          </a:prstGeom>
        </p:spPr>
        <p:txBody>
          <a:bodyPr vert="vert270" wrap="square" lIns="0" tIns="12700" rIns="0" bIns="0" rtlCol="0">
            <a:spAutoFit/>
          </a:bodyPr>
          <a:lstStyle/>
          <a:p>
            <a:pPr marL="12700">
              <a:lnSpc>
                <a:spcPct val="100000"/>
              </a:lnSpc>
              <a:spcBef>
                <a:spcPts val="100"/>
              </a:spcBef>
            </a:pPr>
            <a:r>
              <a:rPr sz="900" b="1">
                <a:solidFill>
                  <a:srgbClr val="BDC0BF"/>
                </a:solidFill>
                <a:latin typeface="Futura PT Bold"/>
                <a:cs typeface="Futura PT Bold"/>
              </a:rPr>
              <a:t>C</a:t>
            </a:r>
            <a:r>
              <a:rPr sz="900" b="1" spc="325">
                <a:solidFill>
                  <a:srgbClr val="BDC0BF"/>
                </a:solidFill>
                <a:latin typeface="Futura PT Bold"/>
                <a:cs typeface="Futura PT Bold"/>
              </a:rPr>
              <a:t> </a:t>
            </a:r>
            <a:r>
              <a:rPr sz="900" b="1">
                <a:solidFill>
                  <a:srgbClr val="BDC0BF"/>
                </a:solidFill>
                <a:latin typeface="Futura PT Bold"/>
                <a:cs typeface="Futura PT Bold"/>
              </a:rPr>
              <a:t>I</a:t>
            </a:r>
            <a:r>
              <a:rPr sz="900" b="1" spc="330">
                <a:solidFill>
                  <a:srgbClr val="BDC0BF"/>
                </a:solidFill>
                <a:latin typeface="Futura PT Bold"/>
                <a:cs typeface="Futura PT Bold"/>
              </a:rPr>
              <a:t> </a:t>
            </a:r>
            <a:r>
              <a:rPr sz="900" b="1">
                <a:solidFill>
                  <a:srgbClr val="BDC0BF"/>
                </a:solidFill>
                <a:latin typeface="Futura PT Bold"/>
                <a:cs typeface="Futura PT Bold"/>
              </a:rPr>
              <a:t>T</a:t>
            </a:r>
            <a:r>
              <a:rPr sz="900" b="1" spc="350">
                <a:solidFill>
                  <a:srgbClr val="BDC0BF"/>
                </a:solidFill>
                <a:latin typeface="Futura PT Bold"/>
                <a:cs typeface="Futura PT Bold"/>
              </a:rPr>
              <a:t> </a:t>
            </a:r>
            <a:r>
              <a:rPr sz="900" b="1" spc="-60">
                <a:solidFill>
                  <a:srgbClr val="BDC0BF"/>
                </a:solidFill>
                <a:latin typeface="Futura PT Bold"/>
                <a:cs typeface="Futura PT Bold"/>
              </a:rPr>
              <a:t>Y</a:t>
            </a:r>
            <a:endParaRPr sz="900">
              <a:latin typeface="Futura PT Bold"/>
              <a:cs typeface="Futura PT Bold"/>
            </a:endParaRPr>
          </a:p>
        </p:txBody>
      </p:sp>
      <p:sp>
        <p:nvSpPr>
          <p:cNvPr id="3" name="object 3"/>
          <p:cNvSpPr txBox="1"/>
          <p:nvPr/>
        </p:nvSpPr>
        <p:spPr>
          <a:xfrm>
            <a:off x="419261" y="5290020"/>
            <a:ext cx="170180" cy="246379"/>
          </a:xfrm>
          <a:prstGeom prst="rect">
            <a:avLst/>
          </a:prstGeom>
        </p:spPr>
        <p:txBody>
          <a:bodyPr vert="vert270" wrap="square" lIns="0" tIns="12700" rIns="0" bIns="0" rtlCol="0">
            <a:spAutoFit/>
          </a:bodyPr>
          <a:lstStyle/>
          <a:p>
            <a:pPr marL="12700">
              <a:lnSpc>
                <a:spcPct val="100000"/>
              </a:lnSpc>
              <a:spcBef>
                <a:spcPts val="100"/>
              </a:spcBef>
            </a:pPr>
            <a:r>
              <a:rPr sz="900" b="1">
                <a:solidFill>
                  <a:srgbClr val="BDC0BF"/>
                </a:solidFill>
                <a:latin typeface="Futura PT Bold"/>
                <a:cs typeface="Futura PT Bold"/>
              </a:rPr>
              <a:t>O</a:t>
            </a:r>
            <a:r>
              <a:rPr sz="900" b="1" spc="330">
                <a:solidFill>
                  <a:srgbClr val="BDC0BF"/>
                </a:solidFill>
                <a:latin typeface="Futura PT Bold"/>
                <a:cs typeface="Futura PT Bold"/>
              </a:rPr>
              <a:t> </a:t>
            </a:r>
            <a:r>
              <a:rPr sz="900" b="1" spc="-50">
                <a:solidFill>
                  <a:srgbClr val="BDC0BF"/>
                </a:solidFill>
                <a:latin typeface="Futura PT Bold"/>
                <a:cs typeface="Futura PT Bold"/>
              </a:rPr>
              <a:t>F</a:t>
            </a:r>
            <a:endParaRPr sz="900">
              <a:latin typeface="Futura PT Bold"/>
              <a:cs typeface="Futura PT Bold"/>
            </a:endParaRPr>
          </a:p>
        </p:txBody>
      </p:sp>
      <p:sp>
        <p:nvSpPr>
          <p:cNvPr id="4" name="object 4"/>
          <p:cNvSpPr txBox="1"/>
          <p:nvPr/>
        </p:nvSpPr>
        <p:spPr>
          <a:xfrm>
            <a:off x="419261" y="3731257"/>
            <a:ext cx="170180" cy="1421765"/>
          </a:xfrm>
          <a:prstGeom prst="rect">
            <a:avLst/>
          </a:prstGeom>
        </p:spPr>
        <p:txBody>
          <a:bodyPr vert="vert270" wrap="square" lIns="0" tIns="12700" rIns="0" bIns="0" rtlCol="0">
            <a:spAutoFit/>
          </a:bodyPr>
          <a:lstStyle/>
          <a:p>
            <a:pPr marL="12700">
              <a:lnSpc>
                <a:spcPct val="100000"/>
              </a:lnSpc>
              <a:spcBef>
                <a:spcPts val="100"/>
              </a:spcBef>
            </a:pPr>
            <a:r>
              <a:rPr sz="900" b="1">
                <a:solidFill>
                  <a:srgbClr val="BDC0BF"/>
                </a:solidFill>
                <a:latin typeface="Futura PT Bold"/>
                <a:cs typeface="Futura PT Bold"/>
              </a:rPr>
              <a:t>F</a:t>
            </a:r>
            <a:r>
              <a:rPr sz="900" b="1" spc="295">
                <a:solidFill>
                  <a:srgbClr val="BDC0BF"/>
                </a:solidFill>
                <a:latin typeface="Futura PT Bold"/>
                <a:cs typeface="Futura PT Bold"/>
              </a:rPr>
              <a:t> </a:t>
            </a:r>
            <a:r>
              <a:rPr sz="900" b="1">
                <a:solidFill>
                  <a:srgbClr val="BDC0BF"/>
                </a:solidFill>
                <a:latin typeface="Futura PT Bold"/>
                <a:cs typeface="Futura PT Bold"/>
              </a:rPr>
              <a:t>A</a:t>
            </a:r>
            <a:r>
              <a:rPr sz="900" b="1" spc="330">
                <a:solidFill>
                  <a:srgbClr val="BDC0BF"/>
                </a:solidFill>
                <a:latin typeface="Futura PT Bold"/>
                <a:cs typeface="Futura PT Bold"/>
              </a:rPr>
              <a:t> </a:t>
            </a:r>
            <a:r>
              <a:rPr sz="900" b="1">
                <a:solidFill>
                  <a:srgbClr val="BDC0BF"/>
                </a:solidFill>
                <a:latin typeface="Futura PT Bold"/>
                <a:cs typeface="Futura PT Bold"/>
              </a:rPr>
              <a:t>R</a:t>
            </a:r>
            <a:r>
              <a:rPr sz="900" b="1" spc="335">
                <a:solidFill>
                  <a:srgbClr val="BDC0BF"/>
                </a:solidFill>
                <a:latin typeface="Futura PT Bold"/>
                <a:cs typeface="Futura PT Bold"/>
              </a:rPr>
              <a:t> </a:t>
            </a:r>
            <a:r>
              <a:rPr sz="900" b="1">
                <a:solidFill>
                  <a:srgbClr val="BDC0BF"/>
                </a:solidFill>
                <a:latin typeface="Futura PT Bold"/>
                <a:cs typeface="Futura PT Bold"/>
              </a:rPr>
              <a:t>M</a:t>
            </a:r>
            <a:r>
              <a:rPr sz="900" b="1" spc="330">
                <a:solidFill>
                  <a:srgbClr val="BDC0BF"/>
                </a:solidFill>
                <a:latin typeface="Futura PT Bold"/>
                <a:cs typeface="Futura PT Bold"/>
              </a:rPr>
              <a:t> </a:t>
            </a:r>
            <a:r>
              <a:rPr sz="900" b="1">
                <a:solidFill>
                  <a:srgbClr val="BDC0BF"/>
                </a:solidFill>
                <a:latin typeface="Futura PT Bold"/>
                <a:cs typeface="Futura PT Bold"/>
              </a:rPr>
              <a:t>I</a:t>
            </a:r>
            <a:r>
              <a:rPr sz="900" b="1" spc="330">
                <a:solidFill>
                  <a:srgbClr val="BDC0BF"/>
                </a:solidFill>
                <a:latin typeface="Futura PT Bold"/>
                <a:cs typeface="Futura PT Bold"/>
              </a:rPr>
              <a:t> </a:t>
            </a:r>
            <a:r>
              <a:rPr sz="900" b="1">
                <a:solidFill>
                  <a:srgbClr val="BDC0BF"/>
                </a:solidFill>
                <a:latin typeface="Futura PT Bold"/>
                <a:cs typeface="Futura PT Bold"/>
              </a:rPr>
              <a:t>N</a:t>
            </a:r>
            <a:r>
              <a:rPr sz="900" b="1" spc="335">
                <a:solidFill>
                  <a:srgbClr val="BDC0BF"/>
                </a:solidFill>
                <a:latin typeface="Futura PT Bold"/>
                <a:cs typeface="Futura PT Bold"/>
              </a:rPr>
              <a:t> </a:t>
            </a:r>
            <a:r>
              <a:rPr sz="900" b="1">
                <a:solidFill>
                  <a:srgbClr val="BDC0BF"/>
                </a:solidFill>
                <a:latin typeface="Futura PT Bold"/>
                <a:cs typeface="Futura PT Bold"/>
              </a:rPr>
              <a:t>G</a:t>
            </a:r>
            <a:r>
              <a:rPr sz="900" b="1" spc="330">
                <a:solidFill>
                  <a:srgbClr val="BDC0BF"/>
                </a:solidFill>
                <a:latin typeface="Futura PT Bold"/>
                <a:cs typeface="Futura PT Bold"/>
              </a:rPr>
              <a:t> </a:t>
            </a:r>
            <a:r>
              <a:rPr sz="900" b="1">
                <a:solidFill>
                  <a:srgbClr val="BDC0BF"/>
                </a:solidFill>
                <a:latin typeface="Futura PT Bold"/>
                <a:cs typeface="Futura PT Bold"/>
              </a:rPr>
              <a:t>T</a:t>
            </a:r>
            <a:r>
              <a:rPr sz="900" b="1" spc="330">
                <a:solidFill>
                  <a:srgbClr val="BDC0BF"/>
                </a:solidFill>
                <a:latin typeface="Futura PT Bold"/>
                <a:cs typeface="Futura PT Bold"/>
              </a:rPr>
              <a:t> </a:t>
            </a:r>
            <a:r>
              <a:rPr sz="900" b="1">
                <a:solidFill>
                  <a:srgbClr val="BDC0BF"/>
                </a:solidFill>
                <a:latin typeface="Futura PT Bold"/>
                <a:cs typeface="Futura PT Bold"/>
              </a:rPr>
              <a:t>O</a:t>
            </a:r>
            <a:r>
              <a:rPr sz="900" b="1" spc="335">
                <a:solidFill>
                  <a:srgbClr val="BDC0BF"/>
                </a:solidFill>
                <a:latin typeface="Futura PT Bold"/>
                <a:cs typeface="Futura PT Bold"/>
              </a:rPr>
              <a:t> </a:t>
            </a:r>
            <a:r>
              <a:rPr sz="900" b="1" spc="-50">
                <a:solidFill>
                  <a:srgbClr val="BDC0BF"/>
                </a:solidFill>
                <a:latin typeface="Futura PT Bold"/>
                <a:cs typeface="Futura PT Bold"/>
              </a:rPr>
              <a:t>N</a:t>
            </a:r>
            <a:endParaRPr sz="900">
              <a:latin typeface="Futura PT Bold"/>
              <a:cs typeface="Futura PT Bold"/>
            </a:endParaRPr>
          </a:p>
        </p:txBody>
      </p:sp>
      <p:sp>
        <p:nvSpPr>
          <p:cNvPr id="6" name="object 6"/>
          <p:cNvSpPr txBox="1"/>
          <p:nvPr/>
        </p:nvSpPr>
        <p:spPr>
          <a:xfrm>
            <a:off x="9245551" y="416806"/>
            <a:ext cx="1364615" cy="165735"/>
          </a:xfrm>
          <a:prstGeom prst="rect">
            <a:avLst/>
          </a:prstGeom>
        </p:spPr>
        <p:txBody>
          <a:bodyPr vert="horz" wrap="square" lIns="0" tIns="15240" rIns="0" bIns="0" rtlCol="0">
            <a:spAutoFit/>
          </a:bodyPr>
          <a:lstStyle/>
          <a:p>
            <a:pPr marL="12700">
              <a:lnSpc>
                <a:spcPct val="100000"/>
              </a:lnSpc>
              <a:spcBef>
                <a:spcPts val="120"/>
              </a:spcBef>
            </a:pPr>
            <a:r>
              <a:rPr sz="900" b="1">
                <a:solidFill>
                  <a:srgbClr val="BDC0BF"/>
                </a:solidFill>
                <a:latin typeface="Futura PT Bold"/>
                <a:cs typeface="Futura PT Bold"/>
              </a:rPr>
              <a:t>C</a:t>
            </a:r>
            <a:r>
              <a:rPr sz="900" b="1" spc="330">
                <a:solidFill>
                  <a:srgbClr val="BDC0BF"/>
                </a:solidFill>
                <a:latin typeface="Futura PT Bold"/>
                <a:cs typeface="Futura PT Bold"/>
              </a:rPr>
              <a:t> </a:t>
            </a:r>
            <a:r>
              <a:rPr sz="900" b="1">
                <a:solidFill>
                  <a:srgbClr val="BDC0BF"/>
                </a:solidFill>
                <a:latin typeface="Futura PT Bold"/>
                <a:cs typeface="Futura PT Bold"/>
              </a:rPr>
              <a:t>O</a:t>
            </a:r>
            <a:r>
              <a:rPr sz="900" b="1" spc="330">
                <a:solidFill>
                  <a:srgbClr val="BDC0BF"/>
                </a:solidFill>
                <a:latin typeface="Futura PT Bold"/>
                <a:cs typeface="Futura PT Bold"/>
              </a:rPr>
              <a:t> </a:t>
            </a:r>
            <a:r>
              <a:rPr sz="900" b="1">
                <a:solidFill>
                  <a:srgbClr val="BDC0BF"/>
                </a:solidFill>
                <a:latin typeface="Futura PT Bold"/>
                <a:cs typeface="Futura PT Bold"/>
              </a:rPr>
              <a:t>N</a:t>
            </a:r>
            <a:r>
              <a:rPr sz="900" b="1" spc="330">
                <a:solidFill>
                  <a:srgbClr val="BDC0BF"/>
                </a:solidFill>
                <a:latin typeface="Futura PT Bold"/>
                <a:cs typeface="Futura PT Bold"/>
              </a:rPr>
              <a:t> </a:t>
            </a:r>
            <a:r>
              <a:rPr sz="900" b="1">
                <a:solidFill>
                  <a:srgbClr val="BDC0BF"/>
                </a:solidFill>
                <a:latin typeface="Futura PT Bold"/>
                <a:cs typeface="Futura PT Bold"/>
              </a:rPr>
              <a:t>D</a:t>
            </a:r>
            <a:r>
              <a:rPr sz="900" b="1" spc="335">
                <a:solidFill>
                  <a:srgbClr val="BDC0BF"/>
                </a:solidFill>
                <a:latin typeface="Futura PT Bold"/>
                <a:cs typeface="Futura PT Bold"/>
              </a:rPr>
              <a:t> </a:t>
            </a:r>
            <a:r>
              <a:rPr sz="900" b="1">
                <a:solidFill>
                  <a:srgbClr val="BDC0BF"/>
                </a:solidFill>
                <a:latin typeface="Futura PT Bold"/>
                <a:cs typeface="Futura PT Bold"/>
              </a:rPr>
              <a:t>I</a:t>
            </a:r>
            <a:r>
              <a:rPr sz="900" b="1" spc="330">
                <a:solidFill>
                  <a:srgbClr val="BDC0BF"/>
                </a:solidFill>
                <a:latin typeface="Futura PT Bold"/>
                <a:cs typeface="Futura PT Bold"/>
              </a:rPr>
              <a:t> </a:t>
            </a:r>
            <a:r>
              <a:rPr sz="900" b="1">
                <a:solidFill>
                  <a:srgbClr val="BDC0BF"/>
                </a:solidFill>
                <a:latin typeface="Futura PT Bold"/>
                <a:cs typeface="Futura PT Bold"/>
              </a:rPr>
              <a:t>T</a:t>
            </a:r>
            <a:r>
              <a:rPr sz="900" b="1" spc="330">
                <a:solidFill>
                  <a:srgbClr val="BDC0BF"/>
                </a:solidFill>
                <a:latin typeface="Futura PT Bold"/>
                <a:cs typeface="Futura PT Bold"/>
              </a:rPr>
              <a:t> </a:t>
            </a:r>
            <a:r>
              <a:rPr sz="900" b="1">
                <a:solidFill>
                  <a:srgbClr val="BDC0BF"/>
                </a:solidFill>
                <a:latin typeface="Futura PT Bold"/>
                <a:cs typeface="Futura PT Bold"/>
              </a:rPr>
              <a:t>I</a:t>
            </a:r>
            <a:r>
              <a:rPr sz="900" b="1" spc="330">
                <a:solidFill>
                  <a:srgbClr val="BDC0BF"/>
                </a:solidFill>
                <a:latin typeface="Futura PT Bold"/>
                <a:cs typeface="Futura PT Bold"/>
              </a:rPr>
              <a:t> </a:t>
            </a:r>
            <a:r>
              <a:rPr sz="900" b="1">
                <a:solidFill>
                  <a:srgbClr val="BDC0BF"/>
                </a:solidFill>
                <a:latin typeface="Futura PT Bold"/>
                <a:cs typeface="Futura PT Bold"/>
              </a:rPr>
              <a:t>O</a:t>
            </a:r>
            <a:r>
              <a:rPr sz="900" b="1" spc="335">
                <a:solidFill>
                  <a:srgbClr val="BDC0BF"/>
                </a:solidFill>
                <a:latin typeface="Futura PT Bold"/>
                <a:cs typeface="Futura PT Bold"/>
              </a:rPr>
              <a:t> </a:t>
            </a:r>
            <a:r>
              <a:rPr sz="900" b="1">
                <a:solidFill>
                  <a:srgbClr val="BDC0BF"/>
                </a:solidFill>
                <a:latin typeface="Futura PT Bold"/>
                <a:cs typeface="Futura PT Bold"/>
              </a:rPr>
              <a:t>N</a:t>
            </a:r>
            <a:r>
              <a:rPr sz="900" b="1" spc="330">
                <a:solidFill>
                  <a:srgbClr val="BDC0BF"/>
                </a:solidFill>
                <a:latin typeface="Futura PT Bold"/>
                <a:cs typeface="Futura PT Bold"/>
              </a:rPr>
              <a:t> </a:t>
            </a:r>
            <a:r>
              <a:rPr sz="900" b="1" spc="-50">
                <a:solidFill>
                  <a:srgbClr val="BDC0BF"/>
                </a:solidFill>
                <a:latin typeface="Futura PT Bold"/>
                <a:cs typeface="Futura PT Bold"/>
              </a:rPr>
              <a:t>S</a:t>
            </a:r>
            <a:endParaRPr sz="900">
              <a:latin typeface="Futura PT Bold"/>
              <a:cs typeface="Futura PT Bold"/>
            </a:endParaRPr>
          </a:p>
        </p:txBody>
      </p:sp>
      <p:sp>
        <p:nvSpPr>
          <p:cNvPr id="7" name="object 7"/>
          <p:cNvSpPr txBox="1">
            <a:spLocks noGrp="1"/>
          </p:cNvSpPr>
          <p:nvPr>
            <p:ph type="ctrTitle"/>
          </p:nvPr>
        </p:nvSpPr>
        <p:spPr>
          <a:xfrm>
            <a:off x="476518" y="213246"/>
            <a:ext cx="9451340" cy="1307053"/>
          </a:xfrm>
          <a:prstGeom prst="rect">
            <a:avLst/>
          </a:prstGeom>
        </p:spPr>
        <p:txBody>
          <a:bodyPr vert="horz" wrap="square" lIns="0" tIns="471452" rIns="0" bIns="0" rtlCol="0">
            <a:spAutoFit/>
          </a:bodyPr>
          <a:lstStyle/>
          <a:p>
            <a:pPr marL="12700">
              <a:lnSpc>
                <a:spcPct val="100000"/>
              </a:lnSpc>
              <a:spcBef>
                <a:spcPts val="100"/>
              </a:spcBef>
            </a:pPr>
            <a:r>
              <a:rPr sz="5400">
                <a:solidFill>
                  <a:srgbClr val="189FD7"/>
                </a:solidFill>
              </a:rPr>
              <a:t>PRIVATE</a:t>
            </a:r>
            <a:r>
              <a:rPr sz="5400" spc="5">
                <a:solidFill>
                  <a:srgbClr val="189FD7"/>
                </a:solidFill>
              </a:rPr>
              <a:t> </a:t>
            </a:r>
            <a:r>
              <a:rPr sz="5400" spc="45">
                <a:solidFill>
                  <a:srgbClr val="189FD7"/>
                </a:solidFill>
              </a:rPr>
              <a:t>REALM</a:t>
            </a:r>
            <a:r>
              <a:rPr sz="5400" spc="10">
                <a:solidFill>
                  <a:srgbClr val="189FD7"/>
                </a:solidFill>
              </a:rPr>
              <a:t> </a:t>
            </a:r>
            <a:r>
              <a:rPr sz="5400" spc="-35">
                <a:solidFill>
                  <a:srgbClr val="189FD7"/>
                </a:solidFill>
              </a:rPr>
              <a:t>ANALYSIS</a:t>
            </a:r>
          </a:p>
        </p:txBody>
      </p:sp>
      <p:sp>
        <p:nvSpPr>
          <p:cNvPr id="8" name="object 8"/>
          <p:cNvSpPr txBox="1"/>
          <p:nvPr/>
        </p:nvSpPr>
        <p:spPr>
          <a:xfrm>
            <a:off x="1216372" y="2222014"/>
            <a:ext cx="3159760" cy="238760"/>
          </a:xfrm>
          <a:prstGeom prst="rect">
            <a:avLst/>
          </a:prstGeom>
        </p:spPr>
        <p:txBody>
          <a:bodyPr vert="horz" wrap="square" lIns="0" tIns="12700" rIns="0" bIns="0" rtlCol="0">
            <a:spAutoFit/>
          </a:bodyPr>
          <a:lstStyle/>
          <a:p>
            <a:pPr marL="12700">
              <a:lnSpc>
                <a:spcPct val="100000"/>
              </a:lnSpc>
              <a:spcBef>
                <a:spcPts val="100"/>
              </a:spcBef>
            </a:pPr>
            <a:r>
              <a:rPr sz="1400" b="0">
                <a:solidFill>
                  <a:srgbClr val="F1795A"/>
                </a:solidFill>
                <a:latin typeface="Futura PT Demi"/>
                <a:cs typeface="Futura PT Demi"/>
              </a:rPr>
              <a:t>/</a:t>
            </a:r>
            <a:r>
              <a:rPr sz="1400" b="0" spc="-50">
                <a:solidFill>
                  <a:srgbClr val="F1795A"/>
                </a:solidFill>
                <a:latin typeface="Futura PT Demi"/>
                <a:cs typeface="Futura PT Demi"/>
              </a:rPr>
              <a:t> </a:t>
            </a:r>
            <a:r>
              <a:rPr sz="1400" b="0">
                <a:solidFill>
                  <a:srgbClr val="F1795A"/>
                </a:solidFill>
                <a:latin typeface="Futura PT Demi"/>
                <a:cs typeface="Futura PT Demi"/>
              </a:rPr>
              <a:t>/</a:t>
            </a:r>
            <a:r>
              <a:rPr sz="1400" b="0" spc="-35">
                <a:solidFill>
                  <a:srgbClr val="F1795A"/>
                </a:solidFill>
                <a:latin typeface="Futura PT Demi"/>
                <a:cs typeface="Futura PT Demi"/>
              </a:rPr>
              <a:t> </a:t>
            </a:r>
            <a:r>
              <a:rPr sz="1400" b="0" spc="215">
                <a:solidFill>
                  <a:srgbClr val="F1795A"/>
                </a:solidFill>
                <a:latin typeface="Futura PT Demi"/>
                <a:cs typeface="Futura PT Demi"/>
              </a:rPr>
              <a:t>PRIV</a:t>
            </a:r>
            <a:r>
              <a:rPr sz="1400" b="0" spc="-120">
                <a:solidFill>
                  <a:srgbClr val="F1795A"/>
                </a:solidFill>
                <a:latin typeface="Futura PT Demi"/>
                <a:cs typeface="Futura PT Demi"/>
              </a:rPr>
              <a:t> </a:t>
            </a:r>
            <a:r>
              <a:rPr sz="1400" b="0">
                <a:solidFill>
                  <a:srgbClr val="F1795A"/>
                </a:solidFill>
                <a:latin typeface="Futura PT Demi"/>
                <a:cs typeface="Futura PT Demi"/>
              </a:rPr>
              <a:t>A</a:t>
            </a:r>
            <a:r>
              <a:rPr sz="1400" b="0" spc="-75">
                <a:solidFill>
                  <a:srgbClr val="F1795A"/>
                </a:solidFill>
                <a:latin typeface="Futura PT Demi"/>
                <a:cs typeface="Futura PT Demi"/>
              </a:rPr>
              <a:t> </a:t>
            </a:r>
            <a:r>
              <a:rPr sz="1400" b="0" spc="145">
                <a:solidFill>
                  <a:srgbClr val="F1795A"/>
                </a:solidFill>
                <a:latin typeface="Futura PT Demi"/>
                <a:cs typeface="Futura PT Demi"/>
              </a:rPr>
              <a:t>TE</a:t>
            </a:r>
            <a:r>
              <a:rPr sz="1400" b="0" spc="125">
                <a:solidFill>
                  <a:srgbClr val="F1795A"/>
                </a:solidFill>
                <a:latin typeface="Futura PT Demi"/>
                <a:cs typeface="Futura PT Demi"/>
              </a:rPr>
              <a:t>  </a:t>
            </a:r>
            <a:r>
              <a:rPr sz="1400" b="0" spc="229">
                <a:solidFill>
                  <a:srgbClr val="F1795A"/>
                </a:solidFill>
                <a:latin typeface="Futura PT Demi"/>
                <a:cs typeface="Futura PT Demi"/>
              </a:rPr>
              <a:t>REALM</a:t>
            </a:r>
            <a:r>
              <a:rPr sz="1400" b="0" spc="125">
                <a:solidFill>
                  <a:srgbClr val="F1795A"/>
                </a:solidFill>
                <a:latin typeface="Futura PT Demi"/>
                <a:cs typeface="Futura PT Demi"/>
              </a:rPr>
              <a:t>  </a:t>
            </a:r>
            <a:r>
              <a:rPr sz="1400" b="0" spc="190">
                <a:solidFill>
                  <a:srgbClr val="F1795A"/>
                </a:solidFill>
                <a:latin typeface="Futura PT Demi"/>
                <a:cs typeface="Futura PT Demi"/>
              </a:rPr>
              <a:t>DIA</a:t>
            </a:r>
            <a:r>
              <a:rPr sz="1400" b="0" spc="-70">
                <a:solidFill>
                  <a:srgbClr val="F1795A"/>
                </a:solidFill>
                <a:latin typeface="Futura PT Demi"/>
                <a:cs typeface="Futura PT Demi"/>
              </a:rPr>
              <a:t> </a:t>
            </a:r>
            <a:r>
              <a:rPr sz="1400" b="0" spc="195">
                <a:solidFill>
                  <a:srgbClr val="F1795A"/>
                </a:solidFill>
                <a:latin typeface="Futura PT Demi"/>
                <a:cs typeface="Futura PT Demi"/>
              </a:rPr>
              <a:t>GRAM </a:t>
            </a:r>
            <a:endParaRPr sz="1400">
              <a:latin typeface="Futura PT Demi"/>
              <a:cs typeface="Futura PT Demi"/>
            </a:endParaRPr>
          </a:p>
        </p:txBody>
      </p:sp>
      <p:pic>
        <p:nvPicPr>
          <p:cNvPr id="11" name="Picture 11" descr="Diagram, schematic&#10;&#10;Description automatically generated">
            <a:extLst>
              <a:ext uri="{FF2B5EF4-FFF2-40B4-BE49-F238E27FC236}">
                <a16:creationId xmlns:a16="http://schemas.microsoft.com/office/drawing/2014/main" id="{3371EEB9-A660-2037-B2AD-C7D8E44C04E1}"/>
              </a:ext>
            </a:extLst>
          </p:cNvPr>
          <p:cNvPicPr>
            <a:picLocks noChangeAspect="1"/>
          </p:cNvPicPr>
          <p:nvPr/>
        </p:nvPicPr>
        <p:blipFill rotWithShape="1">
          <a:blip r:embed="rId2"/>
          <a:srcRect l="8793" t="10687" r="9373" b="27828"/>
          <a:stretch/>
        </p:blipFill>
        <p:spPr>
          <a:xfrm>
            <a:off x="685800" y="1593759"/>
            <a:ext cx="8617214" cy="4994494"/>
          </a:xfrm>
          <a:prstGeom prst="rect">
            <a:avLst/>
          </a:prstGeom>
        </p:spPr>
      </p:pic>
      <p:pic>
        <p:nvPicPr>
          <p:cNvPr id="9" name="Picture 11" descr="A picture containing sky, outdoor, road&#10;&#10;Description automatically generated">
            <a:extLst>
              <a:ext uri="{FF2B5EF4-FFF2-40B4-BE49-F238E27FC236}">
                <a16:creationId xmlns:a16="http://schemas.microsoft.com/office/drawing/2014/main" id="{1A5A6355-9E74-9F02-0735-3D7279674B5F}"/>
              </a:ext>
            </a:extLst>
          </p:cNvPr>
          <p:cNvPicPr>
            <a:picLocks noChangeAspect="1"/>
          </p:cNvPicPr>
          <p:nvPr/>
        </p:nvPicPr>
        <p:blipFill>
          <a:blip r:embed="rId3"/>
          <a:stretch>
            <a:fillRect/>
          </a:stretch>
        </p:blipFill>
        <p:spPr>
          <a:xfrm>
            <a:off x="9243349" y="167351"/>
            <a:ext cx="2743200" cy="2057400"/>
          </a:xfrm>
          <a:prstGeom prst="rect">
            <a:avLst/>
          </a:prstGeom>
          <a:ln w="28575">
            <a:solidFill>
              <a:schemeClr val="tx2"/>
            </a:solidFill>
          </a:ln>
        </p:spPr>
      </p:pic>
      <p:pic>
        <p:nvPicPr>
          <p:cNvPr id="13" name="Picture 13" descr="A picture containing text, outdoor, tree, sky&#10;&#10;Description automatically generated">
            <a:extLst>
              <a:ext uri="{FF2B5EF4-FFF2-40B4-BE49-F238E27FC236}">
                <a16:creationId xmlns:a16="http://schemas.microsoft.com/office/drawing/2014/main" id="{2A80492E-46D7-BD05-FDC3-F8D73D415F64}"/>
              </a:ext>
            </a:extLst>
          </p:cNvPr>
          <p:cNvPicPr>
            <a:picLocks noChangeAspect="1"/>
          </p:cNvPicPr>
          <p:nvPr/>
        </p:nvPicPr>
        <p:blipFill rotWithShape="1">
          <a:blip r:embed="rId4"/>
          <a:srcRect l="17926" t="18033" r="88" b="234"/>
          <a:stretch/>
        </p:blipFill>
        <p:spPr>
          <a:xfrm>
            <a:off x="9248172" y="4541617"/>
            <a:ext cx="2736144" cy="2019174"/>
          </a:xfrm>
          <a:prstGeom prst="rect">
            <a:avLst/>
          </a:prstGeom>
          <a:ln w="28575">
            <a:solidFill>
              <a:schemeClr val="tx2"/>
            </a:solidFill>
          </a:ln>
        </p:spPr>
      </p:pic>
      <p:sp>
        <p:nvSpPr>
          <p:cNvPr id="15" name="Oval 14">
            <a:extLst>
              <a:ext uri="{FF2B5EF4-FFF2-40B4-BE49-F238E27FC236}">
                <a16:creationId xmlns:a16="http://schemas.microsoft.com/office/drawing/2014/main" id="{8379FE9A-3EEF-45CA-164C-5E7499D9430C}"/>
              </a:ext>
            </a:extLst>
          </p:cNvPr>
          <p:cNvSpPr/>
          <p:nvPr/>
        </p:nvSpPr>
        <p:spPr>
          <a:xfrm>
            <a:off x="6713316" y="3067290"/>
            <a:ext cx="279721" cy="270075"/>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7" name="Straight Arrow Connector 16">
            <a:extLst>
              <a:ext uri="{FF2B5EF4-FFF2-40B4-BE49-F238E27FC236}">
                <a16:creationId xmlns:a16="http://schemas.microsoft.com/office/drawing/2014/main" id="{4D239AA3-5135-2996-3655-ACD54EA28110}"/>
              </a:ext>
            </a:extLst>
          </p:cNvPr>
          <p:cNvCxnSpPr/>
          <p:nvPr/>
        </p:nvCxnSpPr>
        <p:spPr>
          <a:xfrm flipH="1">
            <a:off x="6977604" y="1814332"/>
            <a:ext cx="2278283" cy="1271283"/>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91D704E3-B42B-CA9F-CCB3-94666C757550}"/>
              </a:ext>
            </a:extLst>
          </p:cNvPr>
          <p:cNvSpPr/>
          <p:nvPr/>
        </p:nvSpPr>
        <p:spPr>
          <a:xfrm>
            <a:off x="4041493" y="2792390"/>
            <a:ext cx="279721" cy="270075"/>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9" name="Straight Arrow Connector 18">
            <a:extLst>
              <a:ext uri="{FF2B5EF4-FFF2-40B4-BE49-F238E27FC236}">
                <a16:creationId xmlns:a16="http://schemas.microsoft.com/office/drawing/2014/main" id="{CF2E4BCD-EE85-82F5-7F34-A83CB0B181BA}"/>
              </a:ext>
            </a:extLst>
          </p:cNvPr>
          <p:cNvCxnSpPr>
            <a:cxnSpLocks/>
          </p:cNvCxnSpPr>
          <p:nvPr/>
        </p:nvCxnSpPr>
        <p:spPr>
          <a:xfrm flipH="1" flipV="1">
            <a:off x="4291311" y="2993984"/>
            <a:ext cx="4935639" cy="865208"/>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pic>
        <p:nvPicPr>
          <p:cNvPr id="20" name="Picture 20" descr="A picture containing tree, outdoor&#10;&#10;Description automatically generated">
            <a:extLst>
              <a:ext uri="{FF2B5EF4-FFF2-40B4-BE49-F238E27FC236}">
                <a16:creationId xmlns:a16="http://schemas.microsoft.com/office/drawing/2014/main" id="{6A00598C-3534-3486-2F04-94CB606B2D00}"/>
              </a:ext>
            </a:extLst>
          </p:cNvPr>
          <p:cNvPicPr>
            <a:picLocks noChangeAspect="1"/>
          </p:cNvPicPr>
          <p:nvPr/>
        </p:nvPicPr>
        <p:blipFill rotWithShape="1">
          <a:blip r:embed="rId5"/>
          <a:srcRect l="10980" r="153" b="-236"/>
          <a:stretch/>
        </p:blipFill>
        <p:spPr>
          <a:xfrm>
            <a:off x="9227437" y="2339633"/>
            <a:ext cx="2797808" cy="2053351"/>
          </a:xfrm>
          <a:prstGeom prst="rect">
            <a:avLst/>
          </a:prstGeom>
          <a:ln w="28575">
            <a:solidFill>
              <a:schemeClr val="tx2"/>
            </a:solidFill>
          </a:ln>
        </p:spPr>
      </p:pic>
      <p:sp>
        <p:nvSpPr>
          <p:cNvPr id="21" name="Oval 20">
            <a:extLst>
              <a:ext uri="{FF2B5EF4-FFF2-40B4-BE49-F238E27FC236}">
                <a16:creationId xmlns:a16="http://schemas.microsoft.com/office/drawing/2014/main" id="{19910764-3CC1-B450-A562-BE3D5775281C}"/>
              </a:ext>
            </a:extLst>
          </p:cNvPr>
          <p:cNvSpPr/>
          <p:nvPr/>
        </p:nvSpPr>
        <p:spPr>
          <a:xfrm>
            <a:off x="6993037" y="4393556"/>
            <a:ext cx="279721" cy="270075"/>
          </a:xfrm>
          <a:prstGeom prst="ellipse">
            <a:avLst/>
          </a:pr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a:extLst>
              <a:ext uri="{FF2B5EF4-FFF2-40B4-BE49-F238E27FC236}">
                <a16:creationId xmlns:a16="http://schemas.microsoft.com/office/drawing/2014/main" id="{005278AA-1F13-4B28-DF65-D12E3AC65B68}"/>
              </a:ext>
            </a:extLst>
          </p:cNvPr>
          <p:cNvCxnSpPr>
            <a:cxnSpLocks/>
          </p:cNvCxnSpPr>
          <p:nvPr/>
        </p:nvCxnSpPr>
        <p:spPr>
          <a:xfrm flipH="1" flipV="1">
            <a:off x="7281437" y="4551743"/>
            <a:ext cx="1931046" cy="416690"/>
          </a:xfrm>
          <a:prstGeom prst="straightConnector1">
            <a:avLst/>
          </a:prstGeom>
          <a:ln w="28575">
            <a:solidFill>
              <a:schemeClr val="tx2"/>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6073165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19261" y="5673138"/>
            <a:ext cx="170180" cy="468630"/>
          </a:xfrm>
          <a:prstGeom prst="rect">
            <a:avLst/>
          </a:prstGeom>
        </p:spPr>
        <p:txBody>
          <a:bodyPr vert="vert270" wrap="square" lIns="0" tIns="12700" rIns="0" bIns="0" rtlCol="0">
            <a:spAutoFit/>
          </a:bodyPr>
          <a:lstStyle/>
          <a:p>
            <a:pPr marL="12700">
              <a:lnSpc>
                <a:spcPct val="100000"/>
              </a:lnSpc>
              <a:spcBef>
                <a:spcPts val="100"/>
              </a:spcBef>
            </a:pPr>
            <a:r>
              <a:rPr sz="900" b="1">
                <a:solidFill>
                  <a:srgbClr val="BDC0BF"/>
                </a:solidFill>
                <a:latin typeface="Futura PT Bold"/>
                <a:cs typeface="Futura PT Bold"/>
              </a:rPr>
              <a:t>C</a:t>
            </a:r>
            <a:r>
              <a:rPr sz="900" b="1" spc="325">
                <a:solidFill>
                  <a:srgbClr val="BDC0BF"/>
                </a:solidFill>
                <a:latin typeface="Futura PT Bold"/>
                <a:cs typeface="Futura PT Bold"/>
              </a:rPr>
              <a:t> </a:t>
            </a:r>
            <a:r>
              <a:rPr sz="900" b="1">
                <a:solidFill>
                  <a:srgbClr val="BDC0BF"/>
                </a:solidFill>
                <a:latin typeface="Futura PT Bold"/>
                <a:cs typeface="Futura PT Bold"/>
              </a:rPr>
              <a:t>I</a:t>
            </a:r>
            <a:r>
              <a:rPr sz="900" b="1" spc="330">
                <a:solidFill>
                  <a:srgbClr val="BDC0BF"/>
                </a:solidFill>
                <a:latin typeface="Futura PT Bold"/>
                <a:cs typeface="Futura PT Bold"/>
              </a:rPr>
              <a:t> </a:t>
            </a:r>
            <a:r>
              <a:rPr sz="900" b="1">
                <a:solidFill>
                  <a:srgbClr val="BDC0BF"/>
                </a:solidFill>
                <a:latin typeface="Futura PT Bold"/>
                <a:cs typeface="Futura PT Bold"/>
              </a:rPr>
              <a:t>T</a:t>
            </a:r>
            <a:r>
              <a:rPr sz="900" b="1" spc="350">
                <a:solidFill>
                  <a:srgbClr val="BDC0BF"/>
                </a:solidFill>
                <a:latin typeface="Futura PT Bold"/>
                <a:cs typeface="Futura PT Bold"/>
              </a:rPr>
              <a:t> </a:t>
            </a:r>
            <a:r>
              <a:rPr sz="900" b="1" spc="-60">
                <a:solidFill>
                  <a:srgbClr val="BDC0BF"/>
                </a:solidFill>
                <a:latin typeface="Futura PT Bold"/>
                <a:cs typeface="Futura PT Bold"/>
              </a:rPr>
              <a:t>Y</a:t>
            </a:r>
            <a:endParaRPr sz="900">
              <a:latin typeface="Futura PT Bold"/>
              <a:cs typeface="Futura PT Bold"/>
            </a:endParaRPr>
          </a:p>
        </p:txBody>
      </p:sp>
      <p:sp>
        <p:nvSpPr>
          <p:cNvPr id="3" name="object 3"/>
          <p:cNvSpPr txBox="1"/>
          <p:nvPr/>
        </p:nvSpPr>
        <p:spPr>
          <a:xfrm>
            <a:off x="419261" y="5290020"/>
            <a:ext cx="170180" cy="246379"/>
          </a:xfrm>
          <a:prstGeom prst="rect">
            <a:avLst/>
          </a:prstGeom>
        </p:spPr>
        <p:txBody>
          <a:bodyPr vert="vert270" wrap="square" lIns="0" tIns="12700" rIns="0" bIns="0" rtlCol="0">
            <a:spAutoFit/>
          </a:bodyPr>
          <a:lstStyle/>
          <a:p>
            <a:pPr marL="12700">
              <a:lnSpc>
                <a:spcPct val="100000"/>
              </a:lnSpc>
              <a:spcBef>
                <a:spcPts val="100"/>
              </a:spcBef>
            </a:pPr>
            <a:r>
              <a:rPr sz="900" b="1">
                <a:solidFill>
                  <a:srgbClr val="BDC0BF"/>
                </a:solidFill>
                <a:latin typeface="Futura PT Bold"/>
                <a:cs typeface="Futura PT Bold"/>
              </a:rPr>
              <a:t>O</a:t>
            </a:r>
            <a:r>
              <a:rPr sz="900" b="1" spc="330">
                <a:solidFill>
                  <a:srgbClr val="BDC0BF"/>
                </a:solidFill>
                <a:latin typeface="Futura PT Bold"/>
                <a:cs typeface="Futura PT Bold"/>
              </a:rPr>
              <a:t> </a:t>
            </a:r>
            <a:r>
              <a:rPr sz="900" b="1" spc="-50">
                <a:solidFill>
                  <a:srgbClr val="BDC0BF"/>
                </a:solidFill>
                <a:latin typeface="Futura PT Bold"/>
                <a:cs typeface="Futura PT Bold"/>
              </a:rPr>
              <a:t>F</a:t>
            </a:r>
            <a:endParaRPr sz="900">
              <a:latin typeface="Futura PT Bold"/>
              <a:cs typeface="Futura PT Bold"/>
            </a:endParaRPr>
          </a:p>
        </p:txBody>
      </p:sp>
      <p:sp>
        <p:nvSpPr>
          <p:cNvPr id="4" name="object 4"/>
          <p:cNvSpPr txBox="1"/>
          <p:nvPr/>
        </p:nvSpPr>
        <p:spPr>
          <a:xfrm>
            <a:off x="419261" y="3731257"/>
            <a:ext cx="170180" cy="1421765"/>
          </a:xfrm>
          <a:prstGeom prst="rect">
            <a:avLst/>
          </a:prstGeom>
        </p:spPr>
        <p:txBody>
          <a:bodyPr vert="vert270" wrap="square" lIns="0" tIns="12700" rIns="0" bIns="0" rtlCol="0">
            <a:spAutoFit/>
          </a:bodyPr>
          <a:lstStyle/>
          <a:p>
            <a:pPr marL="12700">
              <a:lnSpc>
                <a:spcPct val="100000"/>
              </a:lnSpc>
              <a:spcBef>
                <a:spcPts val="100"/>
              </a:spcBef>
            </a:pPr>
            <a:r>
              <a:rPr sz="900" b="1">
                <a:solidFill>
                  <a:srgbClr val="BDC0BF"/>
                </a:solidFill>
                <a:latin typeface="Futura PT Bold"/>
                <a:cs typeface="Futura PT Bold"/>
              </a:rPr>
              <a:t>F</a:t>
            </a:r>
            <a:r>
              <a:rPr sz="900" b="1" spc="295">
                <a:solidFill>
                  <a:srgbClr val="BDC0BF"/>
                </a:solidFill>
                <a:latin typeface="Futura PT Bold"/>
                <a:cs typeface="Futura PT Bold"/>
              </a:rPr>
              <a:t> </a:t>
            </a:r>
            <a:r>
              <a:rPr sz="900" b="1">
                <a:solidFill>
                  <a:srgbClr val="BDC0BF"/>
                </a:solidFill>
                <a:latin typeface="Futura PT Bold"/>
                <a:cs typeface="Futura PT Bold"/>
              </a:rPr>
              <a:t>A</a:t>
            </a:r>
            <a:r>
              <a:rPr sz="900" b="1" spc="330">
                <a:solidFill>
                  <a:srgbClr val="BDC0BF"/>
                </a:solidFill>
                <a:latin typeface="Futura PT Bold"/>
                <a:cs typeface="Futura PT Bold"/>
              </a:rPr>
              <a:t> </a:t>
            </a:r>
            <a:r>
              <a:rPr sz="900" b="1">
                <a:solidFill>
                  <a:srgbClr val="BDC0BF"/>
                </a:solidFill>
                <a:latin typeface="Futura PT Bold"/>
                <a:cs typeface="Futura PT Bold"/>
              </a:rPr>
              <a:t>R</a:t>
            </a:r>
            <a:r>
              <a:rPr sz="900" b="1" spc="335">
                <a:solidFill>
                  <a:srgbClr val="BDC0BF"/>
                </a:solidFill>
                <a:latin typeface="Futura PT Bold"/>
                <a:cs typeface="Futura PT Bold"/>
              </a:rPr>
              <a:t> </a:t>
            </a:r>
            <a:r>
              <a:rPr sz="900" b="1">
                <a:solidFill>
                  <a:srgbClr val="BDC0BF"/>
                </a:solidFill>
                <a:latin typeface="Futura PT Bold"/>
                <a:cs typeface="Futura PT Bold"/>
              </a:rPr>
              <a:t>M</a:t>
            </a:r>
            <a:r>
              <a:rPr sz="900" b="1" spc="330">
                <a:solidFill>
                  <a:srgbClr val="BDC0BF"/>
                </a:solidFill>
                <a:latin typeface="Futura PT Bold"/>
                <a:cs typeface="Futura PT Bold"/>
              </a:rPr>
              <a:t> </a:t>
            </a:r>
            <a:r>
              <a:rPr sz="900" b="1">
                <a:solidFill>
                  <a:srgbClr val="BDC0BF"/>
                </a:solidFill>
                <a:latin typeface="Futura PT Bold"/>
                <a:cs typeface="Futura PT Bold"/>
              </a:rPr>
              <a:t>I</a:t>
            </a:r>
            <a:r>
              <a:rPr sz="900" b="1" spc="330">
                <a:solidFill>
                  <a:srgbClr val="BDC0BF"/>
                </a:solidFill>
                <a:latin typeface="Futura PT Bold"/>
                <a:cs typeface="Futura PT Bold"/>
              </a:rPr>
              <a:t> </a:t>
            </a:r>
            <a:r>
              <a:rPr sz="900" b="1">
                <a:solidFill>
                  <a:srgbClr val="BDC0BF"/>
                </a:solidFill>
                <a:latin typeface="Futura PT Bold"/>
                <a:cs typeface="Futura PT Bold"/>
              </a:rPr>
              <a:t>N</a:t>
            </a:r>
            <a:r>
              <a:rPr sz="900" b="1" spc="335">
                <a:solidFill>
                  <a:srgbClr val="BDC0BF"/>
                </a:solidFill>
                <a:latin typeface="Futura PT Bold"/>
                <a:cs typeface="Futura PT Bold"/>
              </a:rPr>
              <a:t> </a:t>
            </a:r>
            <a:r>
              <a:rPr sz="900" b="1">
                <a:solidFill>
                  <a:srgbClr val="BDC0BF"/>
                </a:solidFill>
                <a:latin typeface="Futura PT Bold"/>
                <a:cs typeface="Futura PT Bold"/>
              </a:rPr>
              <a:t>G</a:t>
            </a:r>
            <a:r>
              <a:rPr sz="900" b="1" spc="330">
                <a:solidFill>
                  <a:srgbClr val="BDC0BF"/>
                </a:solidFill>
                <a:latin typeface="Futura PT Bold"/>
                <a:cs typeface="Futura PT Bold"/>
              </a:rPr>
              <a:t> </a:t>
            </a:r>
            <a:r>
              <a:rPr sz="900" b="1">
                <a:solidFill>
                  <a:srgbClr val="BDC0BF"/>
                </a:solidFill>
                <a:latin typeface="Futura PT Bold"/>
                <a:cs typeface="Futura PT Bold"/>
              </a:rPr>
              <a:t>T</a:t>
            </a:r>
            <a:r>
              <a:rPr sz="900" b="1" spc="330">
                <a:solidFill>
                  <a:srgbClr val="BDC0BF"/>
                </a:solidFill>
                <a:latin typeface="Futura PT Bold"/>
                <a:cs typeface="Futura PT Bold"/>
              </a:rPr>
              <a:t> </a:t>
            </a:r>
            <a:r>
              <a:rPr sz="900" b="1">
                <a:solidFill>
                  <a:srgbClr val="BDC0BF"/>
                </a:solidFill>
                <a:latin typeface="Futura PT Bold"/>
                <a:cs typeface="Futura PT Bold"/>
              </a:rPr>
              <a:t>O</a:t>
            </a:r>
            <a:r>
              <a:rPr sz="900" b="1" spc="335">
                <a:solidFill>
                  <a:srgbClr val="BDC0BF"/>
                </a:solidFill>
                <a:latin typeface="Futura PT Bold"/>
                <a:cs typeface="Futura PT Bold"/>
              </a:rPr>
              <a:t> </a:t>
            </a:r>
            <a:r>
              <a:rPr sz="900" b="1" spc="-50">
                <a:solidFill>
                  <a:srgbClr val="BDC0BF"/>
                </a:solidFill>
                <a:latin typeface="Futura PT Bold"/>
                <a:cs typeface="Futura PT Bold"/>
              </a:rPr>
              <a:t>N</a:t>
            </a:r>
            <a:endParaRPr sz="900">
              <a:latin typeface="Futura PT Bold"/>
              <a:cs typeface="Futura PT Bold"/>
            </a:endParaRPr>
          </a:p>
        </p:txBody>
      </p:sp>
      <p:sp>
        <p:nvSpPr>
          <p:cNvPr id="7" name="object 7"/>
          <p:cNvSpPr txBox="1">
            <a:spLocks noGrp="1"/>
          </p:cNvSpPr>
          <p:nvPr>
            <p:ph type="ctrTitle"/>
          </p:nvPr>
        </p:nvSpPr>
        <p:spPr>
          <a:xfrm>
            <a:off x="841250" y="526230"/>
            <a:ext cx="9451340" cy="1398552"/>
          </a:xfrm>
          <a:prstGeom prst="rect">
            <a:avLst/>
          </a:prstGeom>
        </p:spPr>
        <p:txBody>
          <a:bodyPr vert="horz" wrap="square" lIns="0" tIns="471452" rIns="0" bIns="0" rtlCol="0">
            <a:spAutoFit/>
          </a:bodyPr>
          <a:lstStyle/>
          <a:p>
            <a:pPr marL="12700">
              <a:lnSpc>
                <a:spcPct val="100000"/>
              </a:lnSpc>
              <a:spcBef>
                <a:spcPts val="100"/>
              </a:spcBef>
            </a:pPr>
            <a:r>
              <a:rPr>
                <a:solidFill>
                  <a:srgbClr val="189FD7"/>
                </a:solidFill>
              </a:rPr>
              <a:t>PRIVATE</a:t>
            </a:r>
            <a:r>
              <a:rPr spc="5">
                <a:solidFill>
                  <a:srgbClr val="189FD7"/>
                </a:solidFill>
              </a:rPr>
              <a:t> </a:t>
            </a:r>
            <a:r>
              <a:rPr spc="45">
                <a:solidFill>
                  <a:srgbClr val="189FD7"/>
                </a:solidFill>
              </a:rPr>
              <a:t>REALM</a:t>
            </a:r>
            <a:r>
              <a:rPr spc="10">
                <a:solidFill>
                  <a:srgbClr val="189FD7"/>
                </a:solidFill>
              </a:rPr>
              <a:t> </a:t>
            </a:r>
            <a:r>
              <a:rPr spc="-35">
                <a:solidFill>
                  <a:srgbClr val="189FD7"/>
                </a:solidFill>
              </a:rPr>
              <a:t>ANALYSIS</a:t>
            </a:r>
          </a:p>
        </p:txBody>
      </p:sp>
      <p:sp>
        <p:nvSpPr>
          <p:cNvPr id="10" name="TextBox 9">
            <a:extLst>
              <a:ext uri="{FF2B5EF4-FFF2-40B4-BE49-F238E27FC236}">
                <a16:creationId xmlns:a16="http://schemas.microsoft.com/office/drawing/2014/main" id="{738236C1-C8F0-A9B5-2DCD-3EA9A7758FB8}"/>
              </a:ext>
            </a:extLst>
          </p:cNvPr>
          <p:cNvSpPr txBox="1"/>
          <p:nvPr/>
        </p:nvSpPr>
        <p:spPr>
          <a:xfrm>
            <a:off x="841250" y="2053490"/>
            <a:ext cx="3560963" cy="353943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2700" algn="l">
              <a:spcBef>
                <a:spcPts val="100"/>
              </a:spcBef>
            </a:pPr>
            <a:r>
              <a:rPr lang="en-US">
                <a:solidFill>
                  <a:srgbClr val="F1795A"/>
                </a:solidFill>
                <a:latin typeface="Futura PT Demi"/>
              </a:rPr>
              <a:t>STRATEGIES FOR IMPROVING THE QUALITY OF THE PRIVATE REALM</a:t>
            </a:r>
          </a:p>
          <a:p>
            <a:pPr algn="l"/>
            <a:endParaRPr lang="en-US"/>
          </a:p>
          <a:p>
            <a:pPr marL="342900" indent="-342900" algn="l">
              <a:buFont typeface="Arial" panose="020B0604020202020204" pitchFamily="34" charset="0"/>
              <a:buChar char="•"/>
            </a:pPr>
            <a:r>
              <a:rPr lang="en-US" sz="1400">
                <a:solidFill>
                  <a:schemeClr val="tx1">
                    <a:lumMod val="75000"/>
                    <a:lumOff val="25000"/>
                  </a:schemeClr>
                </a:solidFill>
                <a:latin typeface="Futura PT Demi"/>
                <a:ea typeface="+mn-ea"/>
              </a:rPr>
              <a:t>Zoning that facilitates the vision and streamlines desired outcomes</a:t>
            </a:r>
          </a:p>
          <a:p>
            <a:pPr marL="342900" indent="-342900" algn="l">
              <a:buFont typeface="Arial" panose="020B0604020202020204" pitchFamily="34" charset="0"/>
              <a:buChar char="•"/>
            </a:pPr>
            <a:r>
              <a:rPr lang="en-US" sz="1400">
                <a:solidFill>
                  <a:schemeClr val="tx1">
                    <a:lumMod val="75000"/>
                    <a:lumOff val="25000"/>
                  </a:schemeClr>
                </a:solidFill>
                <a:latin typeface="Futura PT Demi"/>
                <a:ea typeface="+mn-ea"/>
              </a:rPr>
              <a:t>Code enforcement</a:t>
            </a:r>
          </a:p>
          <a:p>
            <a:pPr marL="342900" indent="-342900" algn="l">
              <a:buFont typeface="Arial" panose="020B0604020202020204" pitchFamily="34" charset="0"/>
              <a:buChar char="•"/>
            </a:pPr>
            <a:r>
              <a:rPr lang="en-US" sz="1400">
                <a:solidFill>
                  <a:schemeClr val="tx1">
                    <a:lumMod val="75000"/>
                    <a:lumOff val="25000"/>
                  </a:schemeClr>
                </a:solidFill>
                <a:latin typeface="Futura PT Demi"/>
                <a:ea typeface="+mn-ea"/>
              </a:rPr>
              <a:t>Incentives for adaptive re-use</a:t>
            </a:r>
          </a:p>
          <a:p>
            <a:pPr marL="342900" indent="-342900" algn="l">
              <a:buFont typeface="Arial" panose="020B0604020202020204" pitchFamily="34" charset="0"/>
              <a:buChar char="•"/>
            </a:pPr>
            <a:r>
              <a:rPr lang="en-US" sz="1400">
                <a:solidFill>
                  <a:schemeClr val="tx1">
                    <a:lumMod val="75000"/>
                    <a:lumOff val="25000"/>
                  </a:schemeClr>
                </a:solidFill>
                <a:latin typeface="Futura PT Demi"/>
                <a:ea typeface="+mn-ea"/>
              </a:rPr>
              <a:t>Mural programs</a:t>
            </a:r>
          </a:p>
          <a:p>
            <a:pPr marL="342900" indent="-342900" algn="l">
              <a:buFont typeface="Arial" panose="020B0604020202020204" pitchFamily="34" charset="0"/>
              <a:buChar char="•"/>
            </a:pPr>
            <a:r>
              <a:rPr lang="en-US" sz="1400">
                <a:solidFill>
                  <a:schemeClr val="tx1">
                    <a:lumMod val="75000"/>
                    <a:lumOff val="25000"/>
                  </a:schemeClr>
                </a:solidFill>
                <a:latin typeface="Futura PT Demi"/>
                <a:ea typeface="+mn-ea"/>
              </a:rPr>
              <a:t>Vacant Building Permit (proposed in the MRA Plan)</a:t>
            </a:r>
          </a:p>
          <a:p>
            <a:pPr marL="285750" indent="-285750" algn="l">
              <a:buFont typeface="Arial"/>
              <a:buChar char="•"/>
            </a:pPr>
            <a:endParaRPr lang="en-US"/>
          </a:p>
          <a:p>
            <a:pPr marL="285750" indent="-285750" algn="l">
              <a:buFont typeface="Arial"/>
              <a:buChar char="•"/>
            </a:pPr>
            <a:endParaRPr lang="en-US"/>
          </a:p>
          <a:p>
            <a:pPr algn="l"/>
            <a:endParaRPr lang="en-US"/>
          </a:p>
        </p:txBody>
      </p:sp>
      <p:pic>
        <p:nvPicPr>
          <p:cNvPr id="9" name="Picture 11" descr="Diagram&#10;&#10;Description automatically generated">
            <a:extLst>
              <a:ext uri="{FF2B5EF4-FFF2-40B4-BE49-F238E27FC236}">
                <a16:creationId xmlns:a16="http://schemas.microsoft.com/office/drawing/2014/main" id="{251204D8-E758-A12B-3AF4-69A95E0D3C17}"/>
              </a:ext>
            </a:extLst>
          </p:cNvPr>
          <p:cNvPicPr>
            <a:picLocks noChangeAspect="1"/>
          </p:cNvPicPr>
          <p:nvPr/>
        </p:nvPicPr>
        <p:blipFill>
          <a:blip r:embed="rId2"/>
          <a:stretch>
            <a:fillRect/>
          </a:stretch>
        </p:blipFill>
        <p:spPr>
          <a:xfrm>
            <a:off x="7053805" y="2137004"/>
            <a:ext cx="4624086" cy="2178877"/>
          </a:xfrm>
          <a:prstGeom prst="rect">
            <a:avLst/>
          </a:prstGeom>
        </p:spPr>
      </p:pic>
      <p:pic>
        <p:nvPicPr>
          <p:cNvPr id="12" name="Picture 12" descr="A picture containing outdoor, building, sky, road&#10;&#10;Description automatically generated">
            <a:extLst>
              <a:ext uri="{FF2B5EF4-FFF2-40B4-BE49-F238E27FC236}">
                <a16:creationId xmlns:a16="http://schemas.microsoft.com/office/drawing/2014/main" id="{75A8E4CE-1728-497C-2A85-3AD6C8C8B64E}"/>
              </a:ext>
            </a:extLst>
          </p:cNvPr>
          <p:cNvPicPr>
            <a:picLocks noChangeAspect="1"/>
          </p:cNvPicPr>
          <p:nvPr/>
        </p:nvPicPr>
        <p:blipFill>
          <a:blip r:embed="rId3"/>
          <a:stretch>
            <a:fillRect/>
          </a:stretch>
        </p:blipFill>
        <p:spPr>
          <a:xfrm>
            <a:off x="4406097" y="2100586"/>
            <a:ext cx="3379807" cy="2222777"/>
          </a:xfrm>
          <a:prstGeom prst="rect">
            <a:avLst/>
          </a:prstGeom>
        </p:spPr>
      </p:pic>
      <p:pic>
        <p:nvPicPr>
          <p:cNvPr id="13" name="Picture 13" descr="A picture containing sky, outdoor, person&#10;&#10;Description automatically generated">
            <a:extLst>
              <a:ext uri="{FF2B5EF4-FFF2-40B4-BE49-F238E27FC236}">
                <a16:creationId xmlns:a16="http://schemas.microsoft.com/office/drawing/2014/main" id="{2E5302AD-A062-A13B-E96D-08B1E31ACB64}"/>
              </a:ext>
            </a:extLst>
          </p:cNvPr>
          <p:cNvPicPr>
            <a:picLocks noChangeAspect="1"/>
          </p:cNvPicPr>
          <p:nvPr/>
        </p:nvPicPr>
        <p:blipFill>
          <a:blip r:embed="rId4"/>
          <a:stretch>
            <a:fillRect/>
          </a:stretch>
        </p:blipFill>
        <p:spPr>
          <a:xfrm>
            <a:off x="7839919" y="4306196"/>
            <a:ext cx="3837971" cy="2306390"/>
          </a:xfrm>
          <a:prstGeom prst="rect">
            <a:avLst/>
          </a:prstGeom>
        </p:spPr>
      </p:pic>
      <p:pic>
        <p:nvPicPr>
          <p:cNvPr id="14" name="Picture 14" descr="A picture containing text, sky, outdoor, colorful&#10;&#10;Description automatically generated">
            <a:extLst>
              <a:ext uri="{FF2B5EF4-FFF2-40B4-BE49-F238E27FC236}">
                <a16:creationId xmlns:a16="http://schemas.microsoft.com/office/drawing/2014/main" id="{EF952736-9857-07A2-8088-5C7EAD3773BB}"/>
              </a:ext>
            </a:extLst>
          </p:cNvPr>
          <p:cNvPicPr>
            <a:picLocks noChangeAspect="1"/>
          </p:cNvPicPr>
          <p:nvPr/>
        </p:nvPicPr>
        <p:blipFill>
          <a:blip r:embed="rId5"/>
          <a:stretch>
            <a:fillRect/>
          </a:stretch>
        </p:blipFill>
        <p:spPr>
          <a:xfrm>
            <a:off x="4396452" y="4303854"/>
            <a:ext cx="3447326" cy="2301432"/>
          </a:xfrm>
          <a:prstGeom prst="rect">
            <a:avLst/>
          </a:prstGeom>
        </p:spPr>
      </p:pic>
      <p:sp>
        <p:nvSpPr>
          <p:cNvPr id="8" name="TextBox 7">
            <a:extLst>
              <a:ext uri="{FF2B5EF4-FFF2-40B4-BE49-F238E27FC236}">
                <a16:creationId xmlns:a16="http://schemas.microsoft.com/office/drawing/2014/main" id="{F1E8590E-7E79-A9DD-C2F6-C0E10C5761F8}"/>
              </a:ext>
            </a:extLst>
          </p:cNvPr>
          <p:cNvSpPr txBox="1"/>
          <p:nvPr/>
        </p:nvSpPr>
        <p:spPr>
          <a:xfrm>
            <a:off x="4499658" y="4004846"/>
            <a:ext cx="2556075"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solidFill>
                  <a:schemeClr val="bg1"/>
                </a:solidFill>
              </a:rPr>
              <a:t>ADAPTIVE REUSE</a:t>
            </a:r>
          </a:p>
        </p:txBody>
      </p:sp>
      <p:sp>
        <p:nvSpPr>
          <p:cNvPr id="11" name="TextBox 10">
            <a:extLst>
              <a:ext uri="{FF2B5EF4-FFF2-40B4-BE49-F238E27FC236}">
                <a16:creationId xmlns:a16="http://schemas.microsoft.com/office/drawing/2014/main" id="{D99026AB-C09A-7CEB-F520-9FBCFF80EB14}"/>
              </a:ext>
            </a:extLst>
          </p:cNvPr>
          <p:cNvSpPr txBox="1"/>
          <p:nvPr/>
        </p:nvSpPr>
        <p:spPr>
          <a:xfrm>
            <a:off x="7875607" y="4004846"/>
            <a:ext cx="445625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solidFill>
                  <a:srgbClr val="3F3F3F"/>
                </a:solidFill>
              </a:rPr>
              <a:t>ZONING AND DESIGN STANDARDS</a:t>
            </a:r>
          </a:p>
        </p:txBody>
      </p:sp>
      <p:sp>
        <p:nvSpPr>
          <p:cNvPr id="15" name="TextBox 14">
            <a:extLst>
              <a:ext uri="{FF2B5EF4-FFF2-40B4-BE49-F238E27FC236}">
                <a16:creationId xmlns:a16="http://schemas.microsoft.com/office/drawing/2014/main" id="{794868E0-C853-1724-9388-74FA9394A071}"/>
              </a:ext>
            </a:extLst>
          </p:cNvPr>
          <p:cNvSpPr txBox="1"/>
          <p:nvPr/>
        </p:nvSpPr>
        <p:spPr>
          <a:xfrm>
            <a:off x="4408025" y="6321623"/>
            <a:ext cx="3954682" cy="30777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400">
                <a:solidFill>
                  <a:schemeClr val="bg1"/>
                </a:solidFill>
              </a:rPr>
              <a:t>MURAL PROGRAM FOR BLANK WALLS</a:t>
            </a:r>
          </a:p>
        </p:txBody>
      </p:sp>
      <p:sp>
        <p:nvSpPr>
          <p:cNvPr id="16" name="TextBox 15">
            <a:extLst>
              <a:ext uri="{FF2B5EF4-FFF2-40B4-BE49-F238E27FC236}">
                <a16:creationId xmlns:a16="http://schemas.microsoft.com/office/drawing/2014/main" id="{E23F66F8-275E-DBC6-963C-9C4394A152DB}"/>
              </a:ext>
            </a:extLst>
          </p:cNvPr>
          <p:cNvSpPr txBox="1"/>
          <p:nvPr/>
        </p:nvSpPr>
        <p:spPr>
          <a:xfrm>
            <a:off x="7875606" y="6290846"/>
            <a:ext cx="4456251"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600" b="1">
                <a:solidFill>
                  <a:srgbClr val="3F3F3F"/>
                </a:solidFill>
              </a:rPr>
              <a:t>CODE ENFORCEMENT</a:t>
            </a:r>
          </a:p>
        </p:txBody>
      </p:sp>
      <p:sp>
        <p:nvSpPr>
          <p:cNvPr id="17" name="object 6">
            <a:extLst>
              <a:ext uri="{FF2B5EF4-FFF2-40B4-BE49-F238E27FC236}">
                <a16:creationId xmlns:a16="http://schemas.microsoft.com/office/drawing/2014/main" id="{D9840B45-5545-C5FB-2B6C-94CD8149858E}"/>
              </a:ext>
            </a:extLst>
          </p:cNvPr>
          <p:cNvSpPr txBox="1"/>
          <p:nvPr/>
        </p:nvSpPr>
        <p:spPr>
          <a:xfrm>
            <a:off x="7679961" y="416806"/>
            <a:ext cx="2930206" cy="153888"/>
          </a:xfrm>
          <a:prstGeom prst="rect">
            <a:avLst/>
          </a:prstGeom>
        </p:spPr>
        <p:txBody>
          <a:bodyPr vert="horz" wrap="square" lIns="0" tIns="15240" rIns="0" bIns="0" rtlCol="0">
            <a:spAutoFit/>
          </a:bodyPr>
          <a:lstStyle/>
          <a:p>
            <a:pPr marL="12700" algn="r">
              <a:lnSpc>
                <a:spcPct val="100000"/>
              </a:lnSpc>
              <a:spcBef>
                <a:spcPts val="120"/>
              </a:spcBef>
              <a:tabLst>
                <a:tab pos="1172845" algn="l"/>
              </a:tabLst>
            </a:pPr>
            <a:r>
              <a:rPr lang="en-US" sz="900" b="1" spc="300">
                <a:solidFill>
                  <a:srgbClr val="BDC0BF"/>
                </a:solidFill>
                <a:latin typeface="Futura PT Bold"/>
                <a:cs typeface="Futura PT Bold"/>
              </a:rPr>
              <a:t>COMMUNITY INPUT WORKSHOP</a:t>
            </a:r>
            <a:endParaRPr lang="en-US" sz="900" spc="300">
              <a:latin typeface="Futura PT Bold"/>
              <a:cs typeface="Futura PT Bold"/>
            </a:endParaRPr>
          </a:p>
        </p:txBody>
      </p:sp>
    </p:spTree>
    <p:extLst>
      <p:ext uri="{BB962C8B-B14F-4D97-AF65-F5344CB8AC3E}">
        <p14:creationId xmlns:p14="http://schemas.microsoft.com/office/powerpoint/2010/main" val="377090945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19261" y="5673138"/>
            <a:ext cx="170180" cy="468630"/>
          </a:xfrm>
          <a:prstGeom prst="rect">
            <a:avLst/>
          </a:prstGeom>
        </p:spPr>
        <p:txBody>
          <a:bodyPr vert="vert270" wrap="square" lIns="0" tIns="12700" rIns="0" bIns="0" rtlCol="0">
            <a:spAutoFit/>
          </a:bodyPr>
          <a:lstStyle/>
          <a:p>
            <a:pPr marL="12700">
              <a:lnSpc>
                <a:spcPct val="100000"/>
              </a:lnSpc>
              <a:spcBef>
                <a:spcPts val="100"/>
              </a:spcBef>
            </a:pPr>
            <a:r>
              <a:rPr sz="900" b="1">
                <a:solidFill>
                  <a:srgbClr val="BDC0BF"/>
                </a:solidFill>
                <a:latin typeface="Futura PT Bold"/>
                <a:cs typeface="Futura PT Bold"/>
              </a:rPr>
              <a:t>C</a:t>
            </a:r>
            <a:r>
              <a:rPr sz="900" b="1" spc="325">
                <a:solidFill>
                  <a:srgbClr val="BDC0BF"/>
                </a:solidFill>
                <a:latin typeface="Futura PT Bold"/>
                <a:cs typeface="Futura PT Bold"/>
              </a:rPr>
              <a:t> </a:t>
            </a:r>
            <a:r>
              <a:rPr sz="900" b="1">
                <a:solidFill>
                  <a:srgbClr val="BDC0BF"/>
                </a:solidFill>
                <a:latin typeface="Futura PT Bold"/>
                <a:cs typeface="Futura PT Bold"/>
              </a:rPr>
              <a:t>I</a:t>
            </a:r>
            <a:r>
              <a:rPr sz="900" b="1" spc="330">
                <a:solidFill>
                  <a:srgbClr val="BDC0BF"/>
                </a:solidFill>
                <a:latin typeface="Futura PT Bold"/>
                <a:cs typeface="Futura PT Bold"/>
              </a:rPr>
              <a:t> </a:t>
            </a:r>
            <a:r>
              <a:rPr sz="900" b="1">
                <a:solidFill>
                  <a:srgbClr val="BDC0BF"/>
                </a:solidFill>
                <a:latin typeface="Futura PT Bold"/>
                <a:cs typeface="Futura PT Bold"/>
              </a:rPr>
              <a:t>T</a:t>
            </a:r>
            <a:r>
              <a:rPr sz="900" b="1" spc="350">
                <a:solidFill>
                  <a:srgbClr val="BDC0BF"/>
                </a:solidFill>
                <a:latin typeface="Futura PT Bold"/>
                <a:cs typeface="Futura PT Bold"/>
              </a:rPr>
              <a:t> </a:t>
            </a:r>
            <a:r>
              <a:rPr sz="900" b="1" spc="-60">
                <a:solidFill>
                  <a:srgbClr val="BDC0BF"/>
                </a:solidFill>
                <a:latin typeface="Futura PT Bold"/>
                <a:cs typeface="Futura PT Bold"/>
              </a:rPr>
              <a:t>Y</a:t>
            </a:r>
            <a:endParaRPr sz="900">
              <a:latin typeface="Futura PT Bold"/>
              <a:cs typeface="Futura PT Bold"/>
            </a:endParaRPr>
          </a:p>
        </p:txBody>
      </p:sp>
      <p:sp>
        <p:nvSpPr>
          <p:cNvPr id="3" name="object 3"/>
          <p:cNvSpPr txBox="1"/>
          <p:nvPr/>
        </p:nvSpPr>
        <p:spPr>
          <a:xfrm>
            <a:off x="419261" y="5290020"/>
            <a:ext cx="170180" cy="246379"/>
          </a:xfrm>
          <a:prstGeom prst="rect">
            <a:avLst/>
          </a:prstGeom>
        </p:spPr>
        <p:txBody>
          <a:bodyPr vert="vert270" wrap="square" lIns="0" tIns="12700" rIns="0" bIns="0" rtlCol="0">
            <a:spAutoFit/>
          </a:bodyPr>
          <a:lstStyle/>
          <a:p>
            <a:pPr marL="12700">
              <a:lnSpc>
                <a:spcPct val="100000"/>
              </a:lnSpc>
              <a:spcBef>
                <a:spcPts val="100"/>
              </a:spcBef>
            </a:pPr>
            <a:r>
              <a:rPr sz="900" b="1">
                <a:solidFill>
                  <a:srgbClr val="BDC0BF"/>
                </a:solidFill>
                <a:latin typeface="Futura PT Bold"/>
                <a:cs typeface="Futura PT Bold"/>
              </a:rPr>
              <a:t>O</a:t>
            </a:r>
            <a:r>
              <a:rPr sz="900" b="1" spc="330">
                <a:solidFill>
                  <a:srgbClr val="BDC0BF"/>
                </a:solidFill>
                <a:latin typeface="Futura PT Bold"/>
                <a:cs typeface="Futura PT Bold"/>
              </a:rPr>
              <a:t> </a:t>
            </a:r>
            <a:r>
              <a:rPr sz="900" b="1" spc="-50">
                <a:solidFill>
                  <a:srgbClr val="BDC0BF"/>
                </a:solidFill>
                <a:latin typeface="Futura PT Bold"/>
                <a:cs typeface="Futura PT Bold"/>
              </a:rPr>
              <a:t>F</a:t>
            </a:r>
            <a:endParaRPr sz="900">
              <a:latin typeface="Futura PT Bold"/>
              <a:cs typeface="Futura PT Bold"/>
            </a:endParaRPr>
          </a:p>
        </p:txBody>
      </p:sp>
      <p:sp>
        <p:nvSpPr>
          <p:cNvPr id="4" name="object 4"/>
          <p:cNvSpPr txBox="1"/>
          <p:nvPr/>
        </p:nvSpPr>
        <p:spPr>
          <a:xfrm>
            <a:off x="419261" y="3731257"/>
            <a:ext cx="170180" cy="1421765"/>
          </a:xfrm>
          <a:prstGeom prst="rect">
            <a:avLst/>
          </a:prstGeom>
        </p:spPr>
        <p:txBody>
          <a:bodyPr vert="vert270" wrap="square" lIns="0" tIns="12700" rIns="0" bIns="0" rtlCol="0">
            <a:spAutoFit/>
          </a:bodyPr>
          <a:lstStyle/>
          <a:p>
            <a:pPr marL="12700">
              <a:lnSpc>
                <a:spcPct val="100000"/>
              </a:lnSpc>
              <a:spcBef>
                <a:spcPts val="100"/>
              </a:spcBef>
            </a:pPr>
            <a:r>
              <a:rPr sz="900" b="1">
                <a:solidFill>
                  <a:srgbClr val="BDC0BF"/>
                </a:solidFill>
                <a:latin typeface="Futura PT Bold"/>
                <a:cs typeface="Futura PT Bold"/>
              </a:rPr>
              <a:t>F</a:t>
            </a:r>
            <a:r>
              <a:rPr sz="900" b="1" spc="295">
                <a:solidFill>
                  <a:srgbClr val="BDC0BF"/>
                </a:solidFill>
                <a:latin typeface="Futura PT Bold"/>
                <a:cs typeface="Futura PT Bold"/>
              </a:rPr>
              <a:t> </a:t>
            </a:r>
            <a:r>
              <a:rPr sz="900" b="1">
                <a:solidFill>
                  <a:srgbClr val="BDC0BF"/>
                </a:solidFill>
                <a:latin typeface="Futura PT Bold"/>
                <a:cs typeface="Futura PT Bold"/>
              </a:rPr>
              <a:t>A</a:t>
            </a:r>
            <a:r>
              <a:rPr sz="900" b="1" spc="330">
                <a:solidFill>
                  <a:srgbClr val="BDC0BF"/>
                </a:solidFill>
                <a:latin typeface="Futura PT Bold"/>
                <a:cs typeface="Futura PT Bold"/>
              </a:rPr>
              <a:t> </a:t>
            </a:r>
            <a:r>
              <a:rPr sz="900" b="1">
                <a:solidFill>
                  <a:srgbClr val="BDC0BF"/>
                </a:solidFill>
                <a:latin typeface="Futura PT Bold"/>
                <a:cs typeface="Futura PT Bold"/>
              </a:rPr>
              <a:t>R</a:t>
            </a:r>
            <a:r>
              <a:rPr sz="900" b="1" spc="335">
                <a:solidFill>
                  <a:srgbClr val="BDC0BF"/>
                </a:solidFill>
                <a:latin typeface="Futura PT Bold"/>
                <a:cs typeface="Futura PT Bold"/>
              </a:rPr>
              <a:t> </a:t>
            </a:r>
            <a:r>
              <a:rPr sz="900" b="1">
                <a:solidFill>
                  <a:srgbClr val="BDC0BF"/>
                </a:solidFill>
                <a:latin typeface="Futura PT Bold"/>
                <a:cs typeface="Futura PT Bold"/>
              </a:rPr>
              <a:t>M</a:t>
            </a:r>
            <a:r>
              <a:rPr sz="900" b="1" spc="330">
                <a:solidFill>
                  <a:srgbClr val="BDC0BF"/>
                </a:solidFill>
                <a:latin typeface="Futura PT Bold"/>
                <a:cs typeface="Futura PT Bold"/>
              </a:rPr>
              <a:t> </a:t>
            </a:r>
            <a:r>
              <a:rPr sz="900" b="1">
                <a:solidFill>
                  <a:srgbClr val="BDC0BF"/>
                </a:solidFill>
                <a:latin typeface="Futura PT Bold"/>
                <a:cs typeface="Futura PT Bold"/>
              </a:rPr>
              <a:t>I</a:t>
            </a:r>
            <a:r>
              <a:rPr sz="900" b="1" spc="330">
                <a:solidFill>
                  <a:srgbClr val="BDC0BF"/>
                </a:solidFill>
                <a:latin typeface="Futura PT Bold"/>
                <a:cs typeface="Futura PT Bold"/>
              </a:rPr>
              <a:t> </a:t>
            </a:r>
            <a:r>
              <a:rPr sz="900" b="1">
                <a:solidFill>
                  <a:srgbClr val="BDC0BF"/>
                </a:solidFill>
                <a:latin typeface="Futura PT Bold"/>
                <a:cs typeface="Futura PT Bold"/>
              </a:rPr>
              <a:t>N</a:t>
            </a:r>
            <a:r>
              <a:rPr sz="900" b="1" spc="335">
                <a:solidFill>
                  <a:srgbClr val="BDC0BF"/>
                </a:solidFill>
                <a:latin typeface="Futura PT Bold"/>
                <a:cs typeface="Futura PT Bold"/>
              </a:rPr>
              <a:t> </a:t>
            </a:r>
            <a:r>
              <a:rPr sz="900" b="1">
                <a:solidFill>
                  <a:srgbClr val="BDC0BF"/>
                </a:solidFill>
                <a:latin typeface="Futura PT Bold"/>
                <a:cs typeface="Futura PT Bold"/>
              </a:rPr>
              <a:t>G</a:t>
            </a:r>
            <a:r>
              <a:rPr sz="900" b="1" spc="330">
                <a:solidFill>
                  <a:srgbClr val="BDC0BF"/>
                </a:solidFill>
                <a:latin typeface="Futura PT Bold"/>
                <a:cs typeface="Futura PT Bold"/>
              </a:rPr>
              <a:t> </a:t>
            </a:r>
            <a:r>
              <a:rPr sz="900" b="1">
                <a:solidFill>
                  <a:srgbClr val="BDC0BF"/>
                </a:solidFill>
                <a:latin typeface="Futura PT Bold"/>
                <a:cs typeface="Futura PT Bold"/>
              </a:rPr>
              <a:t>T</a:t>
            </a:r>
            <a:r>
              <a:rPr sz="900" b="1" spc="330">
                <a:solidFill>
                  <a:srgbClr val="BDC0BF"/>
                </a:solidFill>
                <a:latin typeface="Futura PT Bold"/>
                <a:cs typeface="Futura PT Bold"/>
              </a:rPr>
              <a:t> </a:t>
            </a:r>
            <a:r>
              <a:rPr sz="900" b="1">
                <a:solidFill>
                  <a:srgbClr val="BDC0BF"/>
                </a:solidFill>
                <a:latin typeface="Futura PT Bold"/>
                <a:cs typeface="Futura PT Bold"/>
              </a:rPr>
              <a:t>O</a:t>
            </a:r>
            <a:r>
              <a:rPr sz="900" b="1" spc="335">
                <a:solidFill>
                  <a:srgbClr val="BDC0BF"/>
                </a:solidFill>
                <a:latin typeface="Futura PT Bold"/>
                <a:cs typeface="Futura PT Bold"/>
              </a:rPr>
              <a:t> </a:t>
            </a:r>
            <a:r>
              <a:rPr sz="900" b="1" spc="-50">
                <a:solidFill>
                  <a:srgbClr val="BDC0BF"/>
                </a:solidFill>
                <a:latin typeface="Futura PT Bold"/>
                <a:cs typeface="Futura PT Bold"/>
              </a:rPr>
              <a:t>N</a:t>
            </a:r>
            <a:endParaRPr sz="900">
              <a:latin typeface="Futura PT Bold"/>
              <a:cs typeface="Futura PT Bold"/>
            </a:endParaRPr>
          </a:p>
        </p:txBody>
      </p:sp>
      <p:sp>
        <p:nvSpPr>
          <p:cNvPr id="7" name="object 7"/>
          <p:cNvSpPr txBox="1">
            <a:spLocks noGrp="1"/>
          </p:cNvSpPr>
          <p:nvPr>
            <p:ph type="ctrTitle"/>
          </p:nvPr>
        </p:nvSpPr>
        <p:spPr>
          <a:xfrm>
            <a:off x="589441" y="342462"/>
            <a:ext cx="10618848" cy="1412754"/>
          </a:xfrm>
          <a:prstGeom prst="rect">
            <a:avLst/>
          </a:prstGeom>
        </p:spPr>
        <p:txBody>
          <a:bodyPr vert="horz" wrap="square" lIns="0" tIns="471452" rIns="0" bIns="0" rtlCol="0" anchor="t">
            <a:spAutoFit/>
          </a:bodyPr>
          <a:lstStyle/>
          <a:p>
            <a:pPr marL="12700">
              <a:spcBef>
                <a:spcPts val="100"/>
              </a:spcBef>
            </a:pPr>
            <a:r>
              <a:rPr lang="en-US" spc="50">
                <a:solidFill>
                  <a:srgbClr val="189FD7"/>
                </a:solidFill>
              </a:rPr>
              <a:t>WALKABILITY</a:t>
            </a:r>
            <a:endParaRPr lang="en-US" spc="70">
              <a:solidFill>
                <a:srgbClr val="189FD7"/>
              </a:solidFill>
            </a:endParaRPr>
          </a:p>
        </p:txBody>
      </p:sp>
      <p:pic>
        <p:nvPicPr>
          <p:cNvPr id="10" name="Picture 10" descr="Diagram&#10;&#10;Description automatically generated">
            <a:extLst>
              <a:ext uri="{FF2B5EF4-FFF2-40B4-BE49-F238E27FC236}">
                <a16:creationId xmlns:a16="http://schemas.microsoft.com/office/drawing/2014/main" id="{CD5F5B85-D02D-64EF-AA01-9DAAACFD1E39}"/>
              </a:ext>
            </a:extLst>
          </p:cNvPr>
          <p:cNvPicPr>
            <a:picLocks noChangeAspect="1"/>
          </p:cNvPicPr>
          <p:nvPr/>
        </p:nvPicPr>
        <p:blipFill rotWithShape="1">
          <a:blip r:embed="rId2"/>
          <a:srcRect l="3359" t="2979" r="3155" b="25583"/>
          <a:stretch/>
        </p:blipFill>
        <p:spPr>
          <a:xfrm>
            <a:off x="3276600" y="1749724"/>
            <a:ext cx="8325959" cy="4916385"/>
          </a:xfrm>
          <a:prstGeom prst="rect">
            <a:avLst/>
          </a:prstGeom>
        </p:spPr>
      </p:pic>
      <p:sp>
        <p:nvSpPr>
          <p:cNvPr id="12" name="object 8">
            <a:extLst>
              <a:ext uri="{FF2B5EF4-FFF2-40B4-BE49-F238E27FC236}">
                <a16:creationId xmlns:a16="http://schemas.microsoft.com/office/drawing/2014/main" id="{205383A7-305E-57BB-5BDD-4F87C7B8C389}"/>
              </a:ext>
            </a:extLst>
          </p:cNvPr>
          <p:cNvSpPr txBox="1"/>
          <p:nvPr/>
        </p:nvSpPr>
        <p:spPr>
          <a:xfrm>
            <a:off x="686091" y="1714015"/>
            <a:ext cx="2431459" cy="4003660"/>
          </a:xfrm>
          <a:prstGeom prst="rect">
            <a:avLst/>
          </a:prstGeom>
        </p:spPr>
        <p:txBody>
          <a:bodyPr vert="horz" wrap="square" lIns="0" tIns="12700" rIns="0" bIns="0" rtlCol="0" anchor="t">
            <a:spAutoFit/>
          </a:bodyPr>
          <a:lstStyle/>
          <a:p>
            <a:pPr marL="12700">
              <a:spcBef>
                <a:spcPts val="100"/>
              </a:spcBef>
            </a:pPr>
            <a:r>
              <a:rPr lang="en-US" spc="125">
                <a:solidFill>
                  <a:srgbClr val="F1795A"/>
                </a:solidFill>
                <a:latin typeface="Futura PT Demi"/>
                <a:cs typeface="Futura PT Demi"/>
              </a:rPr>
              <a:t>PEDESTRIAN WALK SHEDS</a:t>
            </a:r>
            <a:endParaRPr lang="en-US">
              <a:solidFill>
                <a:srgbClr val="242B2B"/>
              </a:solidFill>
              <a:latin typeface="Futura PT Medium"/>
              <a:cs typeface="Futura PT Demi"/>
            </a:endParaRPr>
          </a:p>
          <a:p>
            <a:pPr marL="12700">
              <a:spcBef>
                <a:spcPts val="100"/>
              </a:spcBef>
            </a:pPr>
            <a:endParaRPr lang="en-US" sz="1100">
              <a:solidFill>
                <a:srgbClr val="242B2B"/>
              </a:solidFill>
              <a:latin typeface="Futura PT Medium"/>
              <a:cs typeface="Futura PT Medium"/>
            </a:endParaRPr>
          </a:p>
          <a:p>
            <a:pPr marL="12700">
              <a:spcBef>
                <a:spcPts val="100"/>
              </a:spcBef>
            </a:pPr>
            <a:r>
              <a:rPr lang="en-US" sz="1100">
                <a:solidFill>
                  <a:srgbClr val="242B2B"/>
                </a:solidFill>
                <a:latin typeface="Futura PT Medium"/>
              </a:rPr>
              <a:t>The Pedestrian Walk Shed is a term used to describe the area that can be accessed within a 5-minute walk of the center. A 5-minute walk is typically associated with a distance of a quarter mile. It has been accepted that a person will be willing to walk a quarter mile (typically 3-4 blocks) before choosing an alternative means of transportation (usually a car). </a:t>
            </a:r>
          </a:p>
          <a:p>
            <a:pPr marL="12700">
              <a:spcBef>
                <a:spcPts val="100"/>
              </a:spcBef>
            </a:pPr>
            <a:endParaRPr lang="en-US" sz="1100">
              <a:solidFill>
                <a:srgbClr val="242B2B"/>
              </a:solidFill>
              <a:latin typeface="Futura PT Medium"/>
            </a:endParaRPr>
          </a:p>
          <a:p>
            <a:pPr marL="12700">
              <a:spcBef>
                <a:spcPts val="100"/>
              </a:spcBef>
            </a:pPr>
            <a:r>
              <a:rPr lang="en-US" sz="1100">
                <a:solidFill>
                  <a:srgbClr val="242B2B"/>
                </a:solidFill>
                <a:latin typeface="Futura PT Medium"/>
              </a:rPr>
              <a:t>As can be seen from the diagram, the Animas area covers a larger area than most people would choose to traverse by foot. However, walkability should be encouraged within each walk shed and other means of transportation – such as bikes and other forms of micro-mobility - should be facilitated to traverse the entire area. </a:t>
            </a:r>
          </a:p>
        </p:txBody>
      </p:sp>
      <p:sp>
        <p:nvSpPr>
          <p:cNvPr id="8" name="object 6">
            <a:extLst>
              <a:ext uri="{FF2B5EF4-FFF2-40B4-BE49-F238E27FC236}">
                <a16:creationId xmlns:a16="http://schemas.microsoft.com/office/drawing/2014/main" id="{24F8062A-6027-C16A-51F9-E9446F2D5242}"/>
              </a:ext>
            </a:extLst>
          </p:cNvPr>
          <p:cNvSpPr txBox="1"/>
          <p:nvPr/>
        </p:nvSpPr>
        <p:spPr>
          <a:xfrm>
            <a:off x="7679961" y="416806"/>
            <a:ext cx="2930206" cy="153888"/>
          </a:xfrm>
          <a:prstGeom prst="rect">
            <a:avLst/>
          </a:prstGeom>
        </p:spPr>
        <p:txBody>
          <a:bodyPr vert="horz" wrap="square" lIns="0" tIns="15240" rIns="0" bIns="0" rtlCol="0">
            <a:spAutoFit/>
          </a:bodyPr>
          <a:lstStyle/>
          <a:p>
            <a:pPr marL="12700" algn="r">
              <a:lnSpc>
                <a:spcPct val="100000"/>
              </a:lnSpc>
              <a:spcBef>
                <a:spcPts val="120"/>
              </a:spcBef>
              <a:tabLst>
                <a:tab pos="1172845" algn="l"/>
              </a:tabLst>
            </a:pPr>
            <a:r>
              <a:rPr lang="en-US" sz="900" b="1" spc="300">
                <a:solidFill>
                  <a:srgbClr val="BDC0BF"/>
                </a:solidFill>
                <a:latin typeface="Futura PT Bold"/>
                <a:cs typeface="Futura PT Bold"/>
              </a:rPr>
              <a:t>COMMUNITY INPUT WORKSHOP</a:t>
            </a:r>
            <a:endParaRPr lang="en-US" sz="900" spc="300">
              <a:latin typeface="Futura PT Bold"/>
              <a:cs typeface="Futura PT Bold"/>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19261" y="5673138"/>
            <a:ext cx="170180" cy="468630"/>
          </a:xfrm>
          <a:prstGeom prst="rect">
            <a:avLst/>
          </a:prstGeom>
        </p:spPr>
        <p:txBody>
          <a:bodyPr vert="vert270" wrap="square" lIns="0" tIns="12700" rIns="0" bIns="0" rtlCol="0">
            <a:spAutoFit/>
          </a:bodyPr>
          <a:lstStyle/>
          <a:p>
            <a:pPr marL="12700">
              <a:lnSpc>
                <a:spcPct val="100000"/>
              </a:lnSpc>
              <a:spcBef>
                <a:spcPts val="100"/>
              </a:spcBef>
            </a:pPr>
            <a:r>
              <a:rPr sz="900" b="1">
                <a:solidFill>
                  <a:srgbClr val="BDC0BF"/>
                </a:solidFill>
                <a:latin typeface="Futura PT Bold"/>
                <a:cs typeface="Futura PT Bold"/>
              </a:rPr>
              <a:t>C</a:t>
            </a:r>
            <a:r>
              <a:rPr sz="900" b="1" spc="325">
                <a:solidFill>
                  <a:srgbClr val="BDC0BF"/>
                </a:solidFill>
                <a:latin typeface="Futura PT Bold"/>
                <a:cs typeface="Futura PT Bold"/>
              </a:rPr>
              <a:t> </a:t>
            </a:r>
            <a:r>
              <a:rPr sz="900" b="1">
                <a:solidFill>
                  <a:srgbClr val="BDC0BF"/>
                </a:solidFill>
                <a:latin typeface="Futura PT Bold"/>
                <a:cs typeface="Futura PT Bold"/>
              </a:rPr>
              <a:t>I</a:t>
            </a:r>
            <a:r>
              <a:rPr sz="900" b="1" spc="330">
                <a:solidFill>
                  <a:srgbClr val="BDC0BF"/>
                </a:solidFill>
                <a:latin typeface="Futura PT Bold"/>
                <a:cs typeface="Futura PT Bold"/>
              </a:rPr>
              <a:t> </a:t>
            </a:r>
            <a:r>
              <a:rPr sz="900" b="1">
                <a:solidFill>
                  <a:srgbClr val="BDC0BF"/>
                </a:solidFill>
                <a:latin typeface="Futura PT Bold"/>
                <a:cs typeface="Futura PT Bold"/>
              </a:rPr>
              <a:t>T</a:t>
            </a:r>
            <a:r>
              <a:rPr sz="900" b="1" spc="350">
                <a:solidFill>
                  <a:srgbClr val="BDC0BF"/>
                </a:solidFill>
                <a:latin typeface="Futura PT Bold"/>
                <a:cs typeface="Futura PT Bold"/>
              </a:rPr>
              <a:t> </a:t>
            </a:r>
            <a:r>
              <a:rPr sz="900" b="1" spc="-60">
                <a:solidFill>
                  <a:srgbClr val="BDC0BF"/>
                </a:solidFill>
                <a:latin typeface="Futura PT Bold"/>
                <a:cs typeface="Futura PT Bold"/>
              </a:rPr>
              <a:t>Y</a:t>
            </a:r>
            <a:endParaRPr sz="900">
              <a:latin typeface="Futura PT Bold"/>
              <a:cs typeface="Futura PT Bold"/>
            </a:endParaRPr>
          </a:p>
        </p:txBody>
      </p:sp>
      <p:sp>
        <p:nvSpPr>
          <p:cNvPr id="3" name="object 3"/>
          <p:cNvSpPr txBox="1"/>
          <p:nvPr/>
        </p:nvSpPr>
        <p:spPr>
          <a:xfrm>
            <a:off x="419261" y="5290020"/>
            <a:ext cx="170180" cy="246379"/>
          </a:xfrm>
          <a:prstGeom prst="rect">
            <a:avLst/>
          </a:prstGeom>
        </p:spPr>
        <p:txBody>
          <a:bodyPr vert="vert270" wrap="square" lIns="0" tIns="12700" rIns="0" bIns="0" rtlCol="0">
            <a:spAutoFit/>
          </a:bodyPr>
          <a:lstStyle/>
          <a:p>
            <a:pPr marL="12700">
              <a:lnSpc>
                <a:spcPct val="100000"/>
              </a:lnSpc>
              <a:spcBef>
                <a:spcPts val="100"/>
              </a:spcBef>
            </a:pPr>
            <a:r>
              <a:rPr sz="900" b="1">
                <a:solidFill>
                  <a:srgbClr val="BDC0BF"/>
                </a:solidFill>
                <a:latin typeface="Futura PT Bold"/>
                <a:cs typeface="Futura PT Bold"/>
              </a:rPr>
              <a:t>O</a:t>
            </a:r>
            <a:r>
              <a:rPr sz="900" b="1" spc="330">
                <a:solidFill>
                  <a:srgbClr val="BDC0BF"/>
                </a:solidFill>
                <a:latin typeface="Futura PT Bold"/>
                <a:cs typeface="Futura PT Bold"/>
              </a:rPr>
              <a:t> </a:t>
            </a:r>
            <a:r>
              <a:rPr sz="900" b="1" spc="-50">
                <a:solidFill>
                  <a:srgbClr val="BDC0BF"/>
                </a:solidFill>
                <a:latin typeface="Futura PT Bold"/>
                <a:cs typeface="Futura PT Bold"/>
              </a:rPr>
              <a:t>F</a:t>
            </a:r>
            <a:endParaRPr sz="900">
              <a:latin typeface="Futura PT Bold"/>
              <a:cs typeface="Futura PT Bold"/>
            </a:endParaRPr>
          </a:p>
        </p:txBody>
      </p:sp>
      <p:sp>
        <p:nvSpPr>
          <p:cNvPr id="4" name="object 4"/>
          <p:cNvSpPr txBox="1"/>
          <p:nvPr/>
        </p:nvSpPr>
        <p:spPr>
          <a:xfrm>
            <a:off x="419261" y="3731257"/>
            <a:ext cx="170180" cy="1421765"/>
          </a:xfrm>
          <a:prstGeom prst="rect">
            <a:avLst/>
          </a:prstGeom>
        </p:spPr>
        <p:txBody>
          <a:bodyPr vert="vert270" wrap="square" lIns="0" tIns="12700" rIns="0" bIns="0" rtlCol="0">
            <a:spAutoFit/>
          </a:bodyPr>
          <a:lstStyle/>
          <a:p>
            <a:pPr marL="12700">
              <a:lnSpc>
                <a:spcPct val="100000"/>
              </a:lnSpc>
              <a:spcBef>
                <a:spcPts val="100"/>
              </a:spcBef>
            </a:pPr>
            <a:r>
              <a:rPr sz="900" b="1">
                <a:solidFill>
                  <a:srgbClr val="BDC0BF"/>
                </a:solidFill>
                <a:latin typeface="Futura PT Bold"/>
                <a:cs typeface="Futura PT Bold"/>
              </a:rPr>
              <a:t>F</a:t>
            </a:r>
            <a:r>
              <a:rPr sz="900" b="1" spc="295">
                <a:solidFill>
                  <a:srgbClr val="BDC0BF"/>
                </a:solidFill>
                <a:latin typeface="Futura PT Bold"/>
                <a:cs typeface="Futura PT Bold"/>
              </a:rPr>
              <a:t> </a:t>
            </a:r>
            <a:r>
              <a:rPr sz="900" b="1">
                <a:solidFill>
                  <a:srgbClr val="BDC0BF"/>
                </a:solidFill>
                <a:latin typeface="Futura PT Bold"/>
                <a:cs typeface="Futura PT Bold"/>
              </a:rPr>
              <a:t>A</a:t>
            </a:r>
            <a:r>
              <a:rPr sz="900" b="1" spc="330">
                <a:solidFill>
                  <a:srgbClr val="BDC0BF"/>
                </a:solidFill>
                <a:latin typeface="Futura PT Bold"/>
                <a:cs typeface="Futura PT Bold"/>
              </a:rPr>
              <a:t> </a:t>
            </a:r>
            <a:r>
              <a:rPr sz="900" b="1">
                <a:solidFill>
                  <a:srgbClr val="BDC0BF"/>
                </a:solidFill>
                <a:latin typeface="Futura PT Bold"/>
                <a:cs typeface="Futura PT Bold"/>
              </a:rPr>
              <a:t>R</a:t>
            </a:r>
            <a:r>
              <a:rPr sz="900" b="1" spc="335">
                <a:solidFill>
                  <a:srgbClr val="BDC0BF"/>
                </a:solidFill>
                <a:latin typeface="Futura PT Bold"/>
                <a:cs typeface="Futura PT Bold"/>
              </a:rPr>
              <a:t> </a:t>
            </a:r>
            <a:r>
              <a:rPr sz="900" b="1">
                <a:solidFill>
                  <a:srgbClr val="BDC0BF"/>
                </a:solidFill>
                <a:latin typeface="Futura PT Bold"/>
                <a:cs typeface="Futura PT Bold"/>
              </a:rPr>
              <a:t>M</a:t>
            </a:r>
            <a:r>
              <a:rPr sz="900" b="1" spc="330">
                <a:solidFill>
                  <a:srgbClr val="BDC0BF"/>
                </a:solidFill>
                <a:latin typeface="Futura PT Bold"/>
                <a:cs typeface="Futura PT Bold"/>
              </a:rPr>
              <a:t> </a:t>
            </a:r>
            <a:r>
              <a:rPr sz="900" b="1">
                <a:solidFill>
                  <a:srgbClr val="BDC0BF"/>
                </a:solidFill>
                <a:latin typeface="Futura PT Bold"/>
                <a:cs typeface="Futura PT Bold"/>
              </a:rPr>
              <a:t>I</a:t>
            </a:r>
            <a:r>
              <a:rPr sz="900" b="1" spc="330">
                <a:solidFill>
                  <a:srgbClr val="BDC0BF"/>
                </a:solidFill>
                <a:latin typeface="Futura PT Bold"/>
                <a:cs typeface="Futura PT Bold"/>
              </a:rPr>
              <a:t> </a:t>
            </a:r>
            <a:r>
              <a:rPr sz="900" b="1">
                <a:solidFill>
                  <a:srgbClr val="BDC0BF"/>
                </a:solidFill>
                <a:latin typeface="Futura PT Bold"/>
                <a:cs typeface="Futura PT Bold"/>
              </a:rPr>
              <a:t>N</a:t>
            </a:r>
            <a:r>
              <a:rPr sz="900" b="1" spc="335">
                <a:solidFill>
                  <a:srgbClr val="BDC0BF"/>
                </a:solidFill>
                <a:latin typeface="Futura PT Bold"/>
                <a:cs typeface="Futura PT Bold"/>
              </a:rPr>
              <a:t> </a:t>
            </a:r>
            <a:r>
              <a:rPr sz="900" b="1">
                <a:solidFill>
                  <a:srgbClr val="BDC0BF"/>
                </a:solidFill>
                <a:latin typeface="Futura PT Bold"/>
                <a:cs typeface="Futura PT Bold"/>
              </a:rPr>
              <a:t>G</a:t>
            </a:r>
            <a:r>
              <a:rPr sz="900" b="1" spc="330">
                <a:solidFill>
                  <a:srgbClr val="BDC0BF"/>
                </a:solidFill>
                <a:latin typeface="Futura PT Bold"/>
                <a:cs typeface="Futura PT Bold"/>
              </a:rPr>
              <a:t> </a:t>
            </a:r>
            <a:r>
              <a:rPr sz="900" b="1">
                <a:solidFill>
                  <a:srgbClr val="BDC0BF"/>
                </a:solidFill>
                <a:latin typeface="Futura PT Bold"/>
                <a:cs typeface="Futura PT Bold"/>
              </a:rPr>
              <a:t>T</a:t>
            </a:r>
            <a:r>
              <a:rPr sz="900" b="1" spc="330">
                <a:solidFill>
                  <a:srgbClr val="BDC0BF"/>
                </a:solidFill>
                <a:latin typeface="Futura PT Bold"/>
                <a:cs typeface="Futura PT Bold"/>
              </a:rPr>
              <a:t> </a:t>
            </a:r>
            <a:r>
              <a:rPr sz="900" b="1">
                <a:solidFill>
                  <a:srgbClr val="BDC0BF"/>
                </a:solidFill>
                <a:latin typeface="Futura PT Bold"/>
                <a:cs typeface="Futura PT Bold"/>
              </a:rPr>
              <a:t>O</a:t>
            </a:r>
            <a:r>
              <a:rPr sz="900" b="1" spc="335">
                <a:solidFill>
                  <a:srgbClr val="BDC0BF"/>
                </a:solidFill>
                <a:latin typeface="Futura PT Bold"/>
                <a:cs typeface="Futura PT Bold"/>
              </a:rPr>
              <a:t> </a:t>
            </a:r>
            <a:r>
              <a:rPr sz="900" b="1" spc="-50">
                <a:solidFill>
                  <a:srgbClr val="BDC0BF"/>
                </a:solidFill>
                <a:latin typeface="Futura PT Bold"/>
                <a:cs typeface="Futura PT Bold"/>
              </a:rPr>
              <a:t>N</a:t>
            </a:r>
            <a:endParaRPr sz="900">
              <a:latin typeface="Futura PT Bold"/>
              <a:cs typeface="Futura PT Bold"/>
            </a:endParaRPr>
          </a:p>
        </p:txBody>
      </p:sp>
      <p:sp>
        <p:nvSpPr>
          <p:cNvPr id="7" name="object 7"/>
          <p:cNvSpPr txBox="1">
            <a:spLocks noGrp="1"/>
          </p:cNvSpPr>
          <p:nvPr>
            <p:ph type="ctrTitle"/>
          </p:nvPr>
        </p:nvSpPr>
        <p:spPr>
          <a:xfrm>
            <a:off x="686091" y="217398"/>
            <a:ext cx="10618848" cy="1412754"/>
          </a:xfrm>
          <a:prstGeom prst="rect">
            <a:avLst/>
          </a:prstGeom>
        </p:spPr>
        <p:txBody>
          <a:bodyPr vert="horz" wrap="square" lIns="0" tIns="471452" rIns="0" bIns="0" rtlCol="0" anchor="t">
            <a:spAutoFit/>
          </a:bodyPr>
          <a:lstStyle/>
          <a:p>
            <a:pPr marL="12700">
              <a:spcBef>
                <a:spcPts val="100"/>
              </a:spcBef>
            </a:pPr>
            <a:r>
              <a:rPr lang="en-US" spc="50">
                <a:solidFill>
                  <a:srgbClr val="189FD7"/>
                </a:solidFill>
              </a:rPr>
              <a:t>WALKABILITY</a:t>
            </a:r>
            <a:r>
              <a:rPr lang="en-US" spc="70">
                <a:solidFill>
                  <a:srgbClr val="189FD7"/>
                </a:solidFill>
              </a:rPr>
              <a:t> </a:t>
            </a:r>
            <a:endParaRPr lang="en-US" spc="-35">
              <a:solidFill>
                <a:srgbClr val="189FD7"/>
              </a:solidFill>
            </a:endParaRPr>
          </a:p>
        </p:txBody>
      </p:sp>
      <p:pic>
        <p:nvPicPr>
          <p:cNvPr id="10" name="Picture 10" descr="Map&#10;&#10;Description automatically generated">
            <a:extLst>
              <a:ext uri="{FF2B5EF4-FFF2-40B4-BE49-F238E27FC236}">
                <a16:creationId xmlns:a16="http://schemas.microsoft.com/office/drawing/2014/main" id="{CD5F5B85-D02D-64EF-AA01-9DAAACFD1E39}"/>
              </a:ext>
            </a:extLst>
          </p:cNvPr>
          <p:cNvPicPr>
            <a:picLocks noChangeAspect="1"/>
          </p:cNvPicPr>
          <p:nvPr/>
        </p:nvPicPr>
        <p:blipFill rotWithShape="1">
          <a:blip r:embed="rId2"/>
          <a:srcRect l="3378" t="2383" r="3359" b="26209"/>
          <a:stretch/>
        </p:blipFill>
        <p:spPr>
          <a:xfrm>
            <a:off x="3352799" y="1749724"/>
            <a:ext cx="8305801" cy="4914126"/>
          </a:xfrm>
          <a:prstGeom prst="rect">
            <a:avLst/>
          </a:prstGeom>
        </p:spPr>
      </p:pic>
      <p:sp>
        <p:nvSpPr>
          <p:cNvPr id="12" name="object 8">
            <a:extLst>
              <a:ext uri="{FF2B5EF4-FFF2-40B4-BE49-F238E27FC236}">
                <a16:creationId xmlns:a16="http://schemas.microsoft.com/office/drawing/2014/main" id="{205383A7-305E-57BB-5BDD-4F87C7B8C389}"/>
              </a:ext>
            </a:extLst>
          </p:cNvPr>
          <p:cNvSpPr txBox="1"/>
          <p:nvPr/>
        </p:nvSpPr>
        <p:spPr>
          <a:xfrm>
            <a:off x="686091" y="1714015"/>
            <a:ext cx="2431459" cy="1823576"/>
          </a:xfrm>
          <a:prstGeom prst="rect">
            <a:avLst/>
          </a:prstGeom>
        </p:spPr>
        <p:txBody>
          <a:bodyPr vert="horz" wrap="square" lIns="0" tIns="12700" rIns="0" bIns="0" rtlCol="0" anchor="t">
            <a:spAutoFit/>
          </a:bodyPr>
          <a:lstStyle/>
          <a:p>
            <a:pPr marL="12700">
              <a:spcBef>
                <a:spcPts val="100"/>
              </a:spcBef>
            </a:pPr>
            <a:r>
              <a:rPr lang="en-US" spc="125">
                <a:solidFill>
                  <a:srgbClr val="F1795A"/>
                </a:solidFill>
                <a:latin typeface="Futura PT Demi"/>
                <a:cs typeface="Futura PT Demi"/>
              </a:rPr>
              <a:t>DISTANCE BETWEEN DESTINATIONS</a:t>
            </a:r>
          </a:p>
          <a:p>
            <a:pPr marL="12700">
              <a:spcBef>
                <a:spcPts val="100"/>
              </a:spcBef>
            </a:pPr>
            <a:endParaRPr lang="en-US" sz="1100">
              <a:solidFill>
                <a:srgbClr val="242B2B"/>
              </a:solidFill>
              <a:latin typeface="Futura PT Medium"/>
              <a:cs typeface="Futura PT Medium"/>
            </a:endParaRPr>
          </a:p>
          <a:p>
            <a:pPr marL="12700">
              <a:spcBef>
                <a:spcPts val="100"/>
              </a:spcBef>
            </a:pPr>
            <a:r>
              <a:rPr lang="en-US" sz="1100">
                <a:solidFill>
                  <a:srgbClr val="242B2B"/>
                </a:solidFill>
                <a:latin typeface="Futura PT Medium"/>
              </a:rPr>
              <a:t>This diagram shows the approximate distances between the areas three major destinations. While each segment might be perceived as a long walk, they are good candidates for a bike ride or other form of </a:t>
            </a:r>
            <a:r>
              <a:rPr lang="en-US" sz="1100" err="1">
                <a:solidFill>
                  <a:srgbClr val="242B2B"/>
                </a:solidFill>
                <a:latin typeface="Futura PT Medium"/>
              </a:rPr>
              <a:t>micromobility</a:t>
            </a:r>
            <a:r>
              <a:rPr lang="en-US" sz="1100">
                <a:solidFill>
                  <a:srgbClr val="242B2B"/>
                </a:solidFill>
                <a:latin typeface="Futura PT Medium"/>
              </a:rPr>
              <a:t>.  </a:t>
            </a:r>
            <a:endParaRPr lang="en-US"/>
          </a:p>
        </p:txBody>
      </p:sp>
      <p:sp>
        <p:nvSpPr>
          <p:cNvPr id="8" name="object 6">
            <a:extLst>
              <a:ext uri="{FF2B5EF4-FFF2-40B4-BE49-F238E27FC236}">
                <a16:creationId xmlns:a16="http://schemas.microsoft.com/office/drawing/2014/main" id="{F6FBD080-4664-864C-5F57-7F3562EFAF1E}"/>
              </a:ext>
            </a:extLst>
          </p:cNvPr>
          <p:cNvSpPr txBox="1"/>
          <p:nvPr/>
        </p:nvSpPr>
        <p:spPr>
          <a:xfrm>
            <a:off x="7679961" y="416806"/>
            <a:ext cx="2930206" cy="153888"/>
          </a:xfrm>
          <a:prstGeom prst="rect">
            <a:avLst/>
          </a:prstGeom>
        </p:spPr>
        <p:txBody>
          <a:bodyPr vert="horz" wrap="square" lIns="0" tIns="15240" rIns="0" bIns="0" rtlCol="0">
            <a:spAutoFit/>
          </a:bodyPr>
          <a:lstStyle/>
          <a:p>
            <a:pPr marL="12700" algn="r">
              <a:lnSpc>
                <a:spcPct val="100000"/>
              </a:lnSpc>
              <a:spcBef>
                <a:spcPts val="120"/>
              </a:spcBef>
              <a:tabLst>
                <a:tab pos="1172845" algn="l"/>
              </a:tabLst>
            </a:pPr>
            <a:r>
              <a:rPr lang="en-US" sz="900" b="1" spc="300">
                <a:solidFill>
                  <a:srgbClr val="BDC0BF"/>
                </a:solidFill>
                <a:latin typeface="Futura PT Bold"/>
                <a:cs typeface="Futura PT Bold"/>
              </a:rPr>
              <a:t>COMMUNITY INPUT WORKSHOP</a:t>
            </a:r>
            <a:endParaRPr lang="en-US" sz="900" spc="300">
              <a:latin typeface="Futura PT Bold"/>
              <a:cs typeface="Futura PT Bold"/>
            </a:endParaRPr>
          </a:p>
        </p:txBody>
      </p:sp>
    </p:spTree>
    <p:extLst>
      <p:ext uri="{BB962C8B-B14F-4D97-AF65-F5344CB8AC3E}">
        <p14:creationId xmlns:p14="http://schemas.microsoft.com/office/powerpoint/2010/main" val="3301225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19261" y="5673138"/>
            <a:ext cx="170180" cy="468630"/>
          </a:xfrm>
          <a:prstGeom prst="rect">
            <a:avLst/>
          </a:prstGeom>
        </p:spPr>
        <p:txBody>
          <a:bodyPr vert="vert270" wrap="square" lIns="0" tIns="12700" rIns="0" bIns="0" rtlCol="0">
            <a:spAutoFit/>
          </a:bodyPr>
          <a:lstStyle/>
          <a:p>
            <a:pPr marL="12700">
              <a:lnSpc>
                <a:spcPct val="100000"/>
              </a:lnSpc>
              <a:spcBef>
                <a:spcPts val="100"/>
              </a:spcBef>
            </a:pPr>
            <a:r>
              <a:rPr sz="900" b="1">
                <a:solidFill>
                  <a:srgbClr val="BDC0BF"/>
                </a:solidFill>
                <a:latin typeface="Futura PT Bold"/>
                <a:cs typeface="Futura PT Bold"/>
              </a:rPr>
              <a:t>C</a:t>
            </a:r>
            <a:r>
              <a:rPr sz="900" b="1" spc="325">
                <a:solidFill>
                  <a:srgbClr val="BDC0BF"/>
                </a:solidFill>
                <a:latin typeface="Futura PT Bold"/>
                <a:cs typeface="Futura PT Bold"/>
              </a:rPr>
              <a:t> </a:t>
            </a:r>
            <a:r>
              <a:rPr sz="900" b="1">
                <a:solidFill>
                  <a:srgbClr val="BDC0BF"/>
                </a:solidFill>
                <a:latin typeface="Futura PT Bold"/>
                <a:cs typeface="Futura PT Bold"/>
              </a:rPr>
              <a:t>I</a:t>
            </a:r>
            <a:r>
              <a:rPr sz="900" b="1" spc="330">
                <a:solidFill>
                  <a:srgbClr val="BDC0BF"/>
                </a:solidFill>
                <a:latin typeface="Futura PT Bold"/>
                <a:cs typeface="Futura PT Bold"/>
              </a:rPr>
              <a:t> </a:t>
            </a:r>
            <a:r>
              <a:rPr sz="900" b="1">
                <a:solidFill>
                  <a:srgbClr val="BDC0BF"/>
                </a:solidFill>
                <a:latin typeface="Futura PT Bold"/>
                <a:cs typeface="Futura PT Bold"/>
              </a:rPr>
              <a:t>T</a:t>
            </a:r>
            <a:r>
              <a:rPr sz="900" b="1" spc="350">
                <a:solidFill>
                  <a:srgbClr val="BDC0BF"/>
                </a:solidFill>
                <a:latin typeface="Futura PT Bold"/>
                <a:cs typeface="Futura PT Bold"/>
              </a:rPr>
              <a:t> </a:t>
            </a:r>
            <a:r>
              <a:rPr sz="900" b="1" spc="-60">
                <a:solidFill>
                  <a:srgbClr val="BDC0BF"/>
                </a:solidFill>
                <a:latin typeface="Futura PT Bold"/>
                <a:cs typeface="Futura PT Bold"/>
              </a:rPr>
              <a:t>Y</a:t>
            </a:r>
            <a:endParaRPr sz="900">
              <a:latin typeface="Futura PT Bold"/>
              <a:cs typeface="Futura PT Bold"/>
            </a:endParaRPr>
          </a:p>
        </p:txBody>
      </p:sp>
      <p:sp>
        <p:nvSpPr>
          <p:cNvPr id="3" name="object 3"/>
          <p:cNvSpPr txBox="1"/>
          <p:nvPr/>
        </p:nvSpPr>
        <p:spPr>
          <a:xfrm>
            <a:off x="419261" y="5290020"/>
            <a:ext cx="170180" cy="246379"/>
          </a:xfrm>
          <a:prstGeom prst="rect">
            <a:avLst/>
          </a:prstGeom>
        </p:spPr>
        <p:txBody>
          <a:bodyPr vert="vert270" wrap="square" lIns="0" tIns="12700" rIns="0" bIns="0" rtlCol="0">
            <a:spAutoFit/>
          </a:bodyPr>
          <a:lstStyle/>
          <a:p>
            <a:pPr marL="12700">
              <a:lnSpc>
                <a:spcPct val="100000"/>
              </a:lnSpc>
              <a:spcBef>
                <a:spcPts val="100"/>
              </a:spcBef>
            </a:pPr>
            <a:r>
              <a:rPr sz="900" b="1">
                <a:solidFill>
                  <a:srgbClr val="BDC0BF"/>
                </a:solidFill>
                <a:latin typeface="Futura PT Bold"/>
                <a:cs typeface="Futura PT Bold"/>
              </a:rPr>
              <a:t>O</a:t>
            </a:r>
            <a:r>
              <a:rPr sz="900" b="1" spc="330">
                <a:solidFill>
                  <a:srgbClr val="BDC0BF"/>
                </a:solidFill>
                <a:latin typeface="Futura PT Bold"/>
                <a:cs typeface="Futura PT Bold"/>
              </a:rPr>
              <a:t> </a:t>
            </a:r>
            <a:r>
              <a:rPr sz="900" b="1" spc="-50">
                <a:solidFill>
                  <a:srgbClr val="BDC0BF"/>
                </a:solidFill>
                <a:latin typeface="Futura PT Bold"/>
                <a:cs typeface="Futura PT Bold"/>
              </a:rPr>
              <a:t>F</a:t>
            </a:r>
            <a:endParaRPr sz="900">
              <a:latin typeface="Futura PT Bold"/>
              <a:cs typeface="Futura PT Bold"/>
            </a:endParaRPr>
          </a:p>
        </p:txBody>
      </p:sp>
      <p:pic>
        <p:nvPicPr>
          <p:cNvPr id="10" name="Picture 10">
            <a:extLst>
              <a:ext uri="{FF2B5EF4-FFF2-40B4-BE49-F238E27FC236}">
                <a16:creationId xmlns:a16="http://schemas.microsoft.com/office/drawing/2014/main" id="{CD5F5B85-D02D-64EF-AA01-9DAAACFD1E39}"/>
              </a:ext>
            </a:extLst>
          </p:cNvPr>
          <p:cNvPicPr>
            <a:picLocks noChangeAspect="1"/>
          </p:cNvPicPr>
          <p:nvPr/>
        </p:nvPicPr>
        <p:blipFill rotWithShape="1">
          <a:blip r:embed="rId2"/>
          <a:srcRect l="3369" t="2258" r="2893" b="31800"/>
          <a:stretch/>
        </p:blipFill>
        <p:spPr>
          <a:xfrm>
            <a:off x="3082820" y="1801344"/>
            <a:ext cx="8880580" cy="4828056"/>
          </a:xfrm>
          <a:prstGeom prst="rect">
            <a:avLst/>
          </a:prstGeom>
        </p:spPr>
      </p:pic>
      <p:sp>
        <p:nvSpPr>
          <p:cNvPr id="12" name="object 8">
            <a:extLst>
              <a:ext uri="{FF2B5EF4-FFF2-40B4-BE49-F238E27FC236}">
                <a16:creationId xmlns:a16="http://schemas.microsoft.com/office/drawing/2014/main" id="{205383A7-305E-57BB-5BDD-4F87C7B8C389}"/>
              </a:ext>
            </a:extLst>
          </p:cNvPr>
          <p:cNvSpPr txBox="1"/>
          <p:nvPr/>
        </p:nvSpPr>
        <p:spPr>
          <a:xfrm>
            <a:off x="3359775" y="301419"/>
            <a:ext cx="5470546" cy="1343958"/>
          </a:xfrm>
          <a:prstGeom prst="rect">
            <a:avLst/>
          </a:prstGeom>
        </p:spPr>
        <p:txBody>
          <a:bodyPr vert="horz" wrap="square" lIns="0" tIns="12700" rIns="0" bIns="0" rtlCol="0" anchor="t">
            <a:spAutoFit/>
          </a:bodyPr>
          <a:lstStyle/>
          <a:p>
            <a:pPr marL="12700">
              <a:spcBef>
                <a:spcPts val="100"/>
              </a:spcBef>
            </a:pPr>
            <a:r>
              <a:rPr lang="en-US" spc="125">
                <a:solidFill>
                  <a:srgbClr val="F1795A"/>
                </a:solidFill>
                <a:latin typeface="Futura PT Demi"/>
                <a:cs typeface="Futura PT Demi"/>
              </a:rPr>
              <a:t>EXISTING PEDESTRIAN FACILITIES </a:t>
            </a:r>
            <a:endParaRPr lang="en-US">
              <a:solidFill>
                <a:srgbClr val="242B2B"/>
              </a:solidFill>
              <a:latin typeface="Futura PT Medium"/>
              <a:cs typeface="Futura PT Demi"/>
            </a:endParaRPr>
          </a:p>
          <a:p>
            <a:pPr marL="12700">
              <a:spcBef>
                <a:spcPts val="100"/>
              </a:spcBef>
            </a:pPr>
            <a:endParaRPr lang="en-US" sz="1100">
              <a:solidFill>
                <a:srgbClr val="242B2B"/>
              </a:solidFill>
              <a:latin typeface="Futura PT Medium"/>
              <a:cs typeface="Futura PT Medium"/>
            </a:endParaRPr>
          </a:p>
          <a:p>
            <a:pPr marL="12700">
              <a:spcBef>
                <a:spcPts val="100"/>
              </a:spcBef>
            </a:pPr>
            <a:r>
              <a:rPr lang="en-US" sz="1100">
                <a:solidFill>
                  <a:srgbClr val="242B2B"/>
                </a:solidFill>
                <a:latin typeface="Futura PT Medium"/>
              </a:rPr>
              <a:t>This diagram identifies the existing sidewalks and utilizes a color-coded rating system showing the quality of the pedestrian realm. As can be seen, there are many gaps in the pedestrian network which inhibit walkability and safety. Again, this is largely due to the areas industrial history where walkability was not prioritized.</a:t>
            </a:r>
          </a:p>
          <a:p>
            <a:pPr marL="12700">
              <a:spcBef>
                <a:spcPts val="100"/>
              </a:spcBef>
            </a:pPr>
            <a:endParaRPr lang="en-US" sz="1100">
              <a:solidFill>
                <a:srgbClr val="242B2B"/>
              </a:solidFill>
              <a:latin typeface="Futura PT Medium"/>
            </a:endParaRPr>
          </a:p>
        </p:txBody>
      </p:sp>
      <p:pic>
        <p:nvPicPr>
          <p:cNvPr id="13" name="Picture 13" descr="A picture containing text, sky, outdoor, road&#10;&#10;Description automatically generated">
            <a:extLst>
              <a:ext uri="{FF2B5EF4-FFF2-40B4-BE49-F238E27FC236}">
                <a16:creationId xmlns:a16="http://schemas.microsoft.com/office/drawing/2014/main" id="{4E3CC918-730C-AA98-F37A-D57628981B38}"/>
              </a:ext>
            </a:extLst>
          </p:cNvPr>
          <p:cNvPicPr>
            <a:picLocks noChangeAspect="1"/>
          </p:cNvPicPr>
          <p:nvPr/>
        </p:nvPicPr>
        <p:blipFill rotWithShape="1">
          <a:blip r:embed="rId3"/>
          <a:srcRect t="7834" r="-732" b="8064"/>
          <a:stretch/>
        </p:blipFill>
        <p:spPr>
          <a:xfrm>
            <a:off x="121207" y="127164"/>
            <a:ext cx="2763272" cy="1625436"/>
          </a:xfrm>
          <a:prstGeom prst="rect">
            <a:avLst/>
          </a:prstGeom>
        </p:spPr>
      </p:pic>
      <p:pic>
        <p:nvPicPr>
          <p:cNvPr id="14" name="Picture 14">
            <a:extLst>
              <a:ext uri="{FF2B5EF4-FFF2-40B4-BE49-F238E27FC236}">
                <a16:creationId xmlns:a16="http://schemas.microsoft.com/office/drawing/2014/main" id="{6F992F47-08BA-49E6-6C90-2B4A00E61168}"/>
              </a:ext>
            </a:extLst>
          </p:cNvPr>
          <p:cNvPicPr>
            <a:picLocks noChangeAspect="1"/>
          </p:cNvPicPr>
          <p:nvPr/>
        </p:nvPicPr>
        <p:blipFill>
          <a:blip r:embed="rId4"/>
          <a:stretch>
            <a:fillRect/>
          </a:stretch>
        </p:blipFill>
        <p:spPr>
          <a:xfrm>
            <a:off x="121207" y="2605310"/>
            <a:ext cx="2712007" cy="1651836"/>
          </a:xfrm>
          <a:prstGeom prst="rect">
            <a:avLst/>
          </a:prstGeom>
        </p:spPr>
      </p:pic>
      <p:pic>
        <p:nvPicPr>
          <p:cNvPr id="15" name="Picture 15" descr="A picture containing road, sky, outdoor, tree&#10;&#10;Description automatically generated">
            <a:extLst>
              <a:ext uri="{FF2B5EF4-FFF2-40B4-BE49-F238E27FC236}">
                <a16:creationId xmlns:a16="http://schemas.microsoft.com/office/drawing/2014/main" id="{676B69ED-ABD1-E018-0954-8E69A0246584}"/>
              </a:ext>
            </a:extLst>
          </p:cNvPr>
          <p:cNvPicPr>
            <a:picLocks noChangeAspect="1"/>
          </p:cNvPicPr>
          <p:nvPr/>
        </p:nvPicPr>
        <p:blipFill rotWithShape="1">
          <a:blip r:embed="rId5"/>
          <a:srcRect l="-246" t="6715" r="16" b="11678"/>
          <a:stretch/>
        </p:blipFill>
        <p:spPr>
          <a:xfrm>
            <a:off x="121207" y="4736254"/>
            <a:ext cx="2727166" cy="1516400"/>
          </a:xfrm>
          <a:prstGeom prst="rect">
            <a:avLst/>
          </a:prstGeom>
        </p:spPr>
      </p:pic>
      <p:sp>
        <p:nvSpPr>
          <p:cNvPr id="16" name="TextBox 15">
            <a:extLst>
              <a:ext uri="{FF2B5EF4-FFF2-40B4-BE49-F238E27FC236}">
                <a16:creationId xmlns:a16="http://schemas.microsoft.com/office/drawing/2014/main" id="{842F3E67-0A4C-96A3-FC50-9D732CD6CC08}"/>
              </a:ext>
            </a:extLst>
          </p:cNvPr>
          <p:cNvSpPr txBox="1"/>
          <p:nvPr/>
        </p:nvSpPr>
        <p:spPr>
          <a:xfrm>
            <a:off x="53473" y="1752600"/>
            <a:ext cx="2744982" cy="93871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a:latin typeface="Futura PT Medium"/>
              </a:rPr>
              <a:t>A-rated sidewalk: Provides several of the following elements: Shade, protection from moving traffic (trees and on-street parking), seating, lighting, bike racks.</a:t>
            </a:r>
            <a:endParaRPr lang="en-US" sz="1100">
              <a:solidFill>
                <a:srgbClr val="000000"/>
              </a:solidFill>
              <a:latin typeface="Futura PT Medium"/>
            </a:endParaRPr>
          </a:p>
        </p:txBody>
      </p:sp>
      <p:sp>
        <p:nvSpPr>
          <p:cNvPr id="17" name="TextBox 16">
            <a:extLst>
              <a:ext uri="{FF2B5EF4-FFF2-40B4-BE49-F238E27FC236}">
                <a16:creationId xmlns:a16="http://schemas.microsoft.com/office/drawing/2014/main" id="{825E6B1A-EEC2-85D7-2008-D34BF39D44B8}"/>
              </a:ext>
            </a:extLst>
          </p:cNvPr>
          <p:cNvSpPr txBox="1"/>
          <p:nvPr/>
        </p:nvSpPr>
        <p:spPr>
          <a:xfrm>
            <a:off x="53473" y="4267200"/>
            <a:ext cx="2709333"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a:latin typeface="Futura PT Medium"/>
              </a:rPr>
              <a:t>B-rated sidewalk: Provides only one or two of the elements listed above.</a:t>
            </a:r>
            <a:endParaRPr lang="en-US" sz="1100">
              <a:solidFill>
                <a:srgbClr val="000000"/>
              </a:solidFill>
              <a:latin typeface="Futura PT Medium"/>
            </a:endParaRPr>
          </a:p>
        </p:txBody>
      </p:sp>
      <p:sp>
        <p:nvSpPr>
          <p:cNvPr id="18" name="TextBox 17">
            <a:extLst>
              <a:ext uri="{FF2B5EF4-FFF2-40B4-BE49-F238E27FC236}">
                <a16:creationId xmlns:a16="http://schemas.microsoft.com/office/drawing/2014/main" id="{4D31050C-8DC4-F4C8-37AB-2BDC45AFC35A}"/>
              </a:ext>
            </a:extLst>
          </p:cNvPr>
          <p:cNvSpPr txBox="1"/>
          <p:nvPr/>
        </p:nvSpPr>
        <p:spPr>
          <a:xfrm>
            <a:off x="71297" y="6283158"/>
            <a:ext cx="2709333" cy="43088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l"/>
            <a:r>
              <a:rPr lang="en-US" sz="1100">
                <a:latin typeface="Futura PT Medium"/>
              </a:rPr>
              <a:t>C-rated sidewalk: provides a physical walking space with no amenities.</a:t>
            </a:r>
            <a:endParaRPr lang="en-US" sz="1100">
              <a:solidFill>
                <a:srgbClr val="000000"/>
              </a:solidFill>
              <a:latin typeface="Futura PT Medium"/>
            </a:endParaRPr>
          </a:p>
        </p:txBody>
      </p:sp>
      <p:sp>
        <p:nvSpPr>
          <p:cNvPr id="4" name="object 6">
            <a:extLst>
              <a:ext uri="{FF2B5EF4-FFF2-40B4-BE49-F238E27FC236}">
                <a16:creationId xmlns:a16="http://schemas.microsoft.com/office/drawing/2014/main" id="{95A553E9-6D93-7DF6-B0E0-59DF1EEE8670}"/>
              </a:ext>
            </a:extLst>
          </p:cNvPr>
          <p:cNvSpPr txBox="1"/>
          <p:nvPr/>
        </p:nvSpPr>
        <p:spPr>
          <a:xfrm>
            <a:off x="7679961" y="416806"/>
            <a:ext cx="2930206" cy="153888"/>
          </a:xfrm>
          <a:prstGeom prst="rect">
            <a:avLst/>
          </a:prstGeom>
        </p:spPr>
        <p:txBody>
          <a:bodyPr vert="horz" wrap="square" lIns="0" tIns="15240" rIns="0" bIns="0" rtlCol="0">
            <a:spAutoFit/>
          </a:bodyPr>
          <a:lstStyle/>
          <a:p>
            <a:pPr marL="12700" algn="r">
              <a:lnSpc>
                <a:spcPct val="100000"/>
              </a:lnSpc>
              <a:spcBef>
                <a:spcPts val="120"/>
              </a:spcBef>
              <a:tabLst>
                <a:tab pos="1172845" algn="l"/>
              </a:tabLst>
            </a:pPr>
            <a:r>
              <a:rPr lang="en-US" sz="900" b="1" spc="300">
                <a:solidFill>
                  <a:srgbClr val="BDC0BF"/>
                </a:solidFill>
                <a:latin typeface="Futura PT Bold"/>
                <a:cs typeface="Futura PT Bold"/>
              </a:rPr>
              <a:t>COMMUNITY INPUT WORKSHOP</a:t>
            </a:r>
            <a:endParaRPr lang="en-US" sz="900" spc="300">
              <a:latin typeface="Futura PT Bold"/>
              <a:cs typeface="Futura PT Bold"/>
            </a:endParaRPr>
          </a:p>
        </p:txBody>
      </p:sp>
    </p:spTree>
    <p:extLst>
      <p:ext uri="{BB962C8B-B14F-4D97-AF65-F5344CB8AC3E}">
        <p14:creationId xmlns:p14="http://schemas.microsoft.com/office/powerpoint/2010/main" val="1423531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 name="Rectangle 67">
            <a:extLst>
              <a:ext uri="{FF2B5EF4-FFF2-40B4-BE49-F238E27FC236}">
                <a16:creationId xmlns:a16="http://schemas.microsoft.com/office/drawing/2014/main" id="{808036B0-9FDA-4937-00E7-5053354A031E}"/>
              </a:ext>
            </a:extLst>
          </p:cNvPr>
          <p:cNvSpPr/>
          <p:nvPr/>
        </p:nvSpPr>
        <p:spPr>
          <a:xfrm>
            <a:off x="1216372" y="2686235"/>
            <a:ext cx="3886308" cy="3886200"/>
          </a:xfrm>
          <a:prstGeom prst="rect">
            <a:avLst/>
          </a:prstGeom>
          <a:solidFill>
            <a:schemeClr val="bg1">
              <a:lumMod val="85000"/>
            </a:schemeClr>
          </a:solidFill>
          <a:ln>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object 2"/>
          <p:cNvSpPr txBox="1"/>
          <p:nvPr/>
        </p:nvSpPr>
        <p:spPr>
          <a:xfrm>
            <a:off x="419261" y="5673138"/>
            <a:ext cx="170180" cy="468630"/>
          </a:xfrm>
          <a:prstGeom prst="rect">
            <a:avLst/>
          </a:prstGeom>
        </p:spPr>
        <p:txBody>
          <a:bodyPr vert="vert270" wrap="square" lIns="0" tIns="12700" rIns="0" bIns="0" rtlCol="0">
            <a:spAutoFit/>
          </a:bodyPr>
          <a:lstStyle/>
          <a:p>
            <a:pPr marL="12700">
              <a:lnSpc>
                <a:spcPct val="100000"/>
              </a:lnSpc>
              <a:spcBef>
                <a:spcPts val="100"/>
              </a:spcBef>
            </a:pPr>
            <a:r>
              <a:rPr sz="900" b="1">
                <a:solidFill>
                  <a:srgbClr val="BDC0BF"/>
                </a:solidFill>
                <a:latin typeface="Futura PT Bold"/>
                <a:cs typeface="Futura PT Bold"/>
              </a:rPr>
              <a:t>C</a:t>
            </a:r>
            <a:r>
              <a:rPr sz="900" b="1" spc="325">
                <a:solidFill>
                  <a:srgbClr val="BDC0BF"/>
                </a:solidFill>
                <a:latin typeface="Futura PT Bold"/>
                <a:cs typeface="Futura PT Bold"/>
              </a:rPr>
              <a:t> </a:t>
            </a:r>
            <a:r>
              <a:rPr sz="900" b="1">
                <a:solidFill>
                  <a:srgbClr val="BDC0BF"/>
                </a:solidFill>
                <a:latin typeface="Futura PT Bold"/>
                <a:cs typeface="Futura PT Bold"/>
              </a:rPr>
              <a:t>I</a:t>
            </a:r>
            <a:r>
              <a:rPr sz="900" b="1" spc="330">
                <a:solidFill>
                  <a:srgbClr val="BDC0BF"/>
                </a:solidFill>
                <a:latin typeface="Futura PT Bold"/>
                <a:cs typeface="Futura PT Bold"/>
              </a:rPr>
              <a:t> </a:t>
            </a:r>
            <a:r>
              <a:rPr sz="900" b="1">
                <a:solidFill>
                  <a:srgbClr val="BDC0BF"/>
                </a:solidFill>
                <a:latin typeface="Futura PT Bold"/>
                <a:cs typeface="Futura PT Bold"/>
              </a:rPr>
              <a:t>T</a:t>
            </a:r>
            <a:r>
              <a:rPr sz="900" b="1" spc="350">
                <a:solidFill>
                  <a:srgbClr val="BDC0BF"/>
                </a:solidFill>
                <a:latin typeface="Futura PT Bold"/>
                <a:cs typeface="Futura PT Bold"/>
              </a:rPr>
              <a:t> </a:t>
            </a:r>
            <a:r>
              <a:rPr sz="900" b="1" spc="-60">
                <a:solidFill>
                  <a:srgbClr val="BDC0BF"/>
                </a:solidFill>
                <a:latin typeface="Futura PT Bold"/>
                <a:cs typeface="Futura PT Bold"/>
              </a:rPr>
              <a:t>Y</a:t>
            </a:r>
            <a:endParaRPr sz="900">
              <a:latin typeface="Futura PT Bold"/>
              <a:cs typeface="Futura PT Bold"/>
            </a:endParaRPr>
          </a:p>
        </p:txBody>
      </p:sp>
      <p:sp>
        <p:nvSpPr>
          <p:cNvPr id="3" name="object 3"/>
          <p:cNvSpPr txBox="1"/>
          <p:nvPr/>
        </p:nvSpPr>
        <p:spPr>
          <a:xfrm>
            <a:off x="419261" y="5290020"/>
            <a:ext cx="170180" cy="246379"/>
          </a:xfrm>
          <a:prstGeom prst="rect">
            <a:avLst/>
          </a:prstGeom>
        </p:spPr>
        <p:txBody>
          <a:bodyPr vert="vert270" wrap="square" lIns="0" tIns="12700" rIns="0" bIns="0" rtlCol="0">
            <a:spAutoFit/>
          </a:bodyPr>
          <a:lstStyle/>
          <a:p>
            <a:pPr marL="12700">
              <a:lnSpc>
                <a:spcPct val="100000"/>
              </a:lnSpc>
              <a:spcBef>
                <a:spcPts val="100"/>
              </a:spcBef>
            </a:pPr>
            <a:r>
              <a:rPr sz="900" b="1">
                <a:solidFill>
                  <a:srgbClr val="BDC0BF"/>
                </a:solidFill>
                <a:latin typeface="Futura PT Bold"/>
                <a:cs typeface="Futura PT Bold"/>
              </a:rPr>
              <a:t>O</a:t>
            </a:r>
            <a:r>
              <a:rPr sz="900" b="1" spc="330">
                <a:solidFill>
                  <a:srgbClr val="BDC0BF"/>
                </a:solidFill>
                <a:latin typeface="Futura PT Bold"/>
                <a:cs typeface="Futura PT Bold"/>
              </a:rPr>
              <a:t> </a:t>
            </a:r>
            <a:r>
              <a:rPr sz="900" b="1" spc="-50">
                <a:solidFill>
                  <a:srgbClr val="BDC0BF"/>
                </a:solidFill>
                <a:latin typeface="Futura PT Bold"/>
                <a:cs typeface="Futura PT Bold"/>
              </a:rPr>
              <a:t>F</a:t>
            </a:r>
            <a:endParaRPr sz="900">
              <a:latin typeface="Futura PT Bold"/>
              <a:cs typeface="Futura PT Bold"/>
            </a:endParaRPr>
          </a:p>
        </p:txBody>
      </p:sp>
      <p:sp>
        <p:nvSpPr>
          <p:cNvPr id="4" name="object 4"/>
          <p:cNvSpPr txBox="1"/>
          <p:nvPr/>
        </p:nvSpPr>
        <p:spPr>
          <a:xfrm>
            <a:off x="419261" y="3731257"/>
            <a:ext cx="170180" cy="1421765"/>
          </a:xfrm>
          <a:prstGeom prst="rect">
            <a:avLst/>
          </a:prstGeom>
        </p:spPr>
        <p:txBody>
          <a:bodyPr vert="vert270" wrap="square" lIns="0" tIns="12700" rIns="0" bIns="0" rtlCol="0">
            <a:spAutoFit/>
          </a:bodyPr>
          <a:lstStyle/>
          <a:p>
            <a:pPr marL="12700">
              <a:lnSpc>
                <a:spcPct val="100000"/>
              </a:lnSpc>
              <a:spcBef>
                <a:spcPts val="100"/>
              </a:spcBef>
            </a:pPr>
            <a:r>
              <a:rPr sz="900" b="1">
                <a:solidFill>
                  <a:srgbClr val="BDC0BF"/>
                </a:solidFill>
                <a:latin typeface="Futura PT Bold"/>
                <a:cs typeface="Futura PT Bold"/>
              </a:rPr>
              <a:t>F</a:t>
            </a:r>
            <a:r>
              <a:rPr sz="900" b="1" spc="295">
                <a:solidFill>
                  <a:srgbClr val="BDC0BF"/>
                </a:solidFill>
                <a:latin typeface="Futura PT Bold"/>
                <a:cs typeface="Futura PT Bold"/>
              </a:rPr>
              <a:t> </a:t>
            </a:r>
            <a:r>
              <a:rPr sz="900" b="1">
                <a:solidFill>
                  <a:srgbClr val="BDC0BF"/>
                </a:solidFill>
                <a:latin typeface="Futura PT Bold"/>
                <a:cs typeface="Futura PT Bold"/>
              </a:rPr>
              <a:t>A</a:t>
            </a:r>
            <a:r>
              <a:rPr sz="900" b="1" spc="330">
                <a:solidFill>
                  <a:srgbClr val="BDC0BF"/>
                </a:solidFill>
                <a:latin typeface="Futura PT Bold"/>
                <a:cs typeface="Futura PT Bold"/>
              </a:rPr>
              <a:t> </a:t>
            </a:r>
            <a:r>
              <a:rPr sz="900" b="1">
                <a:solidFill>
                  <a:srgbClr val="BDC0BF"/>
                </a:solidFill>
                <a:latin typeface="Futura PT Bold"/>
                <a:cs typeface="Futura PT Bold"/>
              </a:rPr>
              <a:t>R</a:t>
            </a:r>
            <a:r>
              <a:rPr sz="900" b="1" spc="335">
                <a:solidFill>
                  <a:srgbClr val="BDC0BF"/>
                </a:solidFill>
                <a:latin typeface="Futura PT Bold"/>
                <a:cs typeface="Futura PT Bold"/>
              </a:rPr>
              <a:t> </a:t>
            </a:r>
            <a:r>
              <a:rPr sz="900" b="1">
                <a:solidFill>
                  <a:srgbClr val="BDC0BF"/>
                </a:solidFill>
                <a:latin typeface="Futura PT Bold"/>
                <a:cs typeface="Futura PT Bold"/>
              </a:rPr>
              <a:t>M</a:t>
            </a:r>
            <a:r>
              <a:rPr sz="900" b="1" spc="330">
                <a:solidFill>
                  <a:srgbClr val="BDC0BF"/>
                </a:solidFill>
                <a:latin typeface="Futura PT Bold"/>
                <a:cs typeface="Futura PT Bold"/>
              </a:rPr>
              <a:t> </a:t>
            </a:r>
            <a:r>
              <a:rPr sz="900" b="1">
                <a:solidFill>
                  <a:srgbClr val="BDC0BF"/>
                </a:solidFill>
                <a:latin typeface="Futura PT Bold"/>
                <a:cs typeface="Futura PT Bold"/>
              </a:rPr>
              <a:t>I</a:t>
            </a:r>
            <a:r>
              <a:rPr sz="900" b="1" spc="330">
                <a:solidFill>
                  <a:srgbClr val="BDC0BF"/>
                </a:solidFill>
                <a:latin typeface="Futura PT Bold"/>
                <a:cs typeface="Futura PT Bold"/>
              </a:rPr>
              <a:t> </a:t>
            </a:r>
            <a:r>
              <a:rPr sz="900" b="1">
                <a:solidFill>
                  <a:srgbClr val="BDC0BF"/>
                </a:solidFill>
                <a:latin typeface="Futura PT Bold"/>
                <a:cs typeface="Futura PT Bold"/>
              </a:rPr>
              <a:t>N</a:t>
            </a:r>
            <a:r>
              <a:rPr sz="900" b="1" spc="335">
                <a:solidFill>
                  <a:srgbClr val="BDC0BF"/>
                </a:solidFill>
                <a:latin typeface="Futura PT Bold"/>
                <a:cs typeface="Futura PT Bold"/>
              </a:rPr>
              <a:t> </a:t>
            </a:r>
            <a:r>
              <a:rPr sz="900" b="1">
                <a:solidFill>
                  <a:srgbClr val="BDC0BF"/>
                </a:solidFill>
                <a:latin typeface="Futura PT Bold"/>
                <a:cs typeface="Futura PT Bold"/>
              </a:rPr>
              <a:t>G</a:t>
            </a:r>
            <a:r>
              <a:rPr sz="900" b="1" spc="330">
                <a:solidFill>
                  <a:srgbClr val="BDC0BF"/>
                </a:solidFill>
                <a:latin typeface="Futura PT Bold"/>
                <a:cs typeface="Futura PT Bold"/>
              </a:rPr>
              <a:t> </a:t>
            </a:r>
            <a:r>
              <a:rPr sz="900" b="1">
                <a:solidFill>
                  <a:srgbClr val="BDC0BF"/>
                </a:solidFill>
                <a:latin typeface="Futura PT Bold"/>
                <a:cs typeface="Futura PT Bold"/>
              </a:rPr>
              <a:t>T</a:t>
            </a:r>
            <a:r>
              <a:rPr sz="900" b="1" spc="330">
                <a:solidFill>
                  <a:srgbClr val="BDC0BF"/>
                </a:solidFill>
                <a:latin typeface="Futura PT Bold"/>
                <a:cs typeface="Futura PT Bold"/>
              </a:rPr>
              <a:t> </a:t>
            </a:r>
            <a:r>
              <a:rPr sz="900" b="1">
                <a:solidFill>
                  <a:srgbClr val="BDC0BF"/>
                </a:solidFill>
                <a:latin typeface="Futura PT Bold"/>
                <a:cs typeface="Futura PT Bold"/>
              </a:rPr>
              <a:t>O</a:t>
            </a:r>
            <a:r>
              <a:rPr sz="900" b="1" spc="335">
                <a:solidFill>
                  <a:srgbClr val="BDC0BF"/>
                </a:solidFill>
                <a:latin typeface="Futura PT Bold"/>
                <a:cs typeface="Futura PT Bold"/>
              </a:rPr>
              <a:t> </a:t>
            </a:r>
            <a:r>
              <a:rPr sz="900" b="1" spc="-50">
                <a:solidFill>
                  <a:srgbClr val="BDC0BF"/>
                </a:solidFill>
                <a:latin typeface="Futura PT Bold"/>
                <a:cs typeface="Futura PT Bold"/>
              </a:rPr>
              <a:t>N</a:t>
            </a:r>
            <a:endParaRPr sz="900">
              <a:latin typeface="Futura PT Bold"/>
              <a:cs typeface="Futura PT Bold"/>
            </a:endParaRPr>
          </a:p>
        </p:txBody>
      </p:sp>
      <p:sp>
        <p:nvSpPr>
          <p:cNvPr id="7" name="object 7"/>
          <p:cNvSpPr txBox="1">
            <a:spLocks noGrp="1"/>
          </p:cNvSpPr>
          <p:nvPr>
            <p:ph type="title"/>
          </p:nvPr>
        </p:nvSpPr>
        <p:spPr>
          <a:xfrm>
            <a:off x="1142892" y="1063994"/>
            <a:ext cx="9438005" cy="939800"/>
          </a:xfrm>
          <a:prstGeom prst="rect">
            <a:avLst/>
          </a:prstGeom>
        </p:spPr>
        <p:txBody>
          <a:bodyPr vert="horz" wrap="square" lIns="0" tIns="12700" rIns="0" bIns="0" rtlCol="0">
            <a:spAutoFit/>
          </a:bodyPr>
          <a:lstStyle/>
          <a:p>
            <a:pPr marL="12700">
              <a:lnSpc>
                <a:spcPct val="100000"/>
              </a:lnSpc>
              <a:spcBef>
                <a:spcPts val="100"/>
              </a:spcBef>
            </a:pPr>
            <a:r>
              <a:rPr lang="en-US" spc="50">
                <a:solidFill>
                  <a:srgbClr val="189FD7"/>
                </a:solidFill>
              </a:rPr>
              <a:t>POPULATION TRENDS</a:t>
            </a:r>
            <a:endParaRPr spc="-35">
              <a:solidFill>
                <a:srgbClr val="189FD7"/>
              </a:solidFill>
            </a:endParaRPr>
          </a:p>
        </p:txBody>
      </p:sp>
      <p:sp>
        <p:nvSpPr>
          <p:cNvPr id="53" name="object 25">
            <a:extLst>
              <a:ext uri="{FF2B5EF4-FFF2-40B4-BE49-F238E27FC236}">
                <a16:creationId xmlns:a16="http://schemas.microsoft.com/office/drawing/2014/main" id="{627E2AD3-7764-21B1-4A76-9842EACE698F}"/>
              </a:ext>
            </a:extLst>
          </p:cNvPr>
          <p:cNvSpPr txBox="1">
            <a:spLocks noGrp="1"/>
          </p:cNvSpPr>
          <p:nvPr>
            <p:ph type="body" idx="1"/>
          </p:nvPr>
        </p:nvSpPr>
        <p:spPr>
          <a:xfrm>
            <a:off x="1216372" y="2222014"/>
            <a:ext cx="9438005" cy="756617"/>
          </a:xfrm>
          <a:prstGeom prst="rect">
            <a:avLst/>
          </a:prstGeom>
        </p:spPr>
        <p:txBody>
          <a:bodyPr vert="horz" wrap="square" lIns="0" tIns="12700" rIns="0" bIns="0" rtlCol="0">
            <a:spAutoFit/>
          </a:bodyPr>
          <a:lstStyle/>
          <a:p>
            <a:pPr marL="12700">
              <a:lnSpc>
                <a:spcPct val="100000"/>
              </a:lnSpc>
              <a:spcBef>
                <a:spcPts val="100"/>
              </a:spcBef>
            </a:pPr>
            <a:r>
              <a:rPr sz="1800"/>
              <a:t>SOCIOECONOMIC,  HOUSING,  ECONOMIC</a:t>
            </a:r>
            <a:r>
              <a:rPr lang="en-US" sz="1800"/>
              <a:t> | Block Group 1, Tract 4.02</a:t>
            </a:r>
            <a:r>
              <a:rPr sz="1800"/>
              <a:t> </a:t>
            </a:r>
          </a:p>
          <a:p>
            <a:pPr>
              <a:lnSpc>
                <a:spcPct val="100000"/>
              </a:lnSpc>
            </a:pPr>
            <a:endParaRPr sz="1700"/>
          </a:p>
          <a:p>
            <a:pPr>
              <a:lnSpc>
                <a:spcPct val="100000"/>
              </a:lnSpc>
              <a:spcBef>
                <a:spcPts val="55"/>
              </a:spcBef>
            </a:pPr>
            <a:endParaRPr sz="1250"/>
          </a:p>
        </p:txBody>
      </p:sp>
      <p:sp>
        <p:nvSpPr>
          <p:cNvPr id="66" name="TextBox 65">
            <a:extLst>
              <a:ext uri="{FF2B5EF4-FFF2-40B4-BE49-F238E27FC236}">
                <a16:creationId xmlns:a16="http://schemas.microsoft.com/office/drawing/2014/main" id="{9B41B3BC-EBC4-BBFD-776C-D02A3FAE8DCE}"/>
              </a:ext>
            </a:extLst>
          </p:cNvPr>
          <p:cNvSpPr txBox="1"/>
          <p:nvPr/>
        </p:nvSpPr>
        <p:spPr>
          <a:xfrm>
            <a:off x="1177090" y="2802803"/>
            <a:ext cx="2010361" cy="707886"/>
          </a:xfrm>
          <a:prstGeom prst="rect">
            <a:avLst/>
          </a:prstGeom>
          <a:noFill/>
        </p:spPr>
        <p:txBody>
          <a:bodyPr wrap="square" lIns="91440" tIns="45720" rIns="91440" bIns="45720" anchor="t">
            <a:spAutoFit/>
          </a:bodyPr>
          <a:lstStyle/>
          <a:p>
            <a:pPr marL="12700" algn="r">
              <a:lnSpc>
                <a:spcPct val="100000"/>
              </a:lnSpc>
              <a:spcBef>
                <a:spcPts val="10"/>
              </a:spcBef>
            </a:pPr>
            <a:r>
              <a:rPr lang="en-US" sz="4000" b="1">
                <a:solidFill>
                  <a:srgbClr val="F1795A"/>
                </a:solidFill>
                <a:effectLst>
                  <a:outerShdw blurRad="38100" dist="38100" dir="2700000" algn="tl">
                    <a:srgbClr val="000000">
                      <a:alpha val="43137"/>
                    </a:srgbClr>
                  </a:outerShdw>
                </a:effectLst>
                <a:latin typeface="Futura PT Demi"/>
                <a:ea typeface="+mn-ea"/>
              </a:rPr>
              <a:t>1,167</a:t>
            </a:r>
          </a:p>
        </p:txBody>
      </p:sp>
      <p:sp>
        <p:nvSpPr>
          <p:cNvPr id="70" name="TextBox 69">
            <a:extLst>
              <a:ext uri="{FF2B5EF4-FFF2-40B4-BE49-F238E27FC236}">
                <a16:creationId xmlns:a16="http://schemas.microsoft.com/office/drawing/2014/main" id="{F6C79725-9662-56D3-A627-9675023CA8FA}"/>
              </a:ext>
            </a:extLst>
          </p:cNvPr>
          <p:cNvSpPr txBox="1"/>
          <p:nvPr/>
        </p:nvSpPr>
        <p:spPr>
          <a:xfrm>
            <a:off x="3196853" y="3095435"/>
            <a:ext cx="1677140" cy="338554"/>
          </a:xfrm>
          <a:prstGeom prst="rect">
            <a:avLst/>
          </a:prstGeom>
          <a:noFill/>
        </p:spPr>
        <p:txBody>
          <a:bodyPr wrap="square" lIns="91440" tIns="45720" rIns="91440" bIns="45720" anchor="t">
            <a:spAutoFit/>
          </a:bodyPr>
          <a:lstStyle/>
          <a:p>
            <a:r>
              <a:rPr lang="en-US" sz="1400" b="0">
                <a:solidFill>
                  <a:schemeClr val="accent6">
                    <a:lumMod val="75000"/>
                  </a:schemeClr>
                </a:solidFill>
                <a:latin typeface="Futura PT Medium"/>
                <a:cs typeface="Futura PT Medium"/>
              </a:rPr>
              <a:t> </a:t>
            </a:r>
            <a:r>
              <a:rPr lang="en-US" sz="1600">
                <a:solidFill>
                  <a:srgbClr val="F1795A"/>
                </a:solidFill>
                <a:latin typeface="Futura PT Demi"/>
                <a:ea typeface="+mn-ea"/>
              </a:rPr>
              <a:t>Population</a:t>
            </a:r>
          </a:p>
        </p:txBody>
      </p:sp>
      <p:pic>
        <p:nvPicPr>
          <p:cNvPr id="72" name="Picture 71">
            <a:extLst>
              <a:ext uri="{FF2B5EF4-FFF2-40B4-BE49-F238E27FC236}">
                <a16:creationId xmlns:a16="http://schemas.microsoft.com/office/drawing/2014/main" id="{0E423F31-0B25-8DCD-1086-D4FFC0367B3C}"/>
              </a:ext>
            </a:extLst>
          </p:cNvPr>
          <p:cNvPicPr>
            <a:picLocks noChangeAspect="1"/>
          </p:cNvPicPr>
          <p:nvPr/>
        </p:nvPicPr>
        <p:blipFill>
          <a:blip r:embed="rId2"/>
          <a:stretch>
            <a:fillRect/>
          </a:stretch>
        </p:blipFill>
        <p:spPr>
          <a:xfrm>
            <a:off x="5327188" y="2686235"/>
            <a:ext cx="6262711" cy="3107658"/>
          </a:xfrm>
          <a:prstGeom prst="rect">
            <a:avLst/>
          </a:prstGeom>
        </p:spPr>
      </p:pic>
      <p:sp>
        <p:nvSpPr>
          <p:cNvPr id="8" name="TextBox 7">
            <a:extLst>
              <a:ext uri="{FF2B5EF4-FFF2-40B4-BE49-F238E27FC236}">
                <a16:creationId xmlns:a16="http://schemas.microsoft.com/office/drawing/2014/main" id="{9B88CE4E-D303-D3BF-7250-91157DB0ABBA}"/>
              </a:ext>
            </a:extLst>
          </p:cNvPr>
          <p:cNvSpPr txBox="1"/>
          <p:nvPr/>
        </p:nvSpPr>
        <p:spPr>
          <a:xfrm>
            <a:off x="3226932" y="3867461"/>
            <a:ext cx="1677140" cy="338554"/>
          </a:xfrm>
          <a:prstGeom prst="rect">
            <a:avLst/>
          </a:prstGeom>
          <a:noFill/>
        </p:spPr>
        <p:txBody>
          <a:bodyPr wrap="square" lIns="91440" tIns="45720" rIns="91440" bIns="45720" anchor="t">
            <a:spAutoFit/>
          </a:bodyPr>
          <a:lstStyle/>
          <a:p>
            <a:r>
              <a:rPr lang="en-US" sz="1600">
                <a:solidFill>
                  <a:srgbClr val="F1795A"/>
                </a:solidFill>
                <a:latin typeface="Futura PT Demi"/>
                <a:ea typeface="+mn-ea"/>
              </a:rPr>
              <a:t>Households</a:t>
            </a:r>
            <a:endParaRPr lang="en-US">
              <a:ea typeface="+mn-ea"/>
            </a:endParaRPr>
          </a:p>
        </p:txBody>
      </p:sp>
      <p:sp>
        <p:nvSpPr>
          <p:cNvPr id="9" name="TextBox 8">
            <a:extLst>
              <a:ext uri="{FF2B5EF4-FFF2-40B4-BE49-F238E27FC236}">
                <a16:creationId xmlns:a16="http://schemas.microsoft.com/office/drawing/2014/main" id="{1F03C97C-E5AD-7E63-1929-C0681999CA48}"/>
              </a:ext>
            </a:extLst>
          </p:cNvPr>
          <p:cNvSpPr txBox="1"/>
          <p:nvPr/>
        </p:nvSpPr>
        <p:spPr>
          <a:xfrm>
            <a:off x="1748589" y="3594881"/>
            <a:ext cx="1368677" cy="707886"/>
          </a:xfrm>
          <a:prstGeom prst="rect">
            <a:avLst/>
          </a:prstGeom>
          <a:noFill/>
        </p:spPr>
        <p:txBody>
          <a:bodyPr wrap="square" lIns="91440" tIns="45720" rIns="91440" bIns="45720" anchor="t">
            <a:spAutoFit/>
          </a:bodyPr>
          <a:lstStyle/>
          <a:p>
            <a:pPr marL="12700" algn="r">
              <a:lnSpc>
                <a:spcPct val="100000"/>
              </a:lnSpc>
              <a:spcBef>
                <a:spcPts val="10"/>
              </a:spcBef>
            </a:pPr>
            <a:r>
              <a:rPr lang="en-US" sz="4000" b="1">
                <a:solidFill>
                  <a:srgbClr val="F1795A"/>
                </a:solidFill>
                <a:effectLst>
                  <a:outerShdw blurRad="38100" dist="38100" dir="2700000" algn="tl">
                    <a:srgbClr val="000000">
                      <a:alpha val="43137"/>
                    </a:srgbClr>
                  </a:outerShdw>
                </a:effectLst>
                <a:latin typeface="Futura PT Demi"/>
                <a:ea typeface="+mn-ea"/>
              </a:rPr>
              <a:t>346</a:t>
            </a:r>
          </a:p>
        </p:txBody>
      </p:sp>
      <p:sp>
        <p:nvSpPr>
          <p:cNvPr id="10" name="TextBox 9">
            <a:extLst>
              <a:ext uri="{FF2B5EF4-FFF2-40B4-BE49-F238E27FC236}">
                <a16:creationId xmlns:a16="http://schemas.microsoft.com/office/drawing/2014/main" id="{C2CB4425-30EB-766D-2830-DC5BE6B09666}"/>
              </a:ext>
            </a:extLst>
          </p:cNvPr>
          <p:cNvSpPr txBox="1"/>
          <p:nvPr/>
        </p:nvSpPr>
        <p:spPr>
          <a:xfrm>
            <a:off x="1116932" y="4266645"/>
            <a:ext cx="2010361" cy="707886"/>
          </a:xfrm>
          <a:prstGeom prst="rect">
            <a:avLst/>
          </a:prstGeom>
          <a:noFill/>
        </p:spPr>
        <p:txBody>
          <a:bodyPr wrap="square" lIns="91440" tIns="45720" rIns="91440" bIns="45720" anchor="t">
            <a:spAutoFit/>
          </a:bodyPr>
          <a:lstStyle/>
          <a:p>
            <a:pPr marL="12700" algn="r">
              <a:lnSpc>
                <a:spcPct val="100000"/>
              </a:lnSpc>
              <a:spcBef>
                <a:spcPts val="10"/>
              </a:spcBef>
            </a:pPr>
            <a:r>
              <a:rPr lang="en-US" sz="4000" b="1">
                <a:solidFill>
                  <a:srgbClr val="F1795A"/>
                </a:solidFill>
                <a:effectLst>
                  <a:outerShdw blurRad="38100" dist="38100" dir="2700000" algn="tl">
                    <a:srgbClr val="000000">
                      <a:alpha val="43137"/>
                    </a:srgbClr>
                  </a:outerShdw>
                </a:effectLst>
                <a:latin typeface="Futura PT Demi"/>
                <a:ea typeface="+mn-ea"/>
              </a:rPr>
              <a:t>2.54</a:t>
            </a:r>
          </a:p>
        </p:txBody>
      </p:sp>
      <p:sp>
        <p:nvSpPr>
          <p:cNvPr id="11" name="TextBox 10">
            <a:extLst>
              <a:ext uri="{FF2B5EF4-FFF2-40B4-BE49-F238E27FC236}">
                <a16:creationId xmlns:a16="http://schemas.microsoft.com/office/drawing/2014/main" id="{B79109B3-688E-5127-529A-8E8DACF5FDDC}"/>
              </a:ext>
            </a:extLst>
          </p:cNvPr>
          <p:cNvSpPr txBox="1"/>
          <p:nvPr/>
        </p:nvSpPr>
        <p:spPr>
          <a:xfrm>
            <a:off x="3206879" y="4559277"/>
            <a:ext cx="1677140" cy="338554"/>
          </a:xfrm>
          <a:prstGeom prst="rect">
            <a:avLst/>
          </a:prstGeom>
          <a:noFill/>
        </p:spPr>
        <p:txBody>
          <a:bodyPr wrap="square" lIns="91440" tIns="45720" rIns="91440" bIns="45720" anchor="t">
            <a:spAutoFit/>
          </a:bodyPr>
          <a:lstStyle/>
          <a:p>
            <a:r>
              <a:rPr lang="en-US" sz="1600">
                <a:solidFill>
                  <a:srgbClr val="F1795A"/>
                </a:solidFill>
                <a:latin typeface="Futura PT Demi"/>
                <a:ea typeface="+mn-ea"/>
              </a:rPr>
              <a:t>Household Size</a:t>
            </a:r>
          </a:p>
        </p:txBody>
      </p:sp>
      <p:sp>
        <p:nvSpPr>
          <p:cNvPr id="12" name="TextBox 11">
            <a:extLst>
              <a:ext uri="{FF2B5EF4-FFF2-40B4-BE49-F238E27FC236}">
                <a16:creationId xmlns:a16="http://schemas.microsoft.com/office/drawing/2014/main" id="{05219A77-D6D4-9B6A-A5CF-545BEC7F83B9}"/>
              </a:ext>
            </a:extLst>
          </p:cNvPr>
          <p:cNvSpPr txBox="1"/>
          <p:nvPr/>
        </p:nvSpPr>
        <p:spPr>
          <a:xfrm>
            <a:off x="3156748" y="5331303"/>
            <a:ext cx="1947849" cy="584775"/>
          </a:xfrm>
          <a:prstGeom prst="rect">
            <a:avLst/>
          </a:prstGeom>
          <a:noFill/>
        </p:spPr>
        <p:txBody>
          <a:bodyPr wrap="square" lIns="91440" tIns="45720" rIns="91440" bIns="45720" anchor="t">
            <a:spAutoFit/>
          </a:bodyPr>
          <a:lstStyle/>
          <a:p>
            <a:r>
              <a:rPr lang="en-US" sz="1600">
                <a:solidFill>
                  <a:srgbClr val="F1795A"/>
                </a:solidFill>
                <a:latin typeface="Futura PT Demi"/>
                <a:ea typeface="+mn-ea"/>
              </a:rPr>
              <a:t>Median HH Income</a:t>
            </a:r>
            <a:endParaRPr lang="en-US">
              <a:ea typeface="+mn-ea"/>
            </a:endParaRPr>
          </a:p>
        </p:txBody>
      </p:sp>
      <p:sp>
        <p:nvSpPr>
          <p:cNvPr id="13" name="TextBox 12">
            <a:extLst>
              <a:ext uri="{FF2B5EF4-FFF2-40B4-BE49-F238E27FC236}">
                <a16:creationId xmlns:a16="http://schemas.microsoft.com/office/drawing/2014/main" id="{BD3B7436-489E-908C-8AC0-9449B6DDA05C}"/>
              </a:ext>
            </a:extLst>
          </p:cNvPr>
          <p:cNvSpPr txBox="1"/>
          <p:nvPr/>
        </p:nvSpPr>
        <p:spPr>
          <a:xfrm>
            <a:off x="1377615" y="5209118"/>
            <a:ext cx="1779756" cy="584775"/>
          </a:xfrm>
          <a:prstGeom prst="rect">
            <a:avLst/>
          </a:prstGeom>
          <a:noFill/>
        </p:spPr>
        <p:txBody>
          <a:bodyPr wrap="square" lIns="91440" tIns="45720" rIns="91440" bIns="45720" anchor="t">
            <a:spAutoFit/>
          </a:bodyPr>
          <a:lstStyle/>
          <a:p>
            <a:pPr marL="12700" algn="r">
              <a:lnSpc>
                <a:spcPct val="100000"/>
              </a:lnSpc>
              <a:spcBef>
                <a:spcPts val="10"/>
              </a:spcBef>
            </a:pPr>
            <a:r>
              <a:rPr lang="en-US" sz="3200" b="1">
                <a:solidFill>
                  <a:srgbClr val="F1795A"/>
                </a:solidFill>
                <a:effectLst>
                  <a:outerShdw blurRad="38100" dist="38100" dir="2700000" algn="tl">
                    <a:srgbClr val="000000">
                      <a:alpha val="43137"/>
                    </a:srgbClr>
                  </a:outerShdw>
                </a:effectLst>
                <a:latin typeface="Futura PT Demi"/>
                <a:ea typeface="+mn-ea"/>
              </a:rPr>
              <a:t>$29,295</a:t>
            </a:r>
            <a:endParaRPr lang="en-US" sz="3200">
              <a:ea typeface="+mn-ea"/>
            </a:endParaRPr>
          </a:p>
        </p:txBody>
      </p:sp>
      <p:sp>
        <p:nvSpPr>
          <p:cNvPr id="14" name="object 6">
            <a:extLst>
              <a:ext uri="{FF2B5EF4-FFF2-40B4-BE49-F238E27FC236}">
                <a16:creationId xmlns:a16="http://schemas.microsoft.com/office/drawing/2014/main" id="{0EC90BB1-E77C-7D0A-F425-A20C8009B062}"/>
              </a:ext>
            </a:extLst>
          </p:cNvPr>
          <p:cNvSpPr txBox="1"/>
          <p:nvPr/>
        </p:nvSpPr>
        <p:spPr>
          <a:xfrm>
            <a:off x="7679961" y="416806"/>
            <a:ext cx="2930206" cy="153888"/>
          </a:xfrm>
          <a:prstGeom prst="rect">
            <a:avLst/>
          </a:prstGeom>
        </p:spPr>
        <p:txBody>
          <a:bodyPr vert="horz" wrap="square" lIns="0" tIns="15240" rIns="0" bIns="0" rtlCol="0">
            <a:spAutoFit/>
          </a:bodyPr>
          <a:lstStyle/>
          <a:p>
            <a:pPr marL="12700" algn="r">
              <a:lnSpc>
                <a:spcPct val="100000"/>
              </a:lnSpc>
              <a:spcBef>
                <a:spcPts val="120"/>
              </a:spcBef>
              <a:tabLst>
                <a:tab pos="1172845" algn="l"/>
              </a:tabLst>
            </a:pPr>
            <a:r>
              <a:rPr lang="en-US" sz="900" b="1" spc="300">
                <a:solidFill>
                  <a:srgbClr val="BDC0BF"/>
                </a:solidFill>
                <a:latin typeface="Futura PT Bold"/>
                <a:cs typeface="Futura PT Bold"/>
              </a:rPr>
              <a:t>COMMUNITY INPUT WORKSHOP</a:t>
            </a:r>
            <a:endParaRPr lang="en-US" sz="900" spc="300">
              <a:latin typeface="Futura PT Bold"/>
              <a:cs typeface="Futura PT Bold"/>
            </a:endParaRPr>
          </a:p>
        </p:txBody>
      </p:sp>
    </p:spTree>
    <p:extLst>
      <p:ext uri="{BB962C8B-B14F-4D97-AF65-F5344CB8AC3E}">
        <p14:creationId xmlns:p14="http://schemas.microsoft.com/office/powerpoint/2010/main" val="261331912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19261" y="5673138"/>
            <a:ext cx="170180" cy="468630"/>
          </a:xfrm>
          <a:prstGeom prst="rect">
            <a:avLst/>
          </a:prstGeom>
        </p:spPr>
        <p:txBody>
          <a:bodyPr vert="vert270" wrap="square" lIns="0" tIns="12700" rIns="0" bIns="0" rtlCol="0">
            <a:spAutoFit/>
          </a:bodyPr>
          <a:lstStyle/>
          <a:p>
            <a:pPr marL="12700">
              <a:lnSpc>
                <a:spcPct val="100000"/>
              </a:lnSpc>
              <a:spcBef>
                <a:spcPts val="100"/>
              </a:spcBef>
            </a:pPr>
            <a:r>
              <a:rPr sz="900" b="1">
                <a:solidFill>
                  <a:srgbClr val="BDC0BF"/>
                </a:solidFill>
                <a:latin typeface="Futura PT Bold"/>
                <a:cs typeface="Futura PT Bold"/>
              </a:rPr>
              <a:t>C</a:t>
            </a:r>
            <a:r>
              <a:rPr sz="900" b="1" spc="325">
                <a:solidFill>
                  <a:srgbClr val="BDC0BF"/>
                </a:solidFill>
                <a:latin typeface="Futura PT Bold"/>
                <a:cs typeface="Futura PT Bold"/>
              </a:rPr>
              <a:t> </a:t>
            </a:r>
            <a:r>
              <a:rPr sz="900" b="1">
                <a:solidFill>
                  <a:srgbClr val="BDC0BF"/>
                </a:solidFill>
                <a:latin typeface="Futura PT Bold"/>
                <a:cs typeface="Futura PT Bold"/>
              </a:rPr>
              <a:t>I</a:t>
            </a:r>
            <a:r>
              <a:rPr sz="900" b="1" spc="330">
                <a:solidFill>
                  <a:srgbClr val="BDC0BF"/>
                </a:solidFill>
                <a:latin typeface="Futura PT Bold"/>
                <a:cs typeface="Futura PT Bold"/>
              </a:rPr>
              <a:t> </a:t>
            </a:r>
            <a:r>
              <a:rPr sz="900" b="1">
                <a:solidFill>
                  <a:srgbClr val="BDC0BF"/>
                </a:solidFill>
                <a:latin typeface="Futura PT Bold"/>
                <a:cs typeface="Futura PT Bold"/>
              </a:rPr>
              <a:t>T</a:t>
            </a:r>
            <a:r>
              <a:rPr sz="900" b="1" spc="350">
                <a:solidFill>
                  <a:srgbClr val="BDC0BF"/>
                </a:solidFill>
                <a:latin typeface="Futura PT Bold"/>
                <a:cs typeface="Futura PT Bold"/>
              </a:rPr>
              <a:t> </a:t>
            </a:r>
            <a:r>
              <a:rPr sz="900" b="1" spc="-60">
                <a:solidFill>
                  <a:srgbClr val="BDC0BF"/>
                </a:solidFill>
                <a:latin typeface="Futura PT Bold"/>
                <a:cs typeface="Futura PT Bold"/>
              </a:rPr>
              <a:t>Y</a:t>
            </a:r>
            <a:endParaRPr sz="900">
              <a:latin typeface="Futura PT Bold"/>
              <a:cs typeface="Futura PT Bold"/>
            </a:endParaRPr>
          </a:p>
        </p:txBody>
      </p:sp>
      <p:sp>
        <p:nvSpPr>
          <p:cNvPr id="3" name="object 3"/>
          <p:cNvSpPr txBox="1"/>
          <p:nvPr/>
        </p:nvSpPr>
        <p:spPr>
          <a:xfrm>
            <a:off x="419261" y="5290020"/>
            <a:ext cx="170180" cy="246379"/>
          </a:xfrm>
          <a:prstGeom prst="rect">
            <a:avLst/>
          </a:prstGeom>
        </p:spPr>
        <p:txBody>
          <a:bodyPr vert="vert270" wrap="square" lIns="0" tIns="12700" rIns="0" bIns="0" rtlCol="0">
            <a:spAutoFit/>
          </a:bodyPr>
          <a:lstStyle/>
          <a:p>
            <a:pPr marL="12700">
              <a:lnSpc>
                <a:spcPct val="100000"/>
              </a:lnSpc>
              <a:spcBef>
                <a:spcPts val="100"/>
              </a:spcBef>
            </a:pPr>
            <a:r>
              <a:rPr sz="900" b="1">
                <a:solidFill>
                  <a:srgbClr val="BDC0BF"/>
                </a:solidFill>
                <a:latin typeface="Futura PT Bold"/>
                <a:cs typeface="Futura PT Bold"/>
              </a:rPr>
              <a:t>O</a:t>
            </a:r>
            <a:r>
              <a:rPr sz="900" b="1" spc="330">
                <a:solidFill>
                  <a:srgbClr val="BDC0BF"/>
                </a:solidFill>
                <a:latin typeface="Futura PT Bold"/>
                <a:cs typeface="Futura PT Bold"/>
              </a:rPr>
              <a:t> </a:t>
            </a:r>
            <a:r>
              <a:rPr sz="900" b="1" spc="-50">
                <a:solidFill>
                  <a:srgbClr val="BDC0BF"/>
                </a:solidFill>
                <a:latin typeface="Futura PT Bold"/>
                <a:cs typeface="Futura PT Bold"/>
              </a:rPr>
              <a:t>F</a:t>
            </a:r>
            <a:endParaRPr sz="900">
              <a:latin typeface="Futura PT Bold"/>
              <a:cs typeface="Futura PT Bold"/>
            </a:endParaRPr>
          </a:p>
        </p:txBody>
      </p:sp>
      <p:sp>
        <p:nvSpPr>
          <p:cNvPr id="4" name="object 4"/>
          <p:cNvSpPr txBox="1"/>
          <p:nvPr/>
        </p:nvSpPr>
        <p:spPr>
          <a:xfrm>
            <a:off x="419261" y="3731257"/>
            <a:ext cx="170180" cy="1421765"/>
          </a:xfrm>
          <a:prstGeom prst="rect">
            <a:avLst/>
          </a:prstGeom>
        </p:spPr>
        <p:txBody>
          <a:bodyPr vert="vert270" wrap="square" lIns="0" tIns="12700" rIns="0" bIns="0" rtlCol="0">
            <a:spAutoFit/>
          </a:bodyPr>
          <a:lstStyle/>
          <a:p>
            <a:pPr marL="12700">
              <a:lnSpc>
                <a:spcPct val="100000"/>
              </a:lnSpc>
              <a:spcBef>
                <a:spcPts val="100"/>
              </a:spcBef>
            </a:pPr>
            <a:r>
              <a:rPr sz="900" b="1">
                <a:solidFill>
                  <a:srgbClr val="BDC0BF"/>
                </a:solidFill>
                <a:latin typeface="Futura PT Bold"/>
                <a:cs typeface="Futura PT Bold"/>
              </a:rPr>
              <a:t>F</a:t>
            </a:r>
            <a:r>
              <a:rPr sz="900" b="1" spc="295">
                <a:solidFill>
                  <a:srgbClr val="BDC0BF"/>
                </a:solidFill>
                <a:latin typeface="Futura PT Bold"/>
                <a:cs typeface="Futura PT Bold"/>
              </a:rPr>
              <a:t> </a:t>
            </a:r>
            <a:r>
              <a:rPr sz="900" b="1">
                <a:solidFill>
                  <a:srgbClr val="BDC0BF"/>
                </a:solidFill>
                <a:latin typeface="Futura PT Bold"/>
                <a:cs typeface="Futura PT Bold"/>
              </a:rPr>
              <a:t>A</a:t>
            </a:r>
            <a:r>
              <a:rPr sz="900" b="1" spc="330">
                <a:solidFill>
                  <a:srgbClr val="BDC0BF"/>
                </a:solidFill>
                <a:latin typeface="Futura PT Bold"/>
                <a:cs typeface="Futura PT Bold"/>
              </a:rPr>
              <a:t> </a:t>
            </a:r>
            <a:r>
              <a:rPr sz="900" b="1">
                <a:solidFill>
                  <a:srgbClr val="BDC0BF"/>
                </a:solidFill>
                <a:latin typeface="Futura PT Bold"/>
                <a:cs typeface="Futura PT Bold"/>
              </a:rPr>
              <a:t>R</a:t>
            </a:r>
            <a:r>
              <a:rPr sz="900" b="1" spc="335">
                <a:solidFill>
                  <a:srgbClr val="BDC0BF"/>
                </a:solidFill>
                <a:latin typeface="Futura PT Bold"/>
                <a:cs typeface="Futura PT Bold"/>
              </a:rPr>
              <a:t> </a:t>
            </a:r>
            <a:r>
              <a:rPr sz="900" b="1">
                <a:solidFill>
                  <a:srgbClr val="BDC0BF"/>
                </a:solidFill>
                <a:latin typeface="Futura PT Bold"/>
                <a:cs typeface="Futura PT Bold"/>
              </a:rPr>
              <a:t>M</a:t>
            </a:r>
            <a:r>
              <a:rPr sz="900" b="1" spc="330">
                <a:solidFill>
                  <a:srgbClr val="BDC0BF"/>
                </a:solidFill>
                <a:latin typeface="Futura PT Bold"/>
                <a:cs typeface="Futura PT Bold"/>
              </a:rPr>
              <a:t> </a:t>
            </a:r>
            <a:r>
              <a:rPr sz="900" b="1">
                <a:solidFill>
                  <a:srgbClr val="BDC0BF"/>
                </a:solidFill>
                <a:latin typeface="Futura PT Bold"/>
                <a:cs typeface="Futura PT Bold"/>
              </a:rPr>
              <a:t>I</a:t>
            </a:r>
            <a:r>
              <a:rPr sz="900" b="1" spc="330">
                <a:solidFill>
                  <a:srgbClr val="BDC0BF"/>
                </a:solidFill>
                <a:latin typeface="Futura PT Bold"/>
                <a:cs typeface="Futura PT Bold"/>
              </a:rPr>
              <a:t> </a:t>
            </a:r>
            <a:r>
              <a:rPr sz="900" b="1">
                <a:solidFill>
                  <a:srgbClr val="BDC0BF"/>
                </a:solidFill>
                <a:latin typeface="Futura PT Bold"/>
                <a:cs typeface="Futura PT Bold"/>
              </a:rPr>
              <a:t>N</a:t>
            </a:r>
            <a:r>
              <a:rPr sz="900" b="1" spc="335">
                <a:solidFill>
                  <a:srgbClr val="BDC0BF"/>
                </a:solidFill>
                <a:latin typeface="Futura PT Bold"/>
                <a:cs typeface="Futura PT Bold"/>
              </a:rPr>
              <a:t> </a:t>
            </a:r>
            <a:r>
              <a:rPr sz="900" b="1">
                <a:solidFill>
                  <a:srgbClr val="BDC0BF"/>
                </a:solidFill>
                <a:latin typeface="Futura PT Bold"/>
                <a:cs typeface="Futura PT Bold"/>
              </a:rPr>
              <a:t>G</a:t>
            </a:r>
            <a:r>
              <a:rPr sz="900" b="1" spc="330">
                <a:solidFill>
                  <a:srgbClr val="BDC0BF"/>
                </a:solidFill>
                <a:latin typeface="Futura PT Bold"/>
                <a:cs typeface="Futura PT Bold"/>
              </a:rPr>
              <a:t> </a:t>
            </a:r>
            <a:r>
              <a:rPr sz="900" b="1">
                <a:solidFill>
                  <a:srgbClr val="BDC0BF"/>
                </a:solidFill>
                <a:latin typeface="Futura PT Bold"/>
                <a:cs typeface="Futura PT Bold"/>
              </a:rPr>
              <a:t>T</a:t>
            </a:r>
            <a:r>
              <a:rPr sz="900" b="1" spc="330">
                <a:solidFill>
                  <a:srgbClr val="BDC0BF"/>
                </a:solidFill>
                <a:latin typeface="Futura PT Bold"/>
                <a:cs typeface="Futura PT Bold"/>
              </a:rPr>
              <a:t> </a:t>
            </a:r>
            <a:r>
              <a:rPr sz="900" b="1">
                <a:solidFill>
                  <a:srgbClr val="BDC0BF"/>
                </a:solidFill>
                <a:latin typeface="Futura PT Bold"/>
                <a:cs typeface="Futura PT Bold"/>
              </a:rPr>
              <a:t>O</a:t>
            </a:r>
            <a:r>
              <a:rPr sz="900" b="1" spc="335">
                <a:solidFill>
                  <a:srgbClr val="BDC0BF"/>
                </a:solidFill>
                <a:latin typeface="Futura PT Bold"/>
                <a:cs typeface="Futura PT Bold"/>
              </a:rPr>
              <a:t> </a:t>
            </a:r>
            <a:r>
              <a:rPr sz="900" b="1" spc="-50">
                <a:solidFill>
                  <a:srgbClr val="BDC0BF"/>
                </a:solidFill>
                <a:latin typeface="Futura PT Bold"/>
                <a:cs typeface="Futura PT Bold"/>
              </a:rPr>
              <a:t>N</a:t>
            </a:r>
            <a:endParaRPr sz="900">
              <a:latin typeface="Futura PT Bold"/>
              <a:cs typeface="Futura PT Bold"/>
            </a:endParaRPr>
          </a:p>
        </p:txBody>
      </p:sp>
      <p:sp>
        <p:nvSpPr>
          <p:cNvPr id="41" name="Title 40">
            <a:extLst>
              <a:ext uri="{FF2B5EF4-FFF2-40B4-BE49-F238E27FC236}">
                <a16:creationId xmlns:a16="http://schemas.microsoft.com/office/drawing/2014/main" id="{C0464A0B-5D03-F2B9-A004-BC1E7DEAF896}"/>
              </a:ext>
            </a:extLst>
          </p:cNvPr>
          <p:cNvSpPr>
            <a:spLocks noGrp="1"/>
          </p:cNvSpPr>
          <p:nvPr>
            <p:ph type="title"/>
          </p:nvPr>
        </p:nvSpPr>
        <p:spPr>
          <a:xfrm>
            <a:off x="1209765" y="1043968"/>
            <a:ext cx="8493125" cy="939800"/>
          </a:xfrm>
        </p:spPr>
        <p:txBody>
          <a:bodyPr wrap="square" lIns="0" tIns="0" rIns="0" bIns="0" anchor="t">
            <a:spAutoFit/>
          </a:bodyPr>
          <a:lstStyle/>
          <a:p>
            <a:r>
              <a:rPr lang="en-US">
                <a:solidFill>
                  <a:srgbClr val="189FD7"/>
                </a:solidFill>
              </a:rPr>
              <a:t>AREA POPULATION</a:t>
            </a:r>
          </a:p>
        </p:txBody>
      </p:sp>
      <p:pic>
        <p:nvPicPr>
          <p:cNvPr id="8" name="Picture 8" descr="Chart, bar chart&#10;&#10;Description automatically generated">
            <a:extLst>
              <a:ext uri="{FF2B5EF4-FFF2-40B4-BE49-F238E27FC236}">
                <a16:creationId xmlns:a16="http://schemas.microsoft.com/office/drawing/2014/main" id="{EA6EACBF-D8F0-E86E-B795-A1CCC8705D0E}"/>
              </a:ext>
            </a:extLst>
          </p:cNvPr>
          <p:cNvPicPr>
            <a:picLocks noChangeAspect="1"/>
          </p:cNvPicPr>
          <p:nvPr/>
        </p:nvPicPr>
        <p:blipFill>
          <a:blip r:embed="rId2"/>
          <a:stretch>
            <a:fillRect/>
          </a:stretch>
        </p:blipFill>
        <p:spPr>
          <a:xfrm>
            <a:off x="1209765" y="2451786"/>
            <a:ext cx="5130021" cy="3084613"/>
          </a:xfrm>
          <a:prstGeom prst="rect">
            <a:avLst/>
          </a:prstGeom>
        </p:spPr>
      </p:pic>
      <p:pic>
        <p:nvPicPr>
          <p:cNvPr id="7" name="Picture 9" descr="Chart, bar chart&#10;&#10;Description automatically generated">
            <a:extLst>
              <a:ext uri="{FF2B5EF4-FFF2-40B4-BE49-F238E27FC236}">
                <a16:creationId xmlns:a16="http://schemas.microsoft.com/office/drawing/2014/main" id="{CF975401-D4A3-D7A0-72DB-236B84DE83D2}"/>
              </a:ext>
            </a:extLst>
          </p:cNvPr>
          <p:cNvPicPr>
            <a:picLocks noChangeAspect="1"/>
          </p:cNvPicPr>
          <p:nvPr/>
        </p:nvPicPr>
        <p:blipFill>
          <a:blip r:embed="rId3"/>
          <a:stretch>
            <a:fillRect/>
          </a:stretch>
        </p:blipFill>
        <p:spPr>
          <a:xfrm>
            <a:off x="6658452" y="2451786"/>
            <a:ext cx="5144889" cy="3084612"/>
          </a:xfrm>
          <a:prstGeom prst="rect">
            <a:avLst/>
          </a:prstGeom>
        </p:spPr>
      </p:pic>
      <p:sp>
        <p:nvSpPr>
          <p:cNvPr id="9" name="object 6">
            <a:extLst>
              <a:ext uri="{FF2B5EF4-FFF2-40B4-BE49-F238E27FC236}">
                <a16:creationId xmlns:a16="http://schemas.microsoft.com/office/drawing/2014/main" id="{ADA9FB4C-5A84-DCF4-9C7D-4BE0B32944B5}"/>
              </a:ext>
            </a:extLst>
          </p:cNvPr>
          <p:cNvSpPr txBox="1"/>
          <p:nvPr/>
        </p:nvSpPr>
        <p:spPr>
          <a:xfrm>
            <a:off x="7679961" y="416806"/>
            <a:ext cx="2930206" cy="153888"/>
          </a:xfrm>
          <a:prstGeom prst="rect">
            <a:avLst/>
          </a:prstGeom>
        </p:spPr>
        <p:txBody>
          <a:bodyPr vert="horz" wrap="square" lIns="0" tIns="15240" rIns="0" bIns="0" rtlCol="0">
            <a:spAutoFit/>
          </a:bodyPr>
          <a:lstStyle/>
          <a:p>
            <a:pPr marL="12700" algn="r">
              <a:lnSpc>
                <a:spcPct val="100000"/>
              </a:lnSpc>
              <a:spcBef>
                <a:spcPts val="120"/>
              </a:spcBef>
              <a:tabLst>
                <a:tab pos="1172845" algn="l"/>
              </a:tabLst>
            </a:pPr>
            <a:r>
              <a:rPr lang="en-US" sz="900" b="1" spc="300">
                <a:solidFill>
                  <a:srgbClr val="BDC0BF"/>
                </a:solidFill>
                <a:latin typeface="Futura PT Bold"/>
                <a:cs typeface="Futura PT Bold"/>
              </a:rPr>
              <a:t>COMMUNITY INPUT WORKSHOP</a:t>
            </a:r>
            <a:endParaRPr lang="en-US" sz="900" spc="300">
              <a:latin typeface="Futura PT Bold"/>
              <a:cs typeface="Futura PT Bold"/>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19261" y="5673138"/>
            <a:ext cx="170180" cy="468630"/>
          </a:xfrm>
          <a:prstGeom prst="rect">
            <a:avLst/>
          </a:prstGeom>
        </p:spPr>
        <p:txBody>
          <a:bodyPr vert="vert270" wrap="square" lIns="0" tIns="12700" rIns="0" bIns="0" rtlCol="0">
            <a:spAutoFit/>
          </a:bodyPr>
          <a:lstStyle/>
          <a:p>
            <a:pPr marL="12700">
              <a:lnSpc>
                <a:spcPct val="100000"/>
              </a:lnSpc>
              <a:spcBef>
                <a:spcPts val="100"/>
              </a:spcBef>
            </a:pPr>
            <a:r>
              <a:rPr sz="900" b="1">
                <a:solidFill>
                  <a:srgbClr val="BDC0BF"/>
                </a:solidFill>
                <a:latin typeface="Futura PT Bold"/>
                <a:cs typeface="Futura PT Bold"/>
              </a:rPr>
              <a:t>C</a:t>
            </a:r>
            <a:r>
              <a:rPr sz="900" b="1" spc="325">
                <a:solidFill>
                  <a:srgbClr val="BDC0BF"/>
                </a:solidFill>
                <a:latin typeface="Futura PT Bold"/>
                <a:cs typeface="Futura PT Bold"/>
              </a:rPr>
              <a:t> </a:t>
            </a:r>
            <a:r>
              <a:rPr sz="900" b="1">
                <a:solidFill>
                  <a:srgbClr val="BDC0BF"/>
                </a:solidFill>
                <a:latin typeface="Futura PT Bold"/>
                <a:cs typeface="Futura PT Bold"/>
              </a:rPr>
              <a:t>I</a:t>
            </a:r>
            <a:r>
              <a:rPr sz="900" b="1" spc="330">
                <a:solidFill>
                  <a:srgbClr val="BDC0BF"/>
                </a:solidFill>
                <a:latin typeface="Futura PT Bold"/>
                <a:cs typeface="Futura PT Bold"/>
              </a:rPr>
              <a:t> </a:t>
            </a:r>
            <a:r>
              <a:rPr sz="900" b="1">
                <a:solidFill>
                  <a:srgbClr val="BDC0BF"/>
                </a:solidFill>
                <a:latin typeface="Futura PT Bold"/>
                <a:cs typeface="Futura PT Bold"/>
              </a:rPr>
              <a:t>T</a:t>
            </a:r>
            <a:r>
              <a:rPr sz="900" b="1" spc="350">
                <a:solidFill>
                  <a:srgbClr val="BDC0BF"/>
                </a:solidFill>
                <a:latin typeface="Futura PT Bold"/>
                <a:cs typeface="Futura PT Bold"/>
              </a:rPr>
              <a:t> </a:t>
            </a:r>
            <a:r>
              <a:rPr sz="900" b="1" spc="-60">
                <a:solidFill>
                  <a:srgbClr val="BDC0BF"/>
                </a:solidFill>
                <a:latin typeface="Futura PT Bold"/>
                <a:cs typeface="Futura PT Bold"/>
              </a:rPr>
              <a:t>Y</a:t>
            </a:r>
            <a:endParaRPr sz="900">
              <a:latin typeface="Futura PT Bold"/>
              <a:cs typeface="Futura PT Bold"/>
            </a:endParaRPr>
          </a:p>
        </p:txBody>
      </p:sp>
      <p:sp>
        <p:nvSpPr>
          <p:cNvPr id="3" name="object 3"/>
          <p:cNvSpPr txBox="1"/>
          <p:nvPr/>
        </p:nvSpPr>
        <p:spPr>
          <a:xfrm>
            <a:off x="419261" y="5290020"/>
            <a:ext cx="170180" cy="246379"/>
          </a:xfrm>
          <a:prstGeom prst="rect">
            <a:avLst/>
          </a:prstGeom>
        </p:spPr>
        <p:txBody>
          <a:bodyPr vert="vert270" wrap="square" lIns="0" tIns="12700" rIns="0" bIns="0" rtlCol="0">
            <a:spAutoFit/>
          </a:bodyPr>
          <a:lstStyle/>
          <a:p>
            <a:pPr marL="12700">
              <a:lnSpc>
                <a:spcPct val="100000"/>
              </a:lnSpc>
              <a:spcBef>
                <a:spcPts val="100"/>
              </a:spcBef>
            </a:pPr>
            <a:r>
              <a:rPr sz="900" b="1">
                <a:solidFill>
                  <a:srgbClr val="BDC0BF"/>
                </a:solidFill>
                <a:latin typeface="Futura PT Bold"/>
                <a:cs typeface="Futura PT Bold"/>
              </a:rPr>
              <a:t>O</a:t>
            </a:r>
            <a:r>
              <a:rPr sz="900" b="1" spc="330">
                <a:solidFill>
                  <a:srgbClr val="BDC0BF"/>
                </a:solidFill>
                <a:latin typeface="Futura PT Bold"/>
                <a:cs typeface="Futura PT Bold"/>
              </a:rPr>
              <a:t> </a:t>
            </a:r>
            <a:r>
              <a:rPr sz="900" b="1" spc="-50">
                <a:solidFill>
                  <a:srgbClr val="BDC0BF"/>
                </a:solidFill>
                <a:latin typeface="Futura PT Bold"/>
                <a:cs typeface="Futura PT Bold"/>
              </a:rPr>
              <a:t>F</a:t>
            </a:r>
            <a:endParaRPr sz="900">
              <a:latin typeface="Futura PT Bold"/>
              <a:cs typeface="Futura PT Bold"/>
            </a:endParaRPr>
          </a:p>
        </p:txBody>
      </p:sp>
      <p:sp>
        <p:nvSpPr>
          <p:cNvPr id="4" name="object 4"/>
          <p:cNvSpPr txBox="1"/>
          <p:nvPr/>
        </p:nvSpPr>
        <p:spPr>
          <a:xfrm>
            <a:off x="419261" y="3731257"/>
            <a:ext cx="170180" cy="1421765"/>
          </a:xfrm>
          <a:prstGeom prst="rect">
            <a:avLst/>
          </a:prstGeom>
        </p:spPr>
        <p:txBody>
          <a:bodyPr vert="vert270" wrap="square" lIns="0" tIns="12700" rIns="0" bIns="0" rtlCol="0">
            <a:spAutoFit/>
          </a:bodyPr>
          <a:lstStyle/>
          <a:p>
            <a:pPr marL="12700">
              <a:lnSpc>
                <a:spcPct val="100000"/>
              </a:lnSpc>
              <a:spcBef>
                <a:spcPts val="100"/>
              </a:spcBef>
            </a:pPr>
            <a:r>
              <a:rPr sz="900" b="1">
                <a:solidFill>
                  <a:srgbClr val="BDC0BF"/>
                </a:solidFill>
                <a:latin typeface="Futura PT Bold"/>
                <a:cs typeface="Futura PT Bold"/>
              </a:rPr>
              <a:t>F</a:t>
            </a:r>
            <a:r>
              <a:rPr sz="900" b="1" spc="295">
                <a:solidFill>
                  <a:srgbClr val="BDC0BF"/>
                </a:solidFill>
                <a:latin typeface="Futura PT Bold"/>
                <a:cs typeface="Futura PT Bold"/>
              </a:rPr>
              <a:t> </a:t>
            </a:r>
            <a:r>
              <a:rPr sz="900" b="1">
                <a:solidFill>
                  <a:srgbClr val="BDC0BF"/>
                </a:solidFill>
                <a:latin typeface="Futura PT Bold"/>
                <a:cs typeface="Futura PT Bold"/>
              </a:rPr>
              <a:t>A</a:t>
            </a:r>
            <a:r>
              <a:rPr sz="900" b="1" spc="330">
                <a:solidFill>
                  <a:srgbClr val="BDC0BF"/>
                </a:solidFill>
                <a:latin typeface="Futura PT Bold"/>
                <a:cs typeface="Futura PT Bold"/>
              </a:rPr>
              <a:t> </a:t>
            </a:r>
            <a:r>
              <a:rPr sz="900" b="1">
                <a:solidFill>
                  <a:srgbClr val="BDC0BF"/>
                </a:solidFill>
                <a:latin typeface="Futura PT Bold"/>
                <a:cs typeface="Futura PT Bold"/>
              </a:rPr>
              <a:t>R</a:t>
            </a:r>
            <a:r>
              <a:rPr sz="900" b="1" spc="335">
                <a:solidFill>
                  <a:srgbClr val="BDC0BF"/>
                </a:solidFill>
                <a:latin typeface="Futura PT Bold"/>
                <a:cs typeface="Futura PT Bold"/>
              </a:rPr>
              <a:t> </a:t>
            </a:r>
            <a:r>
              <a:rPr sz="900" b="1">
                <a:solidFill>
                  <a:srgbClr val="BDC0BF"/>
                </a:solidFill>
                <a:latin typeface="Futura PT Bold"/>
                <a:cs typeface="Futura PT Bold"/>
              </a:rPr>
              <a:t>M</a:t>
            </a:r>
            <a:r>
              <a:rPr sz="900" b="1" spc="330">
                <a:solidFill>
                  <a:srgbClr val="BDC0BF"/>
                </a:solidFill>
                <a:latin typeface="Futura PT Bold"/>
                <a:cs typeface="Futura PT Bold"/>
              </a:rPr>
              <a:t> </a:t>
            </a:r>
            <a:r>
              <a:rPr sz="900" b="1">
                <a:solidFill>
                  <a:srgbClr val="BDC0BF"/>
                </a:solidFill>
                <a:latin typeface="Futura PT Bold"/>
                <a:cs typeface="Futura PT Bold"/>
              </a:rPr>
              <a:t>I</a:t>
            </a:r>
            <a:r>
              <a:rPr sz="900" b="1" spc="330">
                <a:solidFill>
                  <a:srgbClr val="BDC0BF"/>
                </a:solidFill>
                <a:latin typeface="Futura PT Bold"/>
                <a:cs typeface="Futura PT Bold"/>
              </a:rPr>
              <a:t> </a:t>
            </a:r>
            <a:r>
              <a:rPr sz="900" b="1">
                <a:solidFill>
                  <a:srgbClr val="BDC0BF"/>
                </a:solidFill>
                <a:latin typeface="Futura PT Bold"/>
                <a:cs typeface="Futura PT Bold"/>
              </a:rPr>
              <a:t>N</a:t>
            </a:r>
            <a:r>
              <a:rPr sz="900" b="1" spc="335">
                <a:solidFill>
                  <a:srgbClr val="BDC0BF"/>
                </a:solidFill>
                <a:latin typeface="Futura PT Bold"/>
                <a:cs typeface="Futura PT Bold"/>
              </a:rPr>
              <a:t> </a:t>
            </a:r>
            <a:r>
              <a:rPr sz="900" b="1">
                <a:solidFill>
                  <a:srgbClr val="BDC0BF"/>
                </a:solidFill>
                <a:latin typeface="Futura PT Bold"/>
                <a:cs typeface="Futura PT Bold"/>
              </a:rPr>
              <a:t>G</a:t>
            </a:r>
            <a:r>
              <a:rPr sz="900" b="1" spc="330">
                <a:solidFill>
                  <a:srgbClr val="BDC0BF"/>
                </a:solidFill>
                <a:latin typeface="Futura PT Bold"/>
                <a:cs typeface="Futura PT Bold"/>
              </a:rPr>
              <a:t> </a:t>
            </a:r>
            <a:r>
              <a:rPr sz="900" b="1">
                <a:solidFill>
                  <a:srgbClr val="BDC0BF"/>
                </a:solidFill>
                <a:latin typeface="Futura PT Bold"/>
                <a:cs typeface="Futura PT Bold"/>
              </a:rPr>
              <a:t>T</a:t>
            </a:r>
            <a:r>
              <a:rPr sz="900" b="1" spc="330">
                <a:solidFill>
                  <a:srgbClr val="BDC0BF"/>
                </a:solidFill>
                <a:latin typeface="Futura PT Bold"/>
                <a:cs typeface="Futura PT Bold"/>
              </a:rPr>
              <a:t> </a:t>
            </a:r>
            <a:r>
              <a:rPr sz="900" b="1">
                <a:solidFill>
                  <a:srgbClr val="BDC0BF"/>
                </a:solidFill>
                <a:latin typeface="Futura PT Bold"/>
                <a:cs typeface="Futura PT Bold"/>
              </a:rPr>
              <a:t>O</a:t>
            </a:r>
            <a:r>
              <a:rPr sz="900" b="1" spc="335">
                <a:solidFill>
                  <a:srgbClr val="BDC0BF"/>
                </a:solidFill>
                <a:latin typeface="Futura PT Bold"/>
                <a:cs typeface="Futura PT Bold"/>
              </a:rPr>
              <a:t> </a:t>
            </a:r>
            <a:r>
              <a:rPr sz="900" b="1" spc="-50">
                <a:solidFill>
                  <a:srgbClr val="BDC0BF"/>
                </a:solidFill>
                <a:latin typeface="Futura PT Bold"/>
                <a:cs typeface="Futura PT Bold"/>
              </a:rPr>
              <a:t>N</a:t>
            </a:r>
            <a:endParaRPr sz="900">
              <a:latin typeface="Futura PT Bold"/>
              <a:cs typeface="Futura PT Bold"/>
            </a:endParaRPr>
          </a:p>
        </p:txBody>
      </p:sp>
      <p:sp>
        <p:nvSpPr>
          <p:cNvPr id="41" name="Title 40">
            <a:extLst>
              <a:ext uri="{FF2B5EF4-FFF2-40B4-BE49-F238E27FC236}">
                <a16:creationId xmlns:a16="http://schemas.microsoft.com/office/drawing/2014/main" id="{C0464A0B-5D03-F2B9-A004-BC1E7DEAF896}"/>
              </a:ext>
            </a:extLst>
          </p:cNvPr>
          <p:cNvSpPr>
            <a:spLocks noGrp="1"/>
          </p:cNvSpPr>
          <p:nvPr>
            <p:ph type="title"/>
          </p:nvPr>
        </p:nvSpPr>
        <p:spPr>
          <a:xfrm>
            <a:off x="1986635" y="1109955"/>
            <a:ext cx="10017124" cy="923330"/>
          </a:xfrm>
        </p:spPr>
        <p:txBody>
          <a:bodyPr wrap="square" lIns="0" tIns="0" rIns="0" bIns="0" anchor="t">
            <a:spAutoFit/>
          </a:bodyPr>
          <a:lstStyle/>
          <a:p>
            <a:r>
              <a:rPr lang="en-US">
                <a:solidFill>
                  <a:srgbClr val="189FD7"/>
                </a:solidFill>
              </a:rPr>
              <a:t>HOUSING UNIT YEAR BUILT</a:t>
            </a:r>
          </a:p>
        </p:txBody>
      </p:sp>
      <p:pic>
        <p:nvPicPr>
          <p:cNvPr id="8" name="Picture 8" descr="Chart, bar chart&#10;&#10;Description automatically generated">
            <a:extLst>
              <a:ext uri="{FF2B5EF4-FFF2-40B4-BE49-F238E27FC236}">
                <a16:creationId xmlns:a16="http://schemas.microsoft.com/office/drawing/2014/main" id="{C6DD271B-FB87-D312-E356-25FDFFC47BA7}"/>
              </a:ext>
            </a:extLst>
          </p:cNvPr>
          <p:cNvPicPr>
            <a:picLocks noChangeAspect="1"/>
          </p:cNvPicPr>
          <p:nvPr/>
        </p:nvPicPr>
        <p:blipFill>
          <a:blip r:embed="rId2"/>
          <a:stretch>
            <a:fillRect/>
          </a:stretch>
        </p:blipFill>
        <p:spPr>
          <a:xfrm>
            <a:off x="1987215" y="2039743"/>
            <a:ext cx="6813883" cy="4322568"/>
          </a:xfrm>
          <a:prstGeom prst="rect">
            <a:avLst/>
          </a:prstGeom>
        </p:spPr>
      </p:pic>
      <p:sp>
        <p:nvSpPr>
          <p:cNvPr id="7" name="object 6">
            <a:extLst>
              <a:ext uri="{FF2B5EF4-FFF2-40B4-BE49-F238E27FC236}">
                <a16:creationId xmlns:a16="http://schemas.microsoft.com/office/drawing/2014/main" id="{ABEDD599-42C6-8F7D-B8E5-37A7F7F3548F}"/>
              </a:ext>
            </a:extLst>
          </p:cNvPr>
          <p:cNvSpPr txBox="1"/>
          <p:nvPr/>
        </p:nvSpPr>
        <p:spPr>
          <a:xfrm>
            <a:off x="7679961" y="416806"/>
            <a:ext cx="2930206" cy="153888"/>
          </a:xfrm>
          <a:prstGeom prst="rect">
            <a:avLst/>
          </a:prstGeom>
        </p:spPr>
        <p:txBody>
          <a:bodyPr vert="horz" wrap="square" lIns="0" tIns="15240" rIns="0" bIns="0" rtlCol="0">
            <a:spAutoFit/>
          </a:bodyPr>
          <a:lstStyle/>
          <a:p>
            <a:pPr marL="12700" algn="r">
              <a:lnSpc>
                <a:spcPct val="100000"/>
              </a:lnSpc>
              <a:spcBef>
                <a:spcPts val="120"/>
              </a:spcBef>
              <a:tabLst>
                <a:tab pos="1172845" algn="l"/>
              </a:tabLst>
            </a:pPr>
            <a:r>
              <a:rPr lang="en-US" sz="900" b="1" spc="300">
                <a:solidFill>
                  <a:srgbClr val="BDC0BF"/>
                </a:solidFill>
                <a:latin typeface="Futura PT Bold"/>
                <a:cs typeface="Futura PT Bold"/>
              </a:rPr>
              <a:t>COMMUNITY INPUT WORKSHOP</a:t>
            </a:r>
            <a:endParaRPr lang="en-US" sz="900" spc="300">
              <a:latin typeface="Futura PT Bold"/>
              <a:cs typeface="Futura PT Bold"/>
            </a:endParaRPr>
          </a:p>
        </p:txBody>
      </p:sp>
    </p:spTree>
    <p:extLst>
      <p:ext uri="{BB962C8B-B14F-4D97-AF65-F5344CB8AC3E}">
        <p14:creationId xmlns:p14="http://schemas.microsoft.com/office/powerpoint/2010/main" val="163189138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19261" y="5673138"/>
            <a:ext cx="170180" cy="468630"/>
          </a:xfrm>
          <a:prstGeom prst="rect">
            <a:avLst/>
          </a:prstGeom>
        </p:spPr>
        <p:txBody>
          <a:bodyPr vert="vert270" wrap="square" lIns="0" tIns="12700" rIns="0" bIns="0" rtlCol="0">
            <a:spAutoFit/>
          </a:bodyPr>
          <a:lstStyle/>
          <a:p>
            <a:pPr marL="12700">
              <a:lnSpc>
                <a:spcPct val="100000"/>
              </a:lnSpc>
              <a:spcBef>
                <a:spcPts val="100"/>
              </a:spcBef>
            </a:pPr>
            <a:r>
              <a:rPr sz="900" b="1">
                <a:solidFill>
                  <a:srgbClr val="BDC0BF"/>
                </a:solidFill>
                <a:latin typeface="Futura PT Bold"/>
                <a:cs typeface="Futura PT Bold"/>
              </a:rPr>
              <a:t>C</a:t>
            </a:r>
            <a:r>
              <a:rPr sz="900" b="1" spc="325">
                <a:solidFill>
                  <a:srgbClr val="BDC0BF"/>
                </a:solidFill>
                <a:latin typeface="Futura PT Bold"/>
                <a:cs typeface="Futura PT Bold"/>
              </a:rPr>
              <a:t> </a:t>
            </a:r>
            <a:r>
              <a:rPr sz="900" b="1">
                <a:solidFill>
                  <a:srgbClr val="BDC0BF"/>
                </a:solidFill>
                <a:latin typeface="Futura PT Bold"/>
                <a:cs typeface="Futura PT Bold"/>
              </a:rPr>
              <a:t>I</a:t>
            </a:r>
            <a:r>
              <a:rPr sz="900" b="1" spc="330">
                <a:solidFill>
                  <a:srgbClr val="BDC0BF"/>
                </a:solidFill>
                <a:latin typeface="Futura PT Bold"/>
                <a:cs typeface="Futura PT Bold"/>
              </a:rPr>
              <a:t> </a:t>
            </a:r>
            <a:r>
              <a:rPr sz="900" b="1">
                <a:solidFill>
                  <a:srgbClr val="BDC0BF"/>
                </a:solidFill>
                <a:latin typeface="Futura PT Bold"/>
                <a:cs typeface="Futura PT Bold"/>
              </a:rPr>
              <a:t>T</a:t>
            </a:r>
            <a:r>
              <a:rPr sz="900" b="1" spc="350">
                <a:solidFill>
                  <a:srgbClr val="BDC0BF"/>
                </a:solidFill>
                <a:latin typeface="Futura PT Bold"/>
                <a:cs typeface="Futura PT Bold"/>
              </a:rPr>
              <a:t> </a:t>
            </a:r>
            <a:r>
              <a:rPr sz="900" b="1" spc="-60">
                <a:solidFill>
                  <a:srgbClr val="BDC0BF"/>
                </a:solidFill>
                <a:latin typeface="Futura PT Bold"/>
                <a:cs typeface="Futura PT Bold"/>
              </a:rPr>
              <a:t>Y</a:t>
            </a:r>
            <a:endParaRPr sz="900">
              <a:latin typeface="Futura PT Bold"/>
              <a:cs typeface="Futura PT Bold"/>
            </a:endParaRPr>
          </a:p>
        </p:txBody>
      </p:sp>
      <p:sp>
        <p:nvSpPr>
          <p:cNvPr id="3" name="object 3"/>
          <p:cNvSpPr txBox="1"/>
          <p:nvPr/>
        </p:nvSpPr>
        <p:spPr>
          <a:xfrm>
            <a:off x="419261" y="5290020"/>
            <a:ext cx="170180" cy="246379"/>
          </a:xfrm>
          <a:prstGeom prst="rect">
            <a:avLst/>
          </a:prstGeom>
        </p:spPr>
        <p:txBody>
          <a:bodyPr vert="vert270" wrap="square" lIns="0" tIns="12700" rIns="0" bIns="0" rtlCol="0">
            <a:spAutoFit/>
          </a:bodyPr>
          <a:lstStyle/>
          <a:p>
            <a:pPr marL="12700">
              <a:lnSpc>
                <a:spcPct val="100000"/>
              </a:lnSpc>
              <a:spcBef>
                <a:spcPts val="100"/>
              </a:spcBef>
            </a:pPr>
            <a:r>
              <a:rPr sz="900" b="1">
                <a:solidFill>
                  <a:srgbClr val="BDC0BF"/>
                </a:solidFill>
                <a:latin typeface="Futura PT Bold"/>
                <a:cs typeface="Futura PT Bold"/>
              </a:rPr>
              <a:t>O</a:t>
            </a:r>
            <a:r>
              <a:rPr sz="900" b="1" spc="330">
                <a:solidFill>
                  <a:srgbClr val="BDC0BF"/>
                </a:solidFill>
                <a:latin typeface="Futura PT Bold"/>
                <a:cs typeface="Futura PT Bold"/>
              </a:rPr>
              <a:t> </a:t>
            </a:r>
            <a:r>
              <a:rPr sz="900" b="1" spc="-50">
                <a:solidFill>
                  <a:srgbClr val="BDC0BF"/>
                </a:solidFill>
                <a:latin typeface="Futura PT Bold"/>
                <a:cs typeface="Futura PT Bold"/>
              </a:rPr>
              <a:t>F</a:t>
            </a:r>
            <a:endParaRPr sz="900">
              <a:latin typeface="Futura PT Bold"/>
              <a:cs typeface="Futura PT Bold"/>
            </a:endParaRPr>
          </a:p>
        </p:txBody>
      </p:sp>
      <p:sp>
        <p:nvSpPr>
          <p:cNvPr id="4" name="object 4"/>
          <p:cNvSpPr txBox="1"/>
          <p:nvPr/>
        </p:nvSpPr>
        <p:spPr>
          <a:xfrm>
            <a:off x="419261" y="3731257"/>
            <a:ext cx="170180" cy="1421765"/>
          </a:xfrm>
          <a:prstGeom prst="rect">
            <a:avLst/>
          </a:prstGeom>
        </p:spPr>
        <p:txBody>
          <a:bodyPr vert="vert270" wrap="square" lIns="0" tIns="12700" rIns="0" bIns="0" rtlCol="0">
            <a:spAutoFit/>
          </a:bodyPr>
          <a:lstStyle/>
          <a:p>
            <a:pPr marL="12700">
              <a:lnSpc>
                <a:spcPct val="100000"/>
              </a:lnSpc>
              <a:spcBef>
                <a:spcPts val="100"/>
              </a:spcBef>
            </a:pPr>
            <a:r>
              <a:rPr sz="900" b="1">
                <a:solidFill>
                  <a:srgbClr val="BDC0BF"/>
                </a:solidFill>
                <a:latin typeface="Futura PT Bold"/>
                <a:cs typeface="Futura PT Bold"/>
              </a:rPr>
              <a:t>F</a:t>
            </a:r>
            <a:r>
              <a:rPr sz="900" b="1" spc="295">
                <a:solidFill>
                  <a:srgbClr val="BDC0BF"/>
                </a:solidFill>
                <a:latin typeface="Futura PT Bold"/>
                <a:cs typeface="Futura PT Bold"/>
              </a:rPr>
              <a:t> </a:t>
            </a:r>
            <a:r>
              <a:rPr sz="900" b="1">
                <a:solidFill>
                  <a:srgbClr val="BDC0BF"/>
                </a:solidFill>
                <a:latin typeface="Futura PT Bold"/>
                <a:cs typeface="Futura PT Bold"/>
              </a:rPr>
              <a:t>A</a:t>
            </a:r>
            <a:r>
              <a:rPr sz="900" b="1" spc="330">
                <a:solidFill>
                  <a:srgbClr val="BDC0BF"/>
                </a:solidFill>
                <a:latin typeface="Futura PT Bold"/>
                <a:cs typeface="Futura PT Bold"/>
              </a:rPr>
              <a:t> </a:t>
            </a:r>
            <a:r>
              <a:rPr sz="900" b="1">
                <a:solidFill>
                  <a:srgbClr val="BDC0BF"/>
                </a:solidFill>
                <a:latin typeface="Futura PT Bold"/>
                <a:cs typeface="Futura PT Bold"/>
              </a:rPr>
              <a:t>R</a:t>
            </a:r>
            <a:r>
              <a:rPr sz="900" b="1" spc="335">
                <a:solidFill>
                  <a:srgbClr val="BDC0BF"/>
                </a:solidFill>
                <a:latin typeface="Futura PT Bold"/>
                <a:cs typeface="Futura PT Bold"/>
              </a:rPr>
              <a:t> </a:t>
            </a:r>
            <a:r>
              <a:rPr sz="900" b="1">
                <a:solidFill>
                  <a:srgbClr val="BDC0BF"/>
                </a:solidFill>
                <a:latin typeface="Futura PT Bold"/>
                <a:cs typeface="Futura PT Bold"/>
              </a:rPr>
              <a:t>M</a:t>
            </a:r>
            <a:r>
              <a:rPr sz="900" b="1" spc="330">
                <a:solidFill>
                  <a:srgbClr val="BDC0BF"/>
                </a:solidFill>
                <a:latin typeface="Futura PT Bold"/>
                <a:cs typeface="Futura PT Bold"/>
              </a:rPr>
              <a:t> </a:t>
            </a:r>
            <a:r>
              <a:rPr sz="900" b="1">
                <a:solidFill>
                  <a:srgbClr val="BDC0BF"/>
                </a:solidFill>
                <a:latin typeface="Futura PT Bold"/>
                <a:cs typeface="Futura PT Bold"/>
              </a:rPr>
              <a:t>I</a:t>
            </a:r>
            <a:r>
              <a:rPr sz="900" b="1" spc="330">
                <a:solidFill>
                  <a:srgbClr val="BDC0BF"/>
                </a:solidFill>
                <a:latin typeface="Futura PT Bold"/>
                <a:cs typeface="Futura PT Bold"/>
              </a:rPr>
              <a:t> </a:t>
            </a:r>
            <a:r>
              <a:rPr sz="900" b="1">
                <a:solidFill>
                  <a:srgbClr val="BDC0BF"/>
                </a:solidFill>
                <a:latin typeface="Futura PT Bold"/>
                <a:cs typeface="Futura PT Bold"/>
              </a:rPr>
              <a:t>N</a:t>
            </a:r>
            <a:r>
              <a:rPr sz="900" b="1" spc="335">
                <a:solidFill>
                  <a:srgbClr val="BDC0BF"/>
                </a:solidFill>
                <a:latin typeface="Futura PT Bold"/>
                <a:cs typeface="Futura PT Bold"/>
              </a:rPr>
              <a:t> </a:t>
            </a:r>
            <a:r>
              <a:rPr sz="900" b="1">
                <a:solidFill>
                  <a:srgbClr val="BDC0BF"/>
                </a:solidFill>
                <a:latin typeface="Futura PT Bold"/>
                <a:cs typeface="Futura PT Bold"/>
              </a:rPr>
              <a:t>G</a:t>
            </a:r>
            <a:r>
              <a:rPr sz="900" b="1" spc="330">
                <a:solidFill>
                  <a:srgbClr val="BDC0BF"/>
                </a:solidFill>
                <a:latin typeface="Futura PT Bold"/>
                <a:cs typeface="Futura PT Bold"/>
              </a:rPr>
              <a:t> </a:t>
            </a:r>
            <a:r>
              <a:rPr sz="900" b="1">
                <a:solidFill>
                  <a:srgbClr val="BDC0BF"/>
                </a:solidFill>
                <a:latin typeface="Futura PT Bold"/>
                <a:cs typeface="Futura PT Bold"/>
              </a:rPr>
              <a:t>T</a:t>
            </a:r>
            <a:r>
              <a:rPr sz="900" b="1" spc="330">
                <a:solidFill>
                  <a:srgbClr val="BDC0BF"/>
                </a:solidFill>
                <a:latin typeface="Futura PT Bold"/>
                <a:cs typeface="Futura PT Bold"/>
              </a:rPr>
              <a:t> </a:t>
            </a:r>
            <a:r>
              <a:rPr sz="900" b="1">
                <a:solidFill>
                  <a:srgbClr val="BDC0BF"/>
                </a:solidFill>
                <a:latin typeface="Futura PT Bold"/>
                <a:cs typeface="Futura PT Bold"/>
              </a:rPr>
              <a:t>O</a:t>
            </a:r>
            <a:r>
              <a:rPr sz="900" b="1" spc="335">
                <a:solidFill>
                  <a:srgbClr val="BDC0BF"/>
                </a:solidFill>
                <a:latin typeface="Futura PT Bold"/>
                <a:cs typeface="Futura PT Bold"/>
              </a:rPr>
              <a:t> </a:t>
            </a:r>
            <a:r>
              <a:rPr sz="900" b="1" spc="-50">
                <a:solidFill>
                  <a:srgbClr val="BDC0BF"/>
                </a:solidFill>
                <a:latin typeface="Futura PT Bold"/>
                <a:cs typeface="Futura PT Bold"/>
              </a:rPr>
              <a:t>N</a:t>
            </a:r>
            <a:endParaRPr sz="900">
              <a:latin typeface="Futura PT Bold"/>
              <a:cs typeface="Futura PT Bold"/>
            </a:endParaRPr>
          </a:p>
        </p:txBody>
      </p:sp>
      <p:sp>
        <p:nvSpPr>
          <p:cNvPr id="41" name="Title 40">
            <a:extLst>
              <a:ext uri="{FF2B5EF4-FFF2-40B4-BE49-F238E27FC236}">
                <a16:creationId xmlns:a16="http://schemas.microsoft.com/office/drawing/2014/main" id="{C0464A0B-5D03-F2B9-A004-BC1E7DEAF896}"/>
              </a:ext>
            </a:extLst>
          </p:cNvPr>
          <p:cNvSpPr>
            <a:spLocks noGrp="1"/>
          </p:cNvSpPr>
          <p:nvPr>
            <p:ph type="title"/>
          </p:nvPr>
        </p:nvSpPr>
        <p:spPr/>
        <p:txBody>
          <a:bodyPr/>
          <a:lstStyle/>
          <a:p>
            <a:r>
              <a:rPr lang="en-US">
                <a:solidFill>
                  <a:srgbClr val="189FD7"/>
                </a:solidFill>
              </a:rPr>
              <a:t>AREA EMPLOYMENT </a:t>
            </a:r>
          </a:p>
        </p:txBody>
      </p:sp>
      <p:graphicFrame>
        <p:nvGraphicFramePr>
          <p:cNvPr id="44" name="Table 43">
            <a:extLst>
              <a:ext uri="{FF2B5EF4-FFF2-40B4-BE49-F238E27FC236}">
                <a16:creationId xmlns:a16="http://schemas.microsoft.com/office/drawing/2014/main" id="{B5954C30-74DF-1139-5D5A-09B672D7BD56}"/>
              </a:ext>
            </a:extLst>
          </p:cNvPr>
          <p:cNvGraphicFramePr>
            <a:graphicFrameLocks noGrp="1"/>
          </p:cNvGraphicFramePr>
          <p:nvPr/>
        </p:nvGraphicFramePr>
        <p:xfrm>
          <a:off x="1986635" y="2054194"/>
          <a:ext cx="5580044" cy="4547737"/>
        </p:xfrm>
        <a:graphic>
          <a:graphicData uri="http://schemas.openxmlformats.org/drawingml/2006/table">
            <a:tbl>
              <a:tblPr>
                <a:tableStyleId>{10A1B5D5-9B99-4C35-A422-299274C87663}</a:tableStyleId>
              </a:tblPr>
              <a:tblGrid>
                <a:gridCol w="3242088">
                  <a:extLst>
                    <a:ext uri="{9D8B030D-6E8A-4147-A177-3AD203B41FA5}">
                      <a16:colId xmlns:a16="http://schemas.microsoft.com/office/drawing/2014/main" val="4017305570"/>
                    </a:ext>
                  </a:extLst>
                </a:gridCol>
                <a:gridCol w="584489">
                  <a:extLst>
                    <a:ext uri="{9D8B030D-6E8A-4147-A177-3AD203B41FA5}">
                      <a16:colId xmlns:a16="http://schemas.microsoft.com/office/drawing/2014/main" val="3799606194"/>
                    </a:ext>
                  </a:extLst>
                </a:gridCol>
                <a:gridCol w="584489">
                  <a:extLst>
                    <a:ext uri="{9D8B030D-6E8A-4147-A177-3AD203B41FA5}">
                      <a16:colId xmlns:a16="http://schemas.microsoft.com/office/drawing/2014/main" val="4193350666"/>
                    </a:ext>
                  </a:extLst>
                </a:gridCol>
                <a:gridCol w="584489">
                  <a:extLst>
                    <a:ext uri="{9D8B030D-6E8A-4147-A177-3AD203B41FA5}">
                      <a16:colId xmlns:a16="http://schemas.microsoft.com/office/drawing/2014/main" val="2695519483"/>
                    </a:ext>
                  </a:extLst>
                </a:gridCol>
                <a:gridCol w="584489">
                  <a:extLst>
                    <a:ext uri="{9D8B030D-6E8A-4147-A177-3AD203B41FA5}">
                      <a16:colId xmlns:a16="http://schemas.microsoft.com/office/drawing/2014/main" val="988053075"/>
                    </a:ext>
                  </a:extLst>
                </a:gridCol>
              </a:tblGrid>
              <a:tr h="182753">
                <a:tc>
                  <a:txBody>
                    <a:bodyPr/>
                    <a:lstStyle/>
                    <a:p>
                      <a:pPr algn="l" fontAlgn="t"/>
                      <a:endParaRPr lang="en-US" sz="1100" b="0" i="0" u="none" strike="noStrike">
                        <a:solidFill>
                          <a:srgbClr val="000000"/>
                        </a:solidFill>
                        <a:effectLst/>
                        <a:latin typeface="Calibri" panose="020F0502020204030204" pitchFamily="34" charset="0"/>
                      </a:endParaRPr>
                    </a:p>
                  </a:txBody>
                  <a:tcPr marL="9138" marR="9138" marT="9138" marB="0"/>
                </a:tc>
                <a:tc gridSpan="2">
                  <a:txBody>
                    <a:bodyPr/>
                    <a:lstStyle/>
                    <a:p>
                      <a:pPr algn="l" fontAlgn="b"/>
                      <a:r>
                        <a:rPr lang="en-US" sz="1100" b="0" u="none" strike="noStrike">
                          <a:solidFill>
                            <a:srgbClr val="000000"/>
                          </a:solidFill>
                          <a:effectLst/>
                        </a:rPr>
                        <a:t>Businesses</a:t>
                      </a:r>
                      <a:endParaRPr lang="en-US" sz="1100" b="0" i="0" u="none" strike="noStrike">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tc gridSpan="2">
                  <a:txBody>
                    <a:bodyPr/>
                    <a:lstStyle/>
                    <a:p>
                      <a:pPr algn="l" fontAlgn="b"/>
                      <a:r>
                        <a:rPr lang="en-US" sz="1100" b="0" u="none" strike="noStrike">
                          <a:solidFill>
                            <a:srgbClr val="000000"/>
                          </a:solidFill>
                          <a:effectLst/>
                        </a:rPr>
                        <a:t>Employees</a:t>
                      </a:r>
                      <a:endParaRPr lang="en-US" sz="1100" b="0" i="0" u="none" strike="noStrike">
                        <a:solidFill>
                          <a:srgbClr val="000000"/>
                        </a:solidFill>
                        <a:effectLst/>
                        <a:latin typeface="Calibri" panose="020F0502020204030204" pitchFamily="34" charset="0"/>
                      </a:endParaRPr>
                    </a:p>
                  </a:txBody>
                  <a:tcPr marL="9525" marR="9525" marT="9525" marB="0" anchor="b"/>
                </a:tc>
                <a:tc hMerge="1">
                  <a:txBody>
                    <a:bodyPr/>
                    <a:lstStyle/>
                    <a:p>
                      <a:endParaRPr lang="en-US"/>
                    </a:p>
                  </a:txBody>
                  <a:tcPr/>
                </a:tc>
                <a:extLst>
                  <a:ext uri="{0D108BD9-81ED-4DB2-BD59-A6C34878D82A}">
                    <a16:rowId xmlns:a16="http://schemas.microsoft.com/office/drawing/2014/main" val="1273814554"/>
                  </a:ext>
                </a:extLst>
              </a:tr>
              <a:tr h="182753">
                <a:tc>
                  <a:txBody>
                    <a:bodyPr/>
                    <a:lstStyle/>
                    <a:p>
                      <a:pPr marL="0" marR="0" lvl="0" indent="0" algn="l" defTabSz="914400" rtl="0" eaLnBrk="1" fontAlgn="t" latinLnBrk="0" hangingPunct="1">
                        <a:lnSpc>
                          <a:spcPct val="100000"/>
                        </a:lnSpc>
                        <a:spcBef>
                          <a:spcPts val="0"/>
                        </a:spcBef>
                        <a:spcAft>
                          <a:spcPts val="0"/>
                        </a:spcAft>
                        <a:buClrTx/>
                        <a:buSzTx/>
                        <a:buFontTx/>
                        <a:buNone/>
                        <a:tabLst/>
                        <a:defRPr/>
                      </a:pPr>
                      <a:r>
                        <a:rPr lang="en-US" sz="1100" u="none" strike="noStrike">
                          <a:effectLst/>
                        </a:rPr>
                        <a:t>by NAICS Codes</a:t>
                      </a:r>
                      <a:endParaRPr lang="en-US" sz="1100" b="0" i="0" u="none" strike="noStrike">
                        <a:solidFill>
                          <a:srgbClr val="000000"/>
                        </a:solidFill>
                        <a:effectLst/>
                        <a:latin typeface="Calibri" panose="020F0502020204030204" pitchFamily="34" charset="0"/>
                      </a:endParaRPr>
                    </a:p>
                  </a:txBody>
                  <a:tcPr marL="9138" marR="9138" marT="9138" marB="0"/>
                </a:tc>
                <a:tc>
                  <a:txBody>
                    <a:bodyPr/>
                    <a:lstStyle/>
                    <a:p>
                      <a:pPr algn="l" fontAlgn="b"/>
                      <a:r>
                        <a:rPr lang="en-US" sz="1100" b="0" u="none" strike="noStrike">
                          <a:solidFill>
                            <a:srgbClr val="000000"/>
                          </a:solidFill>
                          <a:effectLst/>
                        </a:rPr>
                        <a:t>Number </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b="0" u="none" strike="noStrike">
                          <a:solidFill>
                            <a:srgbClr val="000000"/>
                          </a:solidFill>
                          <a:effectLst/>
                        </a:rPr>
                        <a:t>Percent</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b="0" u="none" strike="noStrike">
                          <a:solidFill>
                            <a:srgbClr val="000000"/>
                          </a:solidFill>
                          <a:effectLst/>
                        </a:rPr>
                        <a:t>Number </a:t>
                      </a:r>
                      <a:endParaRPr lang="en-US" sz="1100" b="0" i="0" u="none" strike="noStrike">
                        <a:solidFill>
                          <a:srgbClr val="000000"/>
                        </a:solidFill>
                        <a:effectLst/>
                        <a:latin typeface="Calibri" panose="020F0502020204030204" pitchFamily="34" charset="0"/>
                      </a:endParaRPr>
                    </a:p>
                  </a:txBody>
                  <a:tcPr marL="9525" marR="9525" marT="9525" marB="0" anchor="b"/>
                </a:tc>
                <a:tc>
                  <a:txBody>
                    <a:bodyPr/>
                    <a:lstStyle/>
                    <a:p>
                      <a:pPr algn="l" fontAlgn="b"/>
                      <a:r>
                        <a:rPr lang="en-US" sz="1100" b="0" u="none" strike="noStrike">
                          <a:solidFill>
                            <a:srgbClr val="000000"/>
                          </a:solidFill>
                          <a:effectLst/>
                        </a:rPr>
                        <a:t>Percent</a:t>
                      </a:r>
                      <a:endParaRPr lang="en-US" sz="1100" b="0" i="0" u="none" strike="noStrike">
                        <a:solidFill>
                          <a:srgbClr val="000000"/>
                        </a:solidFill>
                        <a:effectLst/>
                        <a:latin typeface="Calibri" panose="020F0502020204030204" pitchFamily="34" charset="0"/>
                      </a:endParaRPr>
                    </a:p>
                  </a:txBody>
                  <a:tcPr marL="9525" marR="9525" marT="9525" marB="0" anchor="b"/>
                </a:tc>
                <a:extLst>
                  <a:ext uri="{0D108BD9-81ED-4DB2-BD59-A6C34878D82A}">
                    <a16:rowId xmlns:a16="http://schemas.microsoft.com/office/drawing/2014/main" val="3355572557"/>
                  </a:ext>
                </a:extLst>
              </a:tr>
              <a:tr h="182753">
                <a:tc>
                  <a:txBody>
                    <a:bodyPr/>
                    <a:lstStyle/>
                    <a:p>
                      <a:pPr algn="l" fontAlgn="t"/>
                      <a:r>
                        <a:rPr lang="en-US" sz="1100" u="none" strike="noStrike">
                          <a:effectLst/>
                        </a:rPr>
                        <a:t>Agriculture, Forestry, Fishing &amp; Hunting</a:t>
                      </a:r>
                      <a:endParaRPr lang="en-US" sz="1100" b="0" i="0" u="none" strike="noStrike">
                        <a:solidFill>
                          <a:srgbClr val="000000"/>
                        </a:solidFill>
                        <a:effectLst/>
                        <a:latin typeface="Calibri" panose="020F0502020204030204" pitchFamily="34" charset="0"/>
                      </a:endParaRPr>
                    </a:p>
                  </a:txBody>
                  <a:tcPr marL="9138" marR="9138" marT="9138" marB="0"/>
                </a:tc>
                <a:tc>
                  <a:txBody>
                    <a:bodyPr/>
                    <a:lstStyle/>
                    <a:p>
                      <a:pPr algn="r" fontAlgn="t"/>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9138" marR="9138" marT="9138" marB="0"/>
                </a:tc>
                <a:tc>
                  <a:txBody>
                    <a:bodyPr/>
                    <a:lstStyle/>
                    <a:p>
                      <a:pPr algn="r" fontAlgn="t"/>
                      <a:r>
                        <a:rPr lang="en-US" sz="1100" u="none" strike="noStrike">
                          <a:effectLst/>
                        </a:rPr>
                        <a:t>0.0%</a:t>
                      </a:r>
                      <a:endParaRPr lang="en-US" sz="1100" b="0" i="0" u="none" strike="noStrike">
                        <a:solidFill>
                          <a:srgbClr val="000000"/>
                        </a:solidFill>
                        <a:effectLst/>
                        <a:latin typeface="Calibri" panose="020F0502020204030204" pitchFamily="34" charset="0"/>
                      </a:endParaRPr>
                    </a:p>
                  </a:txBody>
                  <a:tcPr marL="9138" marR="9138" marT="9138" marB="0"/>
                </a:tc>
                <a:tc>
                  <a:txBody>
                    <a:bodyPr/>
                    <a:lstStyle/>
                    <a:p>
                      <a:pPr algn="r" fontAlgn="t"/>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9138" marR="9138" marT="9138" marB="0"/>
                </a:tc>
                <a:tc>
                  <a:txBody>
                    <a:bodyPr/>
                    <a:lstStyle/>
                    <a:p>
                      <a:pPr algn="r" fontAlgn="t"/>
                      <a:r>
                        <a:rPr lang="en-US" sz="1100" u="none" strike="noStrike">
                          <a:effectLst/>
                        </a:rPr>
                        <a:t>0.0%</a:t>
                      </a:r>
                      <a:endParaRPr lang="en-US" sz="1100" b="0" i="0" u="none" strike="noStrike">
                        <a:solidFill>
                          <a:srgbClr val="000000"/>
                        </a:solidFill>
                        <a:effectLst/>
                        <a:latin typeface="Calibri" panose="020F0502020204030204" pitchFamily="34" charset="0"/>
                      </a:endParaRPr>
                    </a:p>
                  </a:txBody>
                  <a:tcPr marL="9138" marR="9138" marT="9138" marB="0"/>
                </a:tc>
                <a:extLst>
                  <a:ext uri="{0D108BD9-81ED-4DB2-BD59-A6C34878D82A}">
                    <a16:rowId xmlns:a16="http://schemas.microsoft.com/office/drawing/2014/main" val="3179472706"/>
                  </a:ext>
                </a:extLst>
              </a:tr>
              <a:tr h="182753">
                <a:tc>
                  <a:txBody>
                    <a:bodyPr/>
                    <a:lstStyle/>
                    <a:p>
                      <a:pPr algn="l" fontAlgn="t"/>
                      <a:r>
                        <a:rPr lang="en-US" sz="1100" u="none" strike="noStrike">
                          <a:effectLst/>
                        </a:rPr>
                        <a:t>Mining</a:t>
                      </a:r>
                      <a:endParaRPr lang="en-US" sz="1100" b="0" i="0" u="none" strike="noStrike">
                        <a:solidFill>
                          <a:srgbClr val="000000"/>
                        </a:solidFill>
                        <a:effectLst/>
                        <a:latin typeface="Calibri" panose="020F0502020204030204" pitchFamily="34" charset="0"/>
                      </a:endParaRPr>
                    </a:p>
                  </a:txBody>
                  <a:tcPr marL="9138" marR="9138" marT="9138" marB="0"/>
                </a:tc>
                <a:tc>
                  <a:txBody>
                    <a:bodyPr/>
                    <a:lstStyle/>
                    <a:p>
                      <a:pPr algn="r" fontAlgn="t"/>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9138" marR="9138" marT="9138" marB="0"/>
                </a:tc>
                <a:tc>
                  <a:txBody>
                    <a:bodyPr/>
                    <a:lstStyle/>
                    <a:p>
                      <a:pPr algn="r" fontAlgn="t"/>
                      <a:r>
                        <a:rPr lang="en-US" sz="1100" u="none" strike="noStrike">
                          <a:effectLst/>
                        </a:rPr>
                        <a:t>0.0%</a:t>
                      </a:r>
                      <a:endParaRPr lang="en-US" sz="1100" b="0" i="0" u="none" strike="noStrike">
                        <a:solidFill>
                          <a:srgbClr val="000000"/>
                        </a:solidFill>
                        <a:effectLst/>
                        <a:latin typeface="Calibri" panose="020F0502020204030204" pitchFamily="34" charset="0"/>
                      </a:endParaRPr>
                    </a:p>
                  </a:txBody>
                  <a:tcPr marL="9138" marR="9138" marT="9138" marB="0"/>
                </a:tc>
                <a:tc>
                  <a:txBody>
                    <a:bodyPr/>
                    <a:lstStyle/>
                    <a:p>
                      <a:pPr algn="r" fontAlgn="t"/>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9138" marR="9138" marT="9138" marB="0"/>
                </a:tc>
                <a:tc>
                  <a:txBody>
                    <a:bodyPr/>
                    <a:lstStyle/>
                    <a:p>
                      <a:pPr algn="r" fontAlgn="t"/>
                      <a:r>
                        <a:rPr lang="en-US" sz="1100" u="none" strike="noStrike">
                          <a:effectLst/>
                        </a:rPr>
                        <a:t>0.0%</a:t>
                      </a:r>
                      <a:endParaRPr lang="en-US" sz="1100" b="0" i="0" u="none" strike="noStrike">
                        <a:solidFill>
                          <a:srgbClr val="000000"/>
                        </a:solidFill>
                        <a:effectLst/>
                        <a:latin typeface="Calibri" panose="020F0502020204030204" pitchFamily="34" charset="0"/>
                      </a:endParaRPr>
                    </a:p>
                  </a:txBody>
                  <a:tcPr marL="9138" marR="9138" marT="9138" marB="0"/>
                </a:tc>
                <a:extLst>
                  <a:ext uri="{0D108BD9-81ED-4DB2-BD59-A6C34878D82A}">
                    <a16:rowId xmlns:a16="http://schemas.microsoft.com/office/drawing/2014/main" val="258945557"/>
                  </a:ext>
                </a:extLst>
              </a:tr>
              <a:tr h="182753">
                <a:tc>
                  <a:txBody>
                    <a:bodyPr/>
                    <a:lstStyle/>
                    <a:p>
                      <a:pPr algn="l" fontAlgn="t"/>
                      <a:r>
                        <a:rPr lang="en-US" sz="1100" u="none" strike="noStrike">
                          <a:effectLst/>
                        </a:rPr>
                        <a:t>Utilities</a:t>
                      </a:r>
                      <a:endParaRPr lang="en-US" sz="1100" b="0" i="0" u="none" strike="noStrike">
                        <a:solidFill>
                          <a:srgbClr val="000000"/>
                        </a:solidFill>
                        <a:effectLst/>
                        <a:latin typeface="Calibri" panose="020F0502020204030204" pitchFamily="34" charset="0"/>
                      </a:endParaRPr>
                    </a:p>
                  </a:txBody>
                  <a:tcPr marL="9138" marR="9138" marT="9138" marB="0"/>
                </a:tc>
                <a:tc>
                  <a:txBody>
                    <a:bodyPr/>
                    <a:lstStyle/>
                    <a:p>
                      <a:pPr algn="r" fontAlgn="t"/>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9138" marR="9138" marT="9138" marB="0"/>
                </a:tc>
                <a:tc>
                  <a:txBody>
                    <a:bodyPr/>
                    <a:lstStyle/>
                    <a:p>
                      <a:pPr algn="r" fontAlgn="t"/>
                      <a:r>
                        <a:rPr lang="en-US" sz="1100" u="none" strike="noStrike">
                          <a:effectLst/>
                        </a:rPr>
                        <a:t>0.0%</a:t>
                      </a:r>
                      <a:endParaRPr lang="en-US" sz="1100" b="0" i="0" u="none" strike="noStrike">
                        <a:solidFill>
                          <a:srgbClr val="000000"/>
                        </a:solidFill>
                        <a:effectLst/>
                        <a:latin typeface="Calibri" panose="020F0502020204030204" pitchFamily="34" charset="0"/>
                      </a:endParaRPr>
                    </a:p>
                  </a:txBody>
                  <a:tcPr marL="9138" marR="9138" marT="9138" marB="0"/>
                </a:tc>
                <a:tc>
                  <a:txBody>
                    <a:bodyPr/>
                    <a:lstStyle/>
                    <a:p>
                      <a:pPr algn="r" fontAlgn="t"/>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9138" marR="9138" marT="9138" marB="0"/>
                </a:tc>
                <a:tc>
                  <a:txBody>
                    <a:bodyPr/>
                    <a:lstStyle/>
                    <a:p>
                      <a:pPr algn="r" fontAlgn="t"/>
                      <a:r>
                        <a:rPr lang="en-US" sz="1100" u="none" strike="noStrike">
                          <a:effectLst/>
                        </a:rPr>
                        <a:t>0.0%</a:t>
                      </a:r>
                      <a:endParaRPr lang="en-US" sz="1100" b="0" i="0" u="none" strike="noStrike">
                        <a:solidFill>
                          <a:srgbClr val="000000"/>
                        </a:solidFill>
                        <a:effectLst/>
                        <a:latin typeface="Calibri" panose="020F0502020204030204" pitchFamily="34" charset="0"/>
                      </a:endParaRPr>
                    </a:p>
                  </a:txBody>
                  <a:tcPr marL="9138" marR="9138" marT="9138" marB="0"/>
                </a:tc>
                <a:extLst>
                  <a:ext uri="{0D108BD9-81ED-4DB2-BD59-A6C34878D82A}">
                    <a16:rowId xmlns:a16="http://schemas.microsoft.com/office/drawing/2014/main" val="931143290"/>
                  </a:ext>
                </a:extLst>
              </a:tr>
              <a:tr h="182753">
                <a:tc>
                  <a:txBody>
                    <a:bodyPr/>
                    <a:lstStyle/>
                    <a:p>
                      <a:pPr algn="l" fontAlgn="t"/>
                      <a:r>
                        <a:rPr lang="en-US" sz="1100" b="1" u="none" strike="noStrike">
                          <a:effectLst/>
                        </a:rPr>
                        <a:t>Construction</a:t>
                      </a:r>
                      <a:endParaRPr lang="en-US" sz="1100" b="1" i="0" u="none" strike="noStrike">
                        <a:solidFill>
                          <a:srgbClr val="000000"/>
                        </a:solidFill>
                        <a:effectLst/>
                        <a:latin typeface="Calibri" panose="020F0502020204030204" pitchFamily="34" charset="0"/>
                      </a:endParaRPr>
                    </a:p>
                  </a:txBody>
                  <a:tcPr marL="9138" marR="9138" marT="9138" marB="0"/>
                </a:tc>
                <a:tc>
                  <a:txBody>
                    <a:bodyPr/>
                    <a:lstStyle/>
                    <a:p>
                      <a:pPr algn="r" fontAlgn="t"/>
                      <a:r>
                        <a:rPr lang="en-US" sz="1100" b="1" u="none" strike="noStrike">
                          <a:effectLst/>
                        </a:rPr>
                        <a:t>20</a:t>
                      </a:r>
                      <a:endParaRPr lang="en-US" sz="1100" b="1" i="0" u="none" strike="noStrike">
                        <a:solidFill>
                          <a:srgbClr val="000000"/>
                        </a:solidFill>
                        <a:effectLst/>
                        <a:latin typeface="Calibri" panose="020F0502020204030204" pitchFamily="34" charset="0"/>
                      </a:endParaRPr>
                    </a:p>
                  </a:txBody>
                  <a:tcPr marL="9138" marR="9138" marT="9138" marB="0"/>
                </a:tc>
                <a:tc>
                  <a:txBody>
                    <a:bodyPr/>
                    <a:lstStyle/>
                    <a:p>
                      <a:pPr algn="r" fontAlgn="t"/>
                      <a:r>
                        <a:rPr lang="en-US" sz="1100" b="1" u="none" strike="noStrike">
                          <a:effectLst/>
                        </a:rPr>
                        <a:t>0.0%</a:t>
                      </a:r>
                      <a:endParaRPr lang="en-US" sz="1100" b="1" i="0" u="none" strike="noStrike">
                        <a:solidFill>
                          <a:srgbClr val="000000"/>
                        </a:solidFill>
                        <a:effectLst/>
                        <a:latin typeface="Calibri" panose="020F0502020204030204" pitchFamily="34" charset="0"/>
                      </a:endParaRPr>
                    </a:p>
                  </a:txBody>
                  <a:tcPr marL="9138" marR="9138" marT="9138" marB="0"/>
                </a:tc>
                <a:tc>
                  <a:txBody>
                    <a:bodyPr/>
                    <a:lstStyle/>
                    <a:p>
                      <a:pPr algn="r" fontAlgn="t"/>
                      <a:r>
                        <a:rPr lang="en-US" sz="1100" b="1" u="none" strike="noStrike">
                          <a:effectLst/>
                        </a:rPr>
                        <a:t>209</a:t>
                      </a:r>
                      <a:endParaRPr lang="en-US" sz="1100" b="1" i="0" u="none" strike="noStrike">
                        <a:solidFill>
                          <a:srgbClr val="000000"/>
                        </a:solidFill>
                        <a:effectLst/>
                        <a:latin typeface="Calibri" panose="020F0502020204030204" pitchFamily="34" charset="0"/>
                      </a:endParaRPr>
                    </a:p>
                  </a:txBody>
                  <a:tcPr marL="9138" marR="9138" marT="9138" marB="0"/>
                </a:tc>
                <a:tc>
                  <a:txBody>
                    <a:bodyPr/>
                    <a:lstStyle/>
                    <a:p>
                      <a:pPr algn="r" fontAlgn="t"/>
                      <a:r>
                        <a:rPr lang="en-US" sz="1100" b="1" u="none" strike="noStrike">
                          <a:effectLst/>
                        </a:rPr>
                        <a:t>5.0%</a:t>
                      </a:r>
                      <a:endParaRPr lang="en-US" sz="1100" b="1" i="0" u="none" strike="noStrike">
                        <a:solidFill>
                          <a:srgbClr val="000000"/>
                        </a:solidFill>
                        <a:effectLst/>
                        <a:latin typeface="Calibri" panose="020F0502020204030204" pitchFamily="34" charset="0"/>
                      </a:endParaRPr>
                    </a:p>
                  </a:txBody>
                  <a:tcPr marL="9138" marR="9138" marT="9138" marB="0"/>
                </a:tc>
                <a:extLst>
                  <a:ext uri="{0D108BD9-81ED-4DB2-BD59-A6C34878D82A}">
                    <a16:rowId xmlns:a16="http://schemas.microsoft.com/office/drawing/2014/main" val="21339103"/>
                  </a:ext>
                </a:extLst>
              </a:tr>
              <a:tr h="182753">
                <a:tc>
                  <a:txBody>
                    <a:bodyPr/>
                    <a:lstStyle/>
                    <a:p>
                      <a:pPr algn="l" fontAlgn="t"/>
                      <a:r>
                        <a:rPr lang="en-US" sz="1100" u="none" strike="noStrike">
                          <a:effectLst/>
                        </a:rPr>
                        <a:t>Manufacturing</a:t>
                      </a:r>
                      <a:endParaRPr lang="en-US" sz="1100" b="0" i="0" u="none" strike="noStrike">
                        <a:solidFill>
                          <a:srgbClr val="000000"/>
                        </a:solidFill>
                        <a:effectLst/>
                        <a:latin typeface="Calibri" panose="020F0502020204030204" pitchFamily="34" charset="0"/>
                      </a:endParaRPr>
                    </a:p>
                  </a:txBody>
                  <a:tcPr marL="9138" marR="9138" marT="9138" marB="0"/>
                </a:tc>
                <a:tc>
                  <a:txBody>
                    <a:bodyPr/>
                    <a:lstStyle/>
                    <a:p>
                      <a:pPr algn="r" fontAlgn="t"/>
                      <a:r>
                        <a:rPr lang="en-US" sz="1100" u="none" strike="noStrike">
                          <a:effectLst/>
                        </a:rPr>
                        <a:t>5</a:t>
                      </a:r>
                      <a:endParaRPr lang="en-US" sz="1100" b="0" i="0" u="none" strike="noStrike">
                        <a:solidFill>
                          <a:srgbClr val="000000"/>
                        </a:solidFill>
                        <a:effectLst/>
                        <a:latin typeface="Calibri" panose="020F0502020204030204" pitchFamily="34" charset="0"/>
                      </a:endParaRPr>
                    </a:p>
                  </a:txBody>
                  <a:tcPr marL="9138" marR="9138" marT="9138" marB="0"/>
                </a:tc>
                <a:tc>
                  <a:txBody>
                    <a:bodyPr/>
                    <a:lstStyle/>
                    <a:p>
                      <a:pPr algn="r" fontAlgn="t"/>
                      <a:r>
                        <a:rPr lang="en-US" sz="1100" u="none" strike="noStrike">
                          <a:effectLst/>
                        </a:rPr>
                        <a:t>0.0%</a:t>
                      </a:r>
                      <a:endParaRPr lang="en-US" sz="1100" b="0" i="0" u="none" strike="noStrike">
                        <a:solidFill>
                          <a:srgbClr val="000000"/>
                        </a:solidFill>
                        <a:effectLst/>
                        <a:latin typeface="Calibri" panose="020F0502020204030204" pitchFamily="34" charset="0"/>
                      </a:endParaRPr>
                    </a:p>
                  </a:txBody>
                  <a:tcPr marL="9138" marR="9138" marT="9138" marB="0"/>
                </a:tc>
                <a:tc>
                  <a:txBody>
                    <a:bodyPr/>
                    <a:lstStyle/>
                    <a:p>
                      <a:pPr algn="r" fontAlgn="t"/>
                      <a:r>
                        <a:rPr lang="en-US" sz="1100" u="none" strike="noStrike">
                          <a:effectLst/>
                        </a:rPr>
                        <a:t>103</a:t>
                      </a:r>
                      <a:endParaRPr lang="en-US" sz="1100" b="0" i="0" u="none" strike="noStrike">
                        <a:solidFill>
                          <a:srgbClr val="000000"/>
                        </a:solidFill>
                        <a:effectLst/>
                        <a:latin typeface="Calibri" panose="020F0502020204030204" pitchFamily="34" charset="0"/>
                      </a:endParaRPr>
                    </a:p>
                  </a:txBody>
                  <a:tcPr marL="9138" marR="9138" marT="9138" marB="0"/>
                </a:tc>
                <a:tc>
                  <a:txBody>
                    <a:bodyPr/>
                    <a:lstStyle/>
                    <a:p>
                      <a:pPr algn="r" fontAlgn="t"/>
                      <a:r>
                        <a:rPr lang="en-US" sz="1100" u="none" strike="noStrike">
                          <a:effectLst/>
                        </a:rPr>
                        <a:t>2.5%</a:t>
                      </a:r>
                      <a:endParaRPr lang="en-US" sz="1100" b="0" i="0" u="none" strike="noStrike">
                        <a:solidFill>
                          <a:srgbClr val="000000"/>
                        </a:solidFill>
                        <a:effectLst/>
                        <a:latin typeface="Calibri" panose="020F0502020204030204" pitchFamily="34" charset="0"/>
                      </a:endParaRPr>
                    </a:p>
                  </a:txBody>
                  <a:tcPr marL="9138" marR="9138" marT="9138" marB="0"/>
                </a:tc>
                <a:extLst>
                  <a:ext uri="{0D108BD9-81ED-4DB2-BD59-A6C34878D82A}">
                    <a16:rowId xmlns:a16="http://schemas.microsoft.com/office/drawing/2014/main" val="931837094"/>
                  </a:ext>
                </a:extLst>
              </a:tr>
              <a:tr h="182753">
                <a:tc>
                  <a:txBody>
                    <a:bodyPr/>
                    <a:lstStyle/>
                    <a:p>
                      <a:pPr algn="l" fontAlgn="t"/>
                      <a:r>
                        <a:rPr lang="en-US" sz="1100" u="none" strike="noStrike">
                          <a:effectLst/>
                        </a:rPr>
                        <a:t>Wholesale Trade</a:t>
                      </a:r>
                      <a:endParaRPr lang="en-US" sz="1100" b="0" i="0" u="none" strike="noStrike">
                        <a:solidFill>
                          <a:srgbClr val="000000"/>
                        </a:solidFill>
                        <a:effectLst/>
                        <a:latin typeface="Calibri" panose="020F0502020204030204" pitchFamily="34" charset="0"/>
                      </a:endParaRPr>
                    </a:p>
                  </a:txBody>
                  <a:tcPr marL="9138" marR="9138" marT="9138" marB="0"/>
                </a:tc>
                <a:tc>
                  <a:txBody>
                    <a:bodyPr/>
                    <a:lstStyle/>
                    <a:p>
                      <a:pPr algn="r" fontAlgn="t"/>
                      <a:r>
                        <a:rPr lang="en-US" sz="1100" u="none" strike="noStrike">
                          <a:effectLst/>
                        </a:rPr>
                        <a:t>6</a:t>
                      </a:r>
                      <a:endParaRPr lang="en-US" sz="1100" b="0" i="0" u="none" strike="noStrike">
                        <a:solidFill>
                          <a:srgbClr val="000000"/>
                        </a:solidFill>
                        <a:effectLst/>
                        <a:latin typeface="Calibri" panose="020F0502020204030204" pitchFamily="34" charset="0"/>
                      </a:endParaRPr>
                    </a:p>
                  </a:txBody>
                  <a:tcPr marL="9138" marR="9138" marT="9138" marB="0"/>
                </a:tc>
                <a:tc>
                  <a:txBody>
                    <a:bodyPr/>
                    <a:lstStyle/>
                    <a:p>
                      <a:pPr algn="r" fontAlgn="t"/>
                      <a:r>
                        <a:rPr lang="en-US" sz="1100" u="none" strike="noStrike">
                          <a:effectLst/>
                        </a:rPr>
                        <a:t>3.1%</a:t>
                      </a:r>
                      <a:endParaRPr lang="en-US" sz="1100" b="0" i="0" u="none" strike="noStrike">
                        <a:solidFill>
                          <a:srgbClr val="000000"/>
                        </a:solidFill>
                        <a:effectLst/>
                        <a:latin typeface="Calibri" panose="020F0502020204030204" pitchFamily="34" charset="0"/>
                      </a:endParaRPr>
                    </a:p>
                  </a:txBody>
                  <a:tcPr marL="9138" marR="9138" marT="9138" marB="0"/>
                </a:tc>
                <a:tc>
                  <a:txBody>
                    <a:bodyPr/>
                    <a:lstStyle/>
                    <a:p>
                      <a:pPr algn="r" fontAlgn="t"/>
                      <a:r>
                        <a:rPr lang="en-US" sz="1100" u="none" strike="noStrike">
                          <a:effectLst/>
                        </a:rPr>
                        <a:t>51</a:t>
                      </a:r>
                      <a:endParaRPr lang="en-US" sz="1100" b="0" i="0" u="none" strike="noStrike">
                        <a:solidFill>
                          <a:srgbClr val="000000"/>
                        </a:solidFill>
                        <a:effectLst/>
                        <a:latin typeface="Calibri" panose="020F0502020204030204" pitchFamily="34" charset="0"/>
                      </a:endParaRPr>
                    </a:p>
                  </a:txBody>
                  <a:tcPr marL="9138" marR="9138" marT="9138" marB="0"/>
                </a:tc>
                <a:tc>
                  <a:txBody>
                    <a:bodyPr/>
                    <a:lstStyle/>
                    <a:p>
                      <a:pPr algn="r" fontAlgn="t"/>
                      <a:r>
                        <a:rPr lang="en-US" sz="1100" u="none" strike="noStrike">
                          <a:effectLst/>
                        </a:rPr>
                        <a:t>1.2%</a:t>
                      </a:r>
                      <a:endParaRPr lang="en-US" sz="1100" b="0" i="0" u="none" strike="noStrike">
                        <a:solidFill>
                          <a:srgbClr val="000000"/>
                        </a:solidFill>
                        <a:effectLst/>
                        <a:latin typeface="Calibri" panose="020F0502020204030204" pitchFamily="34" charset="0"/>
                      </a:endParaRPr>
                    </a:p>
                  </a:txBody>
                  <a:tcPr marL="9138" marR="9138" marT="9138" marB="0"/>
                </a:tc>
                <a:extLst>
                  <a:ext uri="{0D108BD9-81ED-4DB2-BD59-A6C34878D82A}">
                    <a16:rowId xmlns:a16="http://schemas.microsoft.com/office/drawing/2014/main" val="1788157346"/>
                  </a:ext>
                </a:extLst>
              </a:tr>
              <a:tr h="182753">
                <a:tc>
                  <a:txBody>
                    <a:bodyPr/>
                    <a:lstStyle/>
                    <a:p>
                      <a:pPr algn="l" fontAlgn="t"/>
                      <a:r>
                        <a:rPr lang="en-US" sz="1100" b="1" u="none" strike="noStrike">
                          <a:effectLst/>
                        </a:rPr>
                        <a:t>Retail Trade</a:t>
                      </a:r>
                      <a:endParaRPr lang="en-US" sz="1100" b="1" i="0" u="none" strike="noStrike">
                        <a:solidFill>
                          <a:srgbClr val="000000"/>
                        </a:solidFill>
                        <a:effectLst/>
                        <a:latin typeface="Calibri" panose="020F0502020204030204" pitchFamily="34" charset="0"/>
                      </a:endParaRPr>
                    </a:p>
                  </a:txBody>
                  <a:tcPr marL="9138" marR="9138" marT="9138" marB="0"/>
                </a:tc>
                <a:tc>
                  <a:txBody>
                    <a:bodyPr/>
                    <a:lstStyle/>
                    <a:p>
                      <a:pPr algn="r" fontAlgn="t"/>
                      <a:r>
                        <a:rPr lang="en-US" sz="1100" b="1" u="none" strike="noStrike">
                          <a:effectLst/>
                        </a:rPr>
                        <a:t>26</a:t>
                      </a:r>
                      <a:endParaRPr lang="en-US" sz="1100" b="1" i="0" u="none" strike="noStrike">
                        <a:solidFill>
                          <a:srgbClr val="000000"/>
                        </a:solidFill>
                        <a:effectLst/>
                        <a:latin typeface="Calibri" panose="020F0502020204030204" pitchFamily="34" charset="0"/>
                      </a:endParaRPr>
                    </a:p>
                  </a:txBody>
                  <a:tcPr marL="9138" marR="9138" marT="9138" marB="0"/>
                </a:tc>
                <a:tc>
                  <a:txBody>
                    <a:bodyPr/>
                    <a:lstStyle/>
                    <a:p>
                      <a:pPr algn="r" fontAlgn="t"/>
                      <a:r>
                        <a:rPr lang="en-US" sz="1100" b="1" u="none" strike="noStrike">
                          <a:effectLst/>
                        </a:rPr>
                        <a:t>13.5%</a:t>
                      </a:r>
                      <a:endParaRPr lang="en-US" sz="1100" b="1" i="0" u="none" strike="noStrike">
                        <a:solidFill>
                          <a:srgbClr val="000000"/>
                        </a:solidFill>
                        <a:effectLst/>
                        <a:latin typeface="Calibri" panose="020F0502020204030204" pitchFamily="34" charset="0"/>
                      </a:endParaRPr>
                    </a:p>
                  </a:txBody>
                  <a:tcPr marL="9138" marR="9138" marT="9138" marB="0"/>
                </a:tc>
                <a:tc>
                  <a:txBody>
                    <a:bodyPr/>
                    <a:lstStyle/>
                    <a:p>
                      <a:pPr algn="r" fontAlgn="t"/>
                      <a:r>
                        <a:rPr lang="en-US" sz="1100" b="1" u="none" strike="noStrike">
                          <a:effectLst/>
                        </a:rPr>
                        <a:t>234</a:t>
                      </a:r>
                      <a:endParaRPr lang="en-US" sz="1100" b="1" i="0" u="none" strike="noStrike">
                        <a:solidFill>
                          <a:srgbClr val="000000"/>
                        </a:solidFill>
                        <a:effectLst/>
                        <a:latin typeface="Calibri" panose="020F0502020204030204" pitchFamily="34" charset="0"/>
                      </a:endParaRPr>
                    </a:p>
                  </a:txBody>
                  <a:tcPr marL="9138" marR="9138" marT="9138" marB="0"/>
                </a:tc>
                <a:tc>
                  <a:txBody>
                    <a:bodyPr/>
                    <a:lstStyle/>
                    <a:p>
                      <a:pPr algn="r" fontAlgn="t"/>
                      <a:r>
                        <a:rPr lang="en-US" sz="1100" b="1" u="none" strike="noStrike">
                          <a:effectLst/>
                        </a:rPr>
                        <a:t>5.6%</a:t>
                      </a:r>
                      <a:endParaRPr lang="en-US" sz="1100" b="1" i="0" u="none" strike="noStrike">
                        <a:solidFill>
                          <a:srgbClr val="000000"/>
                        </a:solidFill>
                        <a:effectLst/>
                        <a:latin typeface="Calibri" panose="020F0502020204030204" pitchFamily="34" charset="0"/>
                      </a:endParaRPr>
                    </a:p>
                  </a:txBody>
                  <a:tcPr marL="9138" marR="9138" marT="9138" marB="0"/>
                </a:tc>
                <a:extLst>
                  <a:ext uri="{0D108BD9-81ED-4DB2-BD59-A6C34878D82A}">
                    <a16:rowId xmlns:a16="http://schemas.microsoft.com/office/drawing/2014/main" val="3448726311"/>
                  </a:ext>
                </a:extLst>
              </a:tr>
              <a:tr h="182753">
                <a:tc>
                  <a:txBody>
                    <a:bodyPr/>
                    <a:lstStyle/>
                    <a:p>
                      <a:pPr algn="l" fontAlgn="t"/>
                      <a:r>
                        <a:rPr lang="en-US" sz="1100" u="none" strike="noStrike">
                          <a:effectLst/>
                        </a:rPr>
                        <a:t>Transportation &amp; Warehousing</a:t>
                      </a:r>
                      <a:endParaRPr lang="en-US" sz="1100" b="0" i="0" u="none" strike="noStrike">
                        <a:solidFill>
                          <a:srgbClr val="000000"/>
                        </a:solidFill>
                        <a:effectLst/>
                        <a:latin typeface="Calibri" panose="020F0502020204030204" pitchFamily="34" charset="0"/>
                      </a:endParaRPr>
                    </a:p>
                  </a:txBody>
                  <a:tcPr marL="9138" marR="9138" marT="9138" marB="0"/>
                </a:tc>
                <a:tc>
                  <a:txBody>
                    <a:bodyPr/>
                    <a:lstStyle/>
                    <a:p>
                      <a:pPr algn="r" fontAlgn="t"/>
                      <a:r>
                        <a:rPr lang="en-US" sz="1100" u="none" strike="noStrike">
                          <a:effectLst/>
                        </a:rPr>
                        <a:t>2</a:t>
                      </a:r>
                      <a:endParaRPr lang="en-US" sz="1100" b="0" i="0" u="none" strike="noStrike">
                        <a:solidFill>
                          <a:srgbClr val="000000"/>
                        </a:solidFill>
                        <a:effectLst/>
                        <a:latin typeface="Calibri" panose="020F0502020204030204" pitchFamily="34" charset="0"/>
                      </a:endParaRPr>
                    </a:p>
                  </a:txBody>
                  <a:tcPr marL="9138" marR="9138" marT="9138" marB="0"/>
                </a:tc>
                <a:tc>
                  <a:txBody>
                    <a:bodyPr/>
                    <a:lstStyle/>
                    <a:p>
                      <a:pPr algn="r" fontAlgn="t"/>
                      <a:r>
                        <a:rPr lang="en-US" sz="1100" u="none" strike="noStrike">
                          <a:effectLst/>
                        </a:rPr>
                        <a:t>1.0%</a:t>
                      </a:r>
                      <a:endParaRPr lang="en-US" sz="1100" b="0" i="0" u="none" strike="noStrike">
                        <a:solidFill>
                          <a:srgbClr val="000000"/>
                        </a:solidFill>
                        <a:effectLst/>
                        <a:latin typeface="Calibri" panose="020F0502020204030204" pitchFamily="34" charset="0"/>
                      </a:endParaRPr>
                    </a:p>
                  </a:txBody>
                  <a:tcPr marL="9138" marR="9138" marT="9138" marB="0"/>
                </a:tc>
                <a:tc>
                  <a:txBody>
                    <a:bodyPr/>
                    <a:lstStyle/>
                    <a:p>
                      <a:pPr algn="r" fontAlgn="t"/>
                      <a:r>
                        <a:rPr lang="en-US" sz="1100" u="none" strike="noStrike">
                          <a:effectLst/>
                        </a:rPr>
                        <a:t>9</a:t>
                      </a:r>
                      <a:endParaRPr lang="en-US" sz="1100" b="0" i="0" u="none" strike="noStrike">
                        <a:solidFill>
                          <a:srgbClr val="000000"/>
                        </a:solidFill>
                        <a:effectLst/>
                        <a:latin typeface="Calibri" panose="020F0502020204030204" pitchFamily="34" charset="0"/>
                      </a:endParaRPr>
                    </a:p>
                  </a:txBody>
                  <a:tcPr marL="9138" marR="9138" marT="9138" marB="0"/>
                </a:tc>
                <a:tc>
                  <a:txBody>
                    <a:bodyPr/>
                    <a:lstStyle/>
                    <a:p>
                      <a:pPr algn="r" fontAlgn="t"/>
                      <a:r>
                        <a:rPr lang="en-US" sz="1100" u="none" strike="noStrike">
                          <a:effectLst/>
                        </a:rPr>
                        <a:t>0.2%</a:t>
                      </a:r>
                      <a:endParaRPr lang="en-US" sz="1100" b="0" i="0" u="none" strike="noStrike">
                        <a:solidFill>
                          <a:srgbClr val="000000"/>
                        </a:solidFill>
                        <a:effectLst/>
                        <a:latin typeface="Calibri" panose="020F0502020204030204" pitchFamily="34" charset="0"/>
                      </a:endParaRPr>
                    </a:p>
                  </a:txBody>
                  <a:tcPr marL="9138" marR="9138" marT="9138" marB="0"/>
                </a:tc>
                <a:extLst>
                  <a:ext uri="{0D108BD9-81ED-4DB2-BD59-A6C34878D82A}">
                    <a16:rowId xmlns:a16="http://schemas.microsoft.com/office/drawing/2014/main" val="2310897144"/>
                  </a:ext>
                </a:extLst>
              </a:tr>
              <a:tr h="182753">
                <a:tc>
                  <a:txBody>
                    <a:bodyPr/>
                    <a:lstStyle/>
                    <a:p>
                      <a:pPr algn="l" fontAlgn="t"/>
                      <a:r>
                        <a:rPr lang="en-US" sz="1100" u="none" strike="noStrike">
                          <a:effectLst/>
                        </a:rPr>
                        <a:t>Information</a:t>
                      </a:r>
                      <a:endParaRPr lang="en-US" sz="1100" b="0" i="0" u="none" strike="noStrike">
                        <a:solidFill>
                          <a:srgbClr val="000000"/>
                        </a:solidFill>
                        <a:effectLst/>
                        <a:latin typeface="Calibri" panose="020F0502020204030204" pitchFamily="34" charset="0"/>
                      </a:endParaRPr>
                    </a:p>
                  </a:txBody>
                  <a:tcPr marL="9138" marR="9138" marT="9138" marB="0"/>
                </a:tc>
                <a:tc>
                  <a:txBody>
                    <a:bodyPr/>
                    <a:lstStyle/>
                    <a:p>
                      <a:pPr algn="r" fontAlgn="t"/>
                      <a:r>
                        <a:rPr lang="en-US" sz="1100" u="none" strike="noStrike">
                          <a:effectLst/>
                        </a:rPr>
                        <a:t>5</a:t>
                      </a:r>
                      <a:endParaRPr lang="en-US" sz="1100" b="0" i="0" u="none" strike="noStrike">
                        <a:solidFill>
                          <a:srgbClr val="000000"/>
                        </a:solidFill>
                        <a:effectLst/>
                        <a:latin typeface="Calibri" panose="020F0502020204030204" pitchFamily="34" charset="0"/>
                      </a:endParaRPr>
                    </a:p>
                  </a:txBody>
                  <a:tcPr marL="9138" marR="9138" marT="9138" marB="0"/>
                </a:tc>
                <a:tc>
                  <a:txBody>
                    <a:bodyPr/>
                    <a:lstStyle/>
                    <a:p>
                      <a:pPr algn="r" fontAlgn="t"/>
                      <a:r>
                        <a:rPr lang="en-US" sz="1100" u="none" strike="noStrike">
                          <a:effectLst/>
                        </a:rPr>
                        <a:t>2.6%</a:t>
                      </a:r>
                      <a:endParaRPr lang="en-US" sz="1100" b="0" i="0" u="none" strike="noStrike">
                        <a:solidFill>
                          <a:srgbClr val="000000"/>
                        </a:solidFill>
                        <a:effectLst/>
                        <a:latin typeface="Calibri" panose="020F0502020204030204" pitchFamily="34" charset="0"/>
                      </a:endParaRPr>
                    </a:p>
                  </a:txBody>
                  <a:tcPr marL="9138" marR="9138" marT="9138" marB="0"/>
                </a:tc>
                <a:tc>
                  <a:txBody>
                    <a:bodyPr/>
                    <a:lstStyle/>
                    <a:p>
                      <a:pPr algn="r" fontAlgn="t"/>
                      <a:r>
                        <a:rPr lang="en-US" sz="1100" u="none" strike="noStrike">
                          <a:effectLst/>
                        </a:rPr>
                        <a:t>32</a:t>
                      </a:r>
                      <a:endParaRPr lang="en-US" sz="1100" b="0" i="0" u="none" strike="noStrike">
                        <a:solidFill>
                          <a:srgbClr val="000000"/>
                        </a:solidFill>
                        <a:effectLst/>
                        <a:latin typeface="Calibri" panose="020F0502020204030204" pitchFamily="34" charset="0"/>
                      </a:endParaRPr>
                    </a:p>
                  </a:txBody>
                  <a:tcPr marL="9138" marR="9138" marT="9138" marB="0"/>
                </a:tc>
                <a:tc>
                  <a:txBody>
                    <a:bodyPr/>
                    <a:lstStyle/>
                    <a:p>
                      <a:pPr algn="r" fontAlgn="t"/>
                      <a:r>
                        <a:rPr lang="en-US" sz="1100" u="none" strike="noStrike">
                          <a:effectLst/>
                        </a:rPr>
                        <a:t>0.8%</a:t>
                      </a:r>
                      <a:endParaRPr lang="en-US" sz="1100" b="0" i="0" u="none" strike="noStrike">
                        <a:solidFill>
                          <a:srgbClr val="000000"/>
                        </a:solidFill>
                        <a:effectLst/>
                        <a:latin typeface="Calibri" panose="020F0502020204030204" pitchFamily="34" charset="0"/>
                      </a:endParaRPr>
                    </a:p>
                  </a:txBody>
                  <a:tcPr marL="9138" marR="9138" marT="9138" marB="0"/>
                </a:tc>
                <a:extLst>
                  <a:ext uri="{0D108BD9-81ED-4DB2-BD59-A6C34878D82A}">
                    <a16:rowId xmlns:a16="http://schemas.microsoft.com/office/drawing/2014/main" val="2994671038"/>
                  </a:ext>
                </a:extLst>
              </a:tr>
              <a:tr h="182753">
                <a:tc>
                  <a:txBody>
                    <a:bodyPr/>
                    <a:lstStyle/>
                    <a:p>
                      <a:pPr algn="l" fontAlgn="t"/>
                      <a:r>
                        <a:rPr lang="en-US" sz="1100" u="none" strike="noStrike">
                          <a:effectLst/>
                        </a:rPr>
                        <a:t>Finance &amp; Insurance</a:t>
                      </a:r>
                      <a:endParaRPr lang="en-US" sz="1100" b="0" i="0" u="none" strike="noStrike">
                        <a:solidFill>
                          <a:srgbClr val="000000"/>
                        </a:solidFill>
                        <a:effectLst/>
                        <a:latin typeface="Calibri" panose="020F0502020204030204" pitchFamily="34" charset="0"/>
                      </a:endParaRPr>
                    </a:p>
                  </a:txBody>
                  <a:tcPr marL="9138" marR="9138" marT="9138" marB="0"/>
                </a:tc>
                <a:tc>
                  <a:txBody>
                    <a:bodyPr/>
                    <a:lstStyle/>
                    <a:p>
                      <a:pPr algn="r" fontAlgn="t"/>
                      <a:r>
                        <a:rPr lang="en-US" sz="1100" u="none" strike="noStrike">
                          <a:effectLst/>
                        </a:rPr>
                        <a:t>4</a:t>
                      </a:r>
                      <a:endParaRPr lang="en-US" sz="1100" b="0" i="0" u="none" strike="noStrike">
                        <a:solidFill>
                          <a:srgbClr val="000000"/>
                        </a:solidFill>
                        <a:effectLst/>
                        <a:latin typeface="Calibri" panose="020F0502020204030204" pitchFamily="34" charset="0"/>
                      </a:endParaRPr>
                    </a:p>
                  </a:txBody>
                  <a:tcPr marL="9138" marR="9138" marT="9138" marB="0"/>
                </a:tc>
                <a:tc>
                  <a:txBody>
                    <a:bodyPr/>
                    <a:lstStyle/>
                    <a:p>
                      <a:pPr algn="r" fontAlgn="t"/>
                      <a:r>
                        <a:rPr lang="en-US" sz="1100" u="none" strike="noStrike">
                          <a:effectLst/>
                        </a:rPr>
                        <a:t>2.1%</a:t>
                      </a:r>
                      <a:endParaRPr lang="en-US" sz="1100" b="0" i="0" u="none" strike="noStrike">
                        <a:solidFill>
                          <a:srgbClr val="000000"/>
                        </a:solidFill>
                        <a:effectLst/>
                        <a:latin typeface="Calibri" panose="020F0502020204030204" pitchFamily="34" charset="0"/>
                      </a:endParaRPr>
                    </a:p>
                  </a:txBody>
                  <a:tcPr marL="9138" marR="9138" marT="9138" marB="0"/>
                </a:tc>
                <a:tc>
                  <a:txBody>
                    <a:bodyPr/>
                    <a:lstStyle/>
                    <a:p>
                      <a:pPr algn="r" fontAlgn="t"/>
                      <a:r>
                        <a:rPr lang="en-US" sz="1100" u="none" strike="noStrike">
                          <a:effectLst/>
                        </a:rPr>
                        <a:t>14</a:t>
                      </a:r>
                      <a:endParaRPr lang="en-US" sz="1100" b="0" i="0" u="none" strike="noStrike">
                        <a:solidFill>
                          <a:srgbClr val="000000"/>
                        </a:solidFill>
                        <a:effectLst/>
                        <a:latin typeface="Calibri" panose="020F0502020204030204" pitchFamily="34" charset="0"/>
                      </a:endParaRPr>
                    </a:p>
                  </a:txBody>
                  <a:tcPr marL="9138" marR="9138" marT="9138" marB="0"/>
                </a:tc>
                <a:tc>
                  <a:txBody>
                    <a:bodyPr/>
                    <a:lstStyle/>
                    <a:p>
                      <a:pPr algn="r" fontAlgn="t"/>
                      <a:r>
                        <a:rPr lang="en-US" sz="1100" u="none" strike="noStrike">
                          <a:effectLst/>
                        </a:rPr>
                        <a:t>0.3%</a:t>
                      </a:r>
                      <a:endParaRPr lang="en-US" sz="1100" b="0" i="0" u="none" strike="noStrike">
                        <a:solidFill>
                          <a:srgbClr val="000000"/>
                        </a:solidFill>
                        <a:effectLst/>
                        <a:latin typeface="Calibri" panose="020F0502020204030204" pitchFamily="34" charset="0"/>
                      </a:endParaRPr>
                    </a:p>
                  </a:txBody>
                  <a:tcPr marL="9138" marR="9138" marT="9138" marB="0"/>
                </a:tc>
                <a:extLst>
                  <a:ext uri="{0D108BD9-81ED-4DB2-BD59-A6C34878D82A}">
                    <a16:rowId xmlns:a16="http://schemas.microsoft.com/office/drawing/2014/main" val="3563342935"/>
                  </a:ext>
                </a:extLst>
              </a:tr>
              <a:tr h="182753">
                <a:tc>
                  <a:txBody>
                    <a:bodyPr/>
                    <a:lstStyle/>
                    <a:p>
                      <a:pPr algn="l" fontAlgn="t"/>
                      <a:r>
                        <a:rPr lang="en-US" sz="1100" u="none" strike="noStrike">
                          <a:effectLst/>
                        </a:rPr>
                        <a:t>Real Estate, Rental &amp; Leasing</a:t>
                      </a:r>
                      <a:endParaRPr lang="en-US" sz="1100" b="0" i="0" u="none" strike="noStrike">
                        <a:solidFill>
                          <a:srgbClr val="000000"/>
                        </a:solidFill>
                        <a:effectLst/>
                        <a:latin typeface="Calibri" panose="020F0502020204030204" pitchFamily="34" charset="0"/>
                      </a:endParaRPr>
                    </a:p>
                  </a:txBody>
                  <a:tcPr marL="9138" marR="9138" marT="9138" marB="0"/>
                </a:tc>
                <a:tc>
                  <a:txBody>
                    <a:bodyPr/>
                    <a:lstStyle/>
                    <a:p>
                      <a:pPr algn="r" fontAlgn="t"/>
                      <a:r>
                        <a:rPr lang="en-US" sz="1100" u="none" strike="noStrike">
                          <a:effectLst/>
                        </a:rPr>
                        <a:t>7</a:t>
                      </a:r>
                      <a:endParaRPr lang="en-US" sz="1100" b="0" i="0" u="none" strike="noStrike">
                        <a:solidFill>
                          <a:srgbClr val="000000"/>
                        </a:solidFill>
                        <a:effectLst/>
                        <a:latin typeface="Calibri" panose="020F0502020204030204" pitchFamily="34" charset="0"/>
                      </a:endParaRPr>
                    </a:p>
                  </a:txBody>
                  <a:tcPr marL="9138" marR="9138" marT="9138" marB="0"/>
                </a:tc>
                <a:tc>
                  <a:txBody>
                    <a:bodyPr/>
                    <a:lstStyle/>
                    <a:p>
                      <a:pPr algn="r" fontAlgn="t"/>
                      <a:r>
                        <a:rPr lang="en-US" sz="1100" u="none" strike="noStrike">
                          <a:effectLst/>
                        </a:rPr>
                        <a:t>3.6%</a:t>
                      </a:r>
                      <a:endParaRPr lang="en-US" sz="1100" b="0" i="0" u="none" strike="noStrike">
                        <a:solidFill>
                          <a:srgbClr val="000000"/>
                        </a:solidFill>
                        <a:effectLst/>
                        <a:latin typeface="Calibri" panose="020F0502020204030204" pitchFamily="34" charset="0"/>
                      </a:endParaRPr>
                    </a:p>
                  </a:txBody>
                  <a:tcPr marL="9138" marR="9138" marT="9138" marB="0"/>
                </a:tc>
                <a:tc>
                  <a:txBody>
                    <a:bodyPr/>
                    <a:lstStyle/>
                    <a:p>
                      <a:pPr algn="r" fontAlgn="t"/>
                      <a:r>
                        <a:rPr lang="en-US" sz="1100" u="none" strike="noStrike">
                          <a:effectLst/>
                        </a:rPr>
                        <a:t>24</a:t>
                      </a:r>
                      <a:endParaRPr lang="en-US" sz="1100" b="0" i="0" u="none" strike="noStrike">
                        <a:solidFill>
                          <a:srgbClr val="000000"/>
                        </a:solidFill>
                        <a:effectLst/>
                        <a:latin typeface="Calibri" panose="020F0502020204030204" pitchFamily="34" charset="0"/>
                      </a:endParaRPr>
                    </a:p>
                  </a:txBody>
                  <a:tcPr marL="9138" marR="9138" marT="9138" marB="0"/>
                </a:tc>
                <a:tc>
                  <a:txBody>
                    <a:bodyPr/>
                    <a:lstStyle/>
                    <a:p>
                      <a:pPr algn="r" fontAlgn="t"/>
                      <a:r>
                        <a:rPr lang="en-US" sz="1100" u="none" strike="noStrike">
                          <a:effectLst/>
                        </a:rPr>
                        <a:t>0.6%</a:t>
                      </a:r>
                      <a:endParaRPr lang="en-US" sz="1100" b="0" i="0" u="none" strike="noStrike">
                        <a:solidFill>
                          <a:srgbClr val="000000"/>
                        </a:solidFill>
                        <a:effectLst/>
                        <a:latin typeface="Calibri" panose="020F0502020204030204" pitchFamily="34" charset="0"/>
                      </a:endParaRPr>
                    </a:p>
                  </a:txBody>
                  <a:tcPr marL="9138" marR="9138" marT="9138" marB="0"/>
                </a:tc>
                <a:extLst>
                  <a:ext uri="{0D108BD9-81ED-4DB2-BD59-A6C34878D82A}">
                    <a16:rowId xmlns:a16="http://schemas.microsoft.com/office/drawing/2014/main" val="1862921351"/>
                  </a:ext>
                </a:extLst>
              </a:tr>
              <a:tr h="182753">
                <a:tc>
                  <a:txBody>
                    <a:bodyPr/>
                    <a:lstStyle/>
                    <a:p>
                      <a:pPr algn="l" fontAlgn="t"/>
                      <a:r>
                        <a:rPr lang="en-US" sz="1100" b="1" u="none" strike="noStrike">
                          <a:effectLst/>
                        </a:rPr>
                        <a:t>Professional, Scientific &amp; Tech Services</a:t>
                      </a:r>
                      <a:endParaRPr lang="en-US" sz="1100" b="1" i="0" u="none" strike="noStrike">
                        <a:solidFill>
                          <a:srgbClr val="000000"/>
                        </a:solidFill>
                        <a:effectLst/>
                        <a:latin typeface="Calibri" panose="020F0502020204030204" pitchFamily="34" charset="0"/>
                      </a:endParaRPr>
                    </a:p>
                  </a:txBody>
                  <a:tcPr marL="9138" marR="9138" marT="9138" marB="0"/>
                </a:tc>
                <a:tc>
                  <a:txBody>
                    <a:bodyPr/>
                    <a:lstStyle/>
                    <a:p>
                      <a:pPr algn="r" fontAlgn="t"/>
                      <a:r>
                        <a:rPr lang="en-US" sz="1100" b="1" u="none" strike="noStrike">
                          <a:effectLst/>
                        </a:rPr>
                        <a:t>10</a:t>
                      </a:r>
                      <a:endParaRPr lang="en-US" sz="1100" b="1" i="0" u="none" strike="noStrike">
                        <a:solidFill>
                          <a:srgbClr val="000000"/>
                        </a:solidFill>
                        <a:effectLst/>
                        <a:latin typeface="Calibri" panose="020F0502020204030204" pitchFamily="34" charset="0"/>
                      </a:endParaRPr>
                    </a:p>
                  </a:txBody>
                  <a:tcPr marL="9138" marR="9138" marT="9138" marB="0"/>
                </a:tc>
                <a:tc>
                  <a:txBody>
                    <a:bodyPr/>
                    <a:lstStyle/>
                    <a:p>
                      <a:pPr algn="r" fontAlgn="t"/>
                      <a:r>
                        <a:rPr lang="en-US" sz="1100" b="1" u="none" strike="noStrike">
                          <a:effectLst/>
                        </a:rPr>
                        <a:t>5.2%</a:t>
                      </a:r>
                      <a:endParaRPr lang="en-US" sz="1100" b="1" i="0" u="none" strike="noStrike">
                        <a:solidFill>
                          <a:srgbClr val="000000"/>
                        </a:solidFill>
                        <a:effectLst/>
                        <a:latin typeface="Calibri" panose="020F0502020204030204" pitchFamily="34" charset="0"/>
                      </a:endParaRPr>
                    </a:p>
                  </a:txBody>
                  <a:tcPr marL="9138" marR="9138" marT="9138" marB="0"/>
                </a:tc>
                <a:tc>
                  <a:txBody>
                    <a:bodyPr/>
                    <a:lstStyle/>
                    <a:p>
                      <a:pPr algn="r" fontAlgn="t"/>
                      <a:r>
                        <a:rPr lang="en-US" sz="1100" b="1" u="none" strike="noStrike">
                          <a:effectLst/>
                        </a:rPr>
                        <a:t>91</a:t>
                      </a:r>
                      <a:endParaRPr lang="en-US" sz="1100" b="1" i="0" u="none" strike="noStrike">
                        <a:solidFill>
                          <a:srgbClr val="000000"/>
                        </a:solidFill>
                        <a:effectLst/>
                        <a:latin typeface="Calibri" panose="020F0502020204030204" pitchFamily="34" charset="0"/>
                      </a:endParaRPr>
                    </a:p>
                  </a:txBody>
                  <a:tcPr marL="9138" marR="9138" marT="9138" marB="0"/>
                </a:tc>
                <a:tc>
                  <a:txBody>
                    <a:bodyPr/>
                    <a:lstStyle/>
                    <a:p>
                      <a:pPr algn="r" fontAlgn="t"/>
                      <a:r>
                        <a:rPr lang="en-US" sz="1100" b="1" u="none" strike="noStrike">
                          <a:effectLst/>
                        </a:rPr>
                        <a:t>2.2%</a:t>
                      </a:r>
                      <a:endParaRPr lang="en-US" sz="1100" b="1" i="0" u="none" strike="noStrike">
                        <a:solidFill>
                          <a:srgbClr val="000000"/>
                        </a:solidFill>
                        <a:effectLst/>
                        <a:latin typeface="Calibri" panose="020F0502020204030204" pitchFamily="34" charset="0"/>
                      </a:endParaRPr>
                    </a:p>
                  </a:txBody>
                  <a:tcPr marL="9138" marR="9138" marT="9138" marB="0"/>
                </a:tc>
                <a:extLst>
                  <a:ext uri="{0D108BD9-81ED-4DB2-BD59-A6C34878D82A}">
                    <a16:rowId xmlns:a16="http://schemas.microsoft.com/office/drawing/2014/main" val="2013318299"/>
                  </a:ext>
                </a:extLst>
              </a:tr>
              <a:tr h="182753">
                <a:tc>
                  <a:txBody>
                    <a:bodyPr/>
                    <a:lstStyle/>
                    <a:p>
                      <a:pPr algn="l" fontAlgn="t"/>
                      <a:r>
                        <a:rPr lang="en-US" sz="1100" u="none" strike="noStrike">
                          <a:effectLst/>
                        </a:rPr>
                        <a:t>Management of Companies &amp; Enterprises</a:t>
                      </a:r>
                      <a:endParaRPr lang="en-US" sz="1100" b="0" i="0" u="none" strike="noStrike">
                        <a:solidFill>
                          <a:srgbClr val="000000"/>
                        </a:solidFill>
                        <a:effectLst/>
                        <a:latin typeface="Calibri" panose="020F0502020204030204" pitchFamily="34" charset="0"/>
                      </a:endParaRPr>
                    </a:p>
                  </a:txBody>
                  <a:tcPr marL="9138" marR="9138" marT="9138" marB="0"/>
                </a:tc>
                <a:tc>
                  <a:txBody>
                    <a:bodyPr/>
                    <a:lstStyle/>
                    <a:p>
                      <a:pPr algn="r" fontAlgn="t"/>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9138" marR="9138" marT="9138" marB="0"/>
                </a:tc>
                <a:tc>
                  <a:txBody>
                    <a:bodyPr/>
                    <a:lstStyle/>
                    <a:p>
                      <a:pPr algn="r" fontAlgn="t"/>
                      <a:r>
                        <a:rPr lang="en-US" sz="1100" u="none" strike="noStrike">
                          <a:effectLst/>
                        </a:rPr>
                        <a:t>0.0%</a:t>
                      </a:r>
                      <a:endParaRPr lang="en-US" sz="1100" b="0" i="0" u="none" strike="noStrike">
                        <a:solidFill>
                          <a:srgbClr val="000000"/>
                        </a:solidFill>
                        <a:effectLst/>
                        <a:latin typeface="Calibri" panose="020F0502020204030204" pitchFamily="34" charset="0"/>
                      </a:endParaRPr>
                    </a:p>
                  </a:txBody>
                  <a:tcPr marL="9138" marR="9138" marT="9138" marB="0"/>
                </a:tc>
                <a:tc>
                  <a:txBody>
                    <a:bodyPr/>
                    <a:lstStyle/>
                    <a:p>
                      <a:pPr algn="r" fontAlgn="t"/>
                      <a:r>
                        <a:rPr lang="en-US" sz="1100" u="none" strike="noStrike">
                          <a:effectLst/>
                        </a:rPr>
                        <a:t>0</a:t>
                      </a:r>
                      <a:endParaRPr lang="en-US" sz="1100" b="0" i="0" u="none" strike="noStrike">
                        <a:solidFill>
                          <a:srgbClr val="000000"/>
                        </a:solidFill>
                        <a:effectLst/>
                        <a:latin typeface="Calibri" panose="020F0502020204030204" pitchFamily="34" charset="0"/>
                      </a:endParaRPr>
                    </a:p>
                  </a:txBody>
                  <a:tcPr marL="9138" marR="9138" marT="9138" marB="0"/>
                </a:tc>
                <a:tc>
                  <a:txBody>
                    <a:bodyPr/>
                    <a:lstStyle/>
                    <a:p>
                      <a:pPr algn="r" fontAlgn="t"/>
                      <a:r>
                        <a:rPr lang="en-US" sz="1100" u="none" strike="noStrike">
                          <a:effectLst/>
                        </a:rPr>
                        <a:t>0.0%</a:t>
                      </a:r>
                      <a:endParaRPr lang="en-US" sz="1100" b="0" i="0" u="none" strike="noStrike">
                        <a:solidFill>
                          <a:srgbClr val="000000"/>
                        </a:solidFill>
                        <a:effectLst/>
                        <a:latin typeface="Calibri" panose="020F0502020204030204" pitchFamily="34" charset="0"/>
                      </a:endParaRPr>
                    </a:p>
                  </a:txBody>
                  <a:tcPr marL="9138" marR="9138" marT="9138" marB="0"/>
                </a:tc>
                <a:extLst>
                  <a:ext uri="{0D108BD9-81ED-4DB2-BD59-A6C34878D82A}">
                    <a16:rowId xmlns:a16="http://schemas.microsoft.com/office/drawing/2014/main" val="1791221424"/>
                  </a:ext>
                </a:extLst>
              </a:tr>
              <a:tr h="330782">
                <a:tc>
                  <a:txBody>
                    <a:bodyPr/>
                    <a:lstStyle/>
                    <a:p>
                      <a:pPr algn="l" fontAlgn="t"/>
                      <a:r>
                        <a:rPr lang="en-US" sz="1100" u="none" strike="noStrike">
                          <a:effectLst/>
                        </a:rPr>
                        <a:t>Administrative &amp; Support &amp; Waste Management &amp; Remediation Services</a:t>
                      </a:r>
                      <a:endParaRPr lang="en-US" sz="1100" b="0" i="0" u="none" strike="noStrike">
                        <a:solidFill>
                          <a:srgbClr val="000000"/>
                        </a:solidFill>
                        <a:effectLst/>
                        <a:latin typeface="Calibri" panose="020F0502020204030204" pitchFamily="34" charset="0"/>
                      </a:endParaRPr>
                    </a:p>
                  </a:txBody>
                  <a:tcPr marL="9138" marR="9138" marT="9138" marB="0"/>
                </a:tc>
                <a:tc>
                  <a:txBody>
                    <a:bodyPr/>
                    <a:lstStyle/>
                    <a:p>
                      <a:pPr algn="r" fontAlgn="t"/>
                      <a:r>
                        <a:rPr lang="en-US" sz="1100" u="none" strike="noStrike">
                          <a:effectLst/>
                        </a:rPr>
                        <a:t>2</a:t>
                      </a:r>
                      <a:endParaRPr lang="en-US" sz="1100" b="0" i="0" u="none" strike="noStrike">
                        <a:solidFill>
                          <a:srgbClr val="000000"/>
                        </a:solidFill>
                        <a:effectLst/>
                        <a:latin typeface="Calibri" panose="020F0502020204030204" pitchFamily="34" charset="0"/>
                      </a:endParaRPr>
                    </a:p>
                  </a:txBody>
                  <a:tcPr marL="9138" marR="9138" marT="9138" marB="0"/>
                </a:tc>
                <a:tc>
                  <a:txBody>
                    <a:bodyPr/>
                    <a:lstStyle/>
                    <a:p>
                      <a:pPr algn="r" fontAlgn="t"/>
                      <a:r>
                        <a:rPr lang="en-US" sz="1100" u="none" strike="noStrike">
                          <a:effectLst/>
                        </a:rPr>
                        <a:t>1.0%</a:t>
                      </a:r>
                      <a:endParaRPr lang="en-US" sz="1100" b="0" i="0" u="none" strike="noStrike">
                        <a:solidFill>
                          <a:srgbClr val="000000"/>
                        </a:solidFill>
                        <a:effectLst/>
                        <a:latin typeface="Calibri" panose="020F0502020204030204" pitchFamily="34" charset="0"/>
                      </a:endParaRPr>
                    </a:p>
                  </a:txBody>
                  <a:tcPr marL="9138" marR="9138" marT="9138" marB="0"/>
                </a:tc>
                <a:tc>
                  <a:txBody>
                    <a:bodyPr/>
                    <a:lstStyle/>
                    <a:p>
                      <a:pPr algn="r" fontAlgn="t"/>
                      <a:r>
                        <a:rPr lang="en-US" sz="1100" u="none" strike="noStrike">
                          <a:effectLst/>
                        </a:rPr>
                        <a:t>44</a:t>
                      </a:r>
                      <a:endParaRPr lang="en-US" sz="1100" b="0" i="0" u="none" strike="noStrike">
                        <a:solidFill>
                          <a:srgbClr val="000000"/>
                        </a:solidFill>
                        <a:effectLst/>
                        <a:latin typeface="Calibri" panose="020F0502020204030204" pitchFamily="34" charset="0"/>
                      </a:endParaRPr>
                    </a:p>
                  </a:txBody>
                  <a:tcPr marL="9138" marR="9138" marT="9138" marB="0"/>
                </a:tc>
                <a:tc>
                  <a:txBody>
                    <a:bodyPr/>
                    <a:lstStyle/>
                    <a:p>
                      <a:pPr algn="r" fontAlgn="t"/>
                      <a:r>
                        <a:rPr lang="en-US" sz="1100" u="none" strike="noStrike">
                          <a:effectLst/>
                        </a:rPr>
                        <a:t>1.1%</a:t>
                      </a:r>
                      <a:endParaRPr lang="en-US" sz="1100" b="0" i="0" u="none" strike="noStrike">
                        <a:solidFill>
                          <a:srgbClr val="000000"/>
                        </a:solidFill>
                        <a:effectLst/>
                        <a:latin typeface="Calibri" panose="020F0502020204030204" pitchFamily="34" charset="0"/>
                      </a:endParaRPr>
                    </a:p>
                  </a:txBody>
                  <a:tcPr marL="9138" marR="9138" marT="9138" marB="0"/>
                </a:tc>
                <a:extLst>
                  <a:ext uri="{0D108BD9-81ED-4DB2-BD59-A6C34878D82A}">
                    <a16:rowId xmlns:a16="http://schemas.microsoft.com/office/drawing/2014/main" val="379772656"/>
                  </a:ext>
                </a:extLst>
              </a:tr>
              <a:tr h="182753">
                <a:tc>
                  <a:txBody>
                    <a:bodyPr/>
                    <a:lstStyle/>
                    <a:p>
                      <a:pPr algn="l" fontAlgn="t"/>
                      <a:r>
                        <a:rPr lang="en-US" sz="1100" u="none" strike="noStrike">
                          <a:effectLst/>
                        </a:rPr>
                        <a:t>Educational Services</a:t>
                      </a:r>
                      <a:endParaRPr lang="en-US" sz="1100" b="0" i="0" u="none" strike="noStrike">
                        <a:solidFill>
                          <a:srgbClr val="000000"/>
                        </a:solidFill>
                        <a:effectLst/>
                        <a:latin typeface="Calibri" panose="020F0502020204030204" pitchFamily="34" charset="0"/>
                      </a:endParaRPr>
                    </a:p>
                  </a:txBody>
                  <a:tcPr marL="9138" marR="9138" marT="9138" marB="0"/>
                </a:tc>
                <a:tc>
                  <a:txBody>
                    <a:bodyPr/>
                    <a:lstStyle/>
                    <a:p>
                      <a:pPr algn="r" fontAlgn="t"/>
                      <a:r>
                        <a:rPr lang="en-US" sz="1100" u="none" strike="noStrike">
                          <a:effectLst/>
                        </a:rPr>
                        <a:t>2</a:t>
                      </a:r>
                      <a:endParaRPr lang="en-US" sz="1100" b="0" i="0" u="none" strike="noStrike">
                        <a:solidFill>
                          <a:srgbClr val="000000"/>
                        </a:solidFill>
                        <a:effectLst/>
                        <a:latin typeface="Calibri" panose="020F0502020204030204" pitchFamily="34" charset="0"/>
                      </a:endParaRPr>
                    </a:p>
                  </a:txBody>
                  <a:tcPr marL="9138" marR="9138" marT="9138" marB="0"/>
                </a:tc>
                <a:tc>
                  <a:txBody>
                    <a:bodyPr/>
                    <a:lstStyle/>
                    <a:p>
                      <a:pPr algn="r" fontAlgn="t"/>
                      <a:r>
                        <a:rPr lang="en-US" sz="1100" u="none" strike="noStrike">
                          <a:effectLst/>
                        </a:rPr>
                        <a:t>1.0%</a:t>
                      </a:r>
                      <a:endParaRPr lang="en-US" sz="1100" b="0" i="0" u="none" strike="noStrike">
                        <a:solidFill>
                          <a:srgbClr val="000000"/>
                        </a:solidFill>
                        <a:effectLst/>
                        <a:latin typeface="Calibri" panose="020F0502020204030204" pitchFamily="34" charset="0"/>
                      </a:endParaRPr>
                    </a:p>
                  </a:txBody>
                  <a:tcPr marL="9138" marR="9138" marT="9138" marB="0"/>
                </a:tc>
                <a:tc>
                  <a:txBody>
                    <a:bodyPr/>
                    <a:lstStyle/>
                    <a:p>
                      <a:pPr algn="r" fontAlgn="t"/>
                      <a:r>
                        <a:rPr lang="en-US" sz="1100" u="none" strike="noStrike">
                          <a:effectLst/>
                        </a:rPr>
                        <a:t>5</a:t>
                      </a:r>
                      <a:endParaRPr lang="en-US" sz="1100" b="0" i="0" u="none" strike="noStrike">
                        <a:solidFill>
                          <a:srgbClr val="000000"/>
                        </a:solidFill>
                        <a:effectLst/>
                        <a:latin typeface="Calibri" panose="020F0502020204030204" pitchFamily="34" charset="0"/>
                      </a:endParaRPr>
                    </a:p>
                  </a:txBody>
                  <a:tcPr marL="9138" marR="9138" marT="9138" marB="0"/>
                </a:tc>
                <a:tc>
                  <a:txBody>
                    <a:bodyPr/>
                    <a:lstStyle/>
                    <a:p>
                      <a:pPr algn="r" fontAlgn="t"/>
                      <a:r>
                        <a:rPr lang="en-US" sz="1100" u="none" strike="noStrike">
                          <a:effectLst/>
                        </a:rPr>
                        <a:t>0.1%</a:t>
                      </a:r>
                      <a:endParaRPr lang="en-US" sz="1100" b="0" i="0" u="none" strike="noStrike">
                        <a:solidFill>
                          <a:srgbClr val="000000"/>
                        </a:solidFill>
                        <a:effectLst/>
                        <a:latin typeface="Calibri" panose="020F0502020204030204" pitchFamily="34" charset="0"/>
                      </a:endParaRPr>
                    </a:p>
                  </a:txBody>
                  <a:tcPr marL="9138" marR="9138" marT="9138" marB="0"/>
                </a:tc>
                <a:extLst>
                  <a:ext uri="{0D108BD9-81ED-4DB2-BD59-A6C34878D82A}">
                    <a16:rowId xmlns:a16="http://schemas.microsoft.com/office/drawing/2014/main" val="371190373"/>
                  </a:ext>
                </a:extLst>
              </a:tr>
              <a:tr h="182753">
                <a:tc>
                  <a:txBody>
                    <a:bodyPr/>
                    <a:lstStyle/>
                    <a:p>
                      <a:pPr algn="l" fontAlgn="t"/>
                      <a:r>
                        <a:rPr lang="en-US" sz="1100" b="1" u="none" strike="noStrike">
                          <a:effectLst/>
                        </a:rPr>
                        <a:t>Health Care &amp; Social Assistance</a:t>
                      </a:r>
                      <a:endParaRPr lang="en-US" sz="1100" b="1" i="0" u="none" strike="noStrike">
                        <a:solidFill>
                          <a:srgbClr val="000000"/>
                        </a:solidFill>
                        <a:effectLst/>
                        <a:latin typeface="Calibri" panose="020F0502020204030204" pitchFamily="34" charset="0"/>
                      </a:endParaRPr>
                    </a:p>
                  </a:txBody>
                  <a:tcPr marL="9138" marR="9138" marT="9138" marB="0"/>
                </a:tc>
                <a:tc>
                  <a:txBody>
                    <a:bodyPr/>
                    <a:lstStyle/>
                    <a:p>
                      <a:pPr algn="r" fontAlgn="t"/>
                      <a:r>
                        <a:rPr lang="en-US" sz="1100" b="1" u="none" strike="noStrike">
                          <a:effectLst/>
                        </a:rPr>
                        <a:t>58</a:t>
                      </a:r>
                      <a:endParaRPr lang="en-US" sz="1100" b="1" i="0" u="none" strike="noStrike">
                        <a:solidFill>
                          <a:srgbClr val="000000"/>
                        </a:solidFill>
                        <a:effectLst/>
                        <a:latin typeface="Calibri" panose="020F0502020204030204" pitchFamily="34" charset="0"/>
                      </a:endParaRPr>
                    </a:p>
                  </a:txBody>
                  <a:tcPr marL="9138" marR="9138" marT="9138" marB="0"/>
                </a:tc>
                <a:tc>
                  <a:txBody>
                    <a:bodyPr/>
                    <a:lstStyle/>
                    <a:p>
                      <a:pPr algn="r" fontAlgn="t"/>
                      <a:r>
                        <a:rPr lang="en-US" sz="1100" b="1" u="none" strike="noStrike">
                          <a:effectLst/>
                        </a:rPr>
                        <a:t>30.2%</a:t>
                      </a:r>
                      <a:endParaRPr lang="en-US" sz="1100" b="1" i="0" u="none" strike="noStrike">
                        <a:solidFill>
                          <a:srgbClr val="000000"/>
                        </a:solidFill>
                        <a:effectLst/>
                        <a:latin typeface="Calibri" panose="020F0502020204030204" pitchFamily="34" charset="0"/>
                      </a:endParaRPr>
                    </a:p>
                  </a:txBody>
                  <a:tcPr marL="9138" marR="9138" marT="9138" marB="0"/>
                </a:tc>
                <a:tc>
                  <a:txBody>
                    <a:bodyPr/>
                    <a:lstStyle/>
                    <a:p>
                      <a:pPr algn="r" fontAlgn="t"/>
                      <a:r>
                        <a:rPr lang="en-US" sz="1100" b="1" u="none" strike="noStrike">
                          <a:effectLst/>
                        </a:rPr>
                        <a:t>2,822</a:t>
                      </a:r>
                      <a:endParaRPr lang="en-US" sz="1100" b="1" i="0" u="none" strike="noStrike">
                        <a:solidFill>
                          <a:srgbClr val="000000"/>
                        </a:solidFill>
                        <a:effectLst/>
                        <a:latin typeface="Calibri" panose="020F0502020204030204" pitchFamily="34" charset="0"/>
                      </a:endParaRPr>
                    </a:p>
                  </a:txBody>
                  <a:tcPr marL="9138" marR="9138" marT="9138" marB="0"/>
                </a:tc>
                <a:tc>
                  <a:txBody>
                    <a:bodyPr/>
                    <a:lstStyle/>
                    <a:p>
                      <a:pPr algn="r" fontAlgn="t"/>
                      <a:r>
                        <a:rPr lang="en-US" sz="1100" b="1" u="none" strike="noStrike">
                          <a:effectLst/>
                        </a:rPr>
                        <a:t>68.0%</a:t>
                      </a:r>
                      <a:endParaRPr lang="en-US" sz="1100" b="1" i="0" u="none" strike="noStrike">
                        <a:solidFill>
                          <a:srgbClr val="000000"/>
                        </a:solidFill>
                        <a:effectLst/>
                        <a:latin typeface="Calibri" panose="020F0502020204030204" pitchFamily="34" charset="0"/>
                      </a:endParaRPr>
                    </a:p>
                  </a:txBody>
                  <a:tcPr marL="9138" marR="9138" marT="9138" marB="0"/>
                </a:tc>
                <a:extLst>
                  <a:ext uri="{0D108BD9-81ED-4DB2-BD59-A6C34878D82A}">
                    <a16:rowId xmlns:a16="http://schemas.microsoft.com/office/drawing/2014/main" val="1908176612"/>
                  </a:ext>
                </a:extLst>
              </a:tr>
              <a:tr h="182753">
                <a:tc>
                  <a:txBody>
                    <a:bodyPr/>
                    <a:lstStyle/>
                    <a:p>
                      <a:pPr algn="l" fontAlgn="t"/>
                      <a:r>
                        <a:rPr lang="en-US" sz="1100" u="none" strike="noStrike">
                          <a:effectLst/>
                        </a:rPr>
                        <a:t>Arts, Entertainment &amp; Recreation</a:t>
                      </a:r>
                      <a:endParaRPr lang="en-US" sz="1100" b="0" i="0" u="none" strike="noStrike">
                        <a:solidFill>
                          <a:srgbClr val="000000"/>
                        </a:solidFill>
                        <a:effectLst/>
                        <a:latin typeface="Calibri" panose="020F0502020204030204" pitchFamily="34" charset="0"/>
                      </a:endParaRPr>
                    </a:p>
                  </a:txBody>
                  <a:tcPr marL="9138" marR="9138" marT="9138" marB="0"/>
                </a:tc>
                <a:tc>
                  <a:txBody>
                    <a:bodyPr/>
                    <a:lstStyle/>
                    <a:p>
                      <a:pPr algn="r" fontAlgn="t"/>
                      <a:r>
                        <a:rPr lang="en-US" sz="1100" u="none" strike="noStrike">
                          <a:effectLst/>
                        </a:rPr>
                        <a:t>2</a:t>
                      </a:r>
                      <a:endParaRPr lang="en-US" sz="1100" b="0" i="0" u="none" strike="noStrike">
                        <a:solidFill>
                          <a:srgbClr val="000000"/>
                        </a:solidFill>
                        <a:effectLst/>
                        <a:latin typeface="Calibri" panose="020F0502020204030204" pitchFamily="34" charset="0"/>
                      </a:endParaRPr>
                    </a:p>
                  </a:txBody>
                  <a:tcPr marL="9138" marR="9138" marT="9138" marB="0"/>
                </a:tc>
                <a:tc>
                  <a:txBody>
                    <a:bodyPr/>
                    <a:lstStyle/>
                    <a:p>
                      <a:pPr algn="r" fontAlgn="t"/>
                      <a:r>
                        <a:rPr lang="en-US" sz="1100" u="none" strike="noStrike">
                          <a:effectLst/>
                        </a:rPr>
                        <a:t>1.0%</a:t>
                      </a:r>
                      <a:endParaRPr lang="en-US" sz="1100" b="0" i="0" u="none" strike="noStrike">
                        <a:solidFill>
                          <a:srgbClr val="000000"/>
                        </a:solidFill>
                        <a:effectLst/>
                        <a:latin typeface="Calibri" panose="020F0502020204030204" pitchFamily="34" charset="0"/>
                      </a:endParaRPr>
                    </a:p>
                  </a:txBody>
                  <a:tcPr marL="9138" marR="9138" marT="9138" marB="0"/>
                </a:tc>
                <a:tc>
                  <a:txBody>
                    <a:bodyPr/>
                    <a:lstStyle/>
                    <a:p>
                      <a:pPr algn="r" fontAlgn="t"/>
                      <a:r>
                        <a:rPr lang="en-US" sz="1100" u="none" strike="noStrike">
                          <a:effectLst/>
                        </a:rPr>
                        <a:t>5</a:t>
                      </a:r>
                      <a:endParaRPr lang="en-US" sz="1100" b="0" i="0" u="none" strike="noStrike">
                        <a:solidFill>
                          <a:srgbClr val="000000"/>
                        </a:solidFill>
                        <a:effectLst/>
                        <a:latin typeface="Calibri" panose="020F0502020204030204" pitchFamily="34" charset="0"/>
                      </a:endParaRPr>
                    </a:p>
                  </a:txBody>
                  <a:tcPr marL="9138" marR="9138" marT="9138" marB="0"/>
                </a:tc>
                <a:tc>
                  <a:txBody>
                    <a:bodyPr/>
                    <a:lstStyle/>
                    <a:p>
                      <a:pPr algn="r" fontAlgn="t"/>
                      <a:r>
                        <a:rPr lang="en-US" sz="1100" u="none" strike="noStrike">
                          <a:effectLst/>
                        </a:rPr>
                        <a:t>0.1%</a:t>
                      </a:r>
                      <a:endParaRPr lang="en-US" sz="1100" b="0" i="0" u="none" strike="noStrike">
                        <a:solidFill>
                          <a:srgbClr val="000000"/>
                        </a:solidFill>
                        <a:effectLst/>
                        <a:latin typeface="Calibri" panose="020F0502020204030204" pitchFamily="34" charset="0"/>
                      </a:endParaRPr>
                    </a:p>
                  </a:txBody>
                  <a:tcPr marL="9138" marR="9138" marT="9138" marB="0"/>
                </a:tc>
                <a:extLst>
                  <a:ext uri="{0D108BD9-81ED-4DB2-BD59-A6C34878D82A}">
                    <a16:rowId xmlns:a16="http://schemas.microsoft.com/office/drawing/2014/main" val="3411083918"/>
                  </a:ext>
                </a:extLst>
              </a:tr>
              <a:tr h="182753">
                <a:tc>
                  <a:txBody>
                    <a:bodyPr/>
                    <a:lstStyle/>
                    <a:p>
                      <a:pPr algn="l" fontAlgn="t"/>
                      <a:r>
                        <a:rPr lang="en-US" sz="1100" u="none" strike="noStrike">
                          <a:effectLst/>
                        </a:rPr>
                        <a:t>Accommodation &amp; Food Services</a:t>
                      </a:r>
                      <a:endParaRPr lang="en-US" sz="1100" b="0" i="0" u="none" strike="noStrike">
                        <a:solidFill>
                          <a:srgbClr val="000000"/>
                        </a:solidFill>
                        <a:effectLst/>
                        <a:latin typeface="Calibri" panose="020F0502020204030204" pitchFamily="34" charset="0"/>
                      </a:endParaRPr>
                    </a:p>
                  </a:txBody>
                  <a:tcPr marL="9138" marR="9138" marT="9138" marB="0"/>
                </a:tc>
                <a:tc>
                  <a:txBody>
                    <a:bodyPr/>
                    <a:lstStyle/>
                    <a:p>
                      <a:pPr algn="r" fontAlgn="t"/>
                      <a:r>
                        <a:rPr lang="en-US" sz="1100" u="none" strike="noStrike">
                          <a:effectLst/>
                        </a:rPr>
                        <a:t>5</a:t>
                      </a:r>
                      <a:endParaRPr lang="en-US" sz="1100" b="0" i="0" u="none" strike="noStrike">
                        <a:solidFill>
                          <a:srgbClr val="000000"/>
                        </a:solidFill>
                        <a:effectLst/>
                        <a:latin typeface="Calibri" panose="020F0502020204030204" pitchFamily="34" charset="0"/>
                      </a:endParaRPr>
                    </a:p>
                  </a:txBody>
                  <a:tcPr marL="9138" marR="9138" marT="9138" marB="0"/>
                </a:tc>
                <a:tc>
                  <a:txBody>
                    <a:bodyPr/>
                    <a:lstStyle/>
                    <a:p>
                      <a:pPr algn="r" fontAlgn="t"/>
                      <a:r>
                        <a:rPr lang="en-US" sz="1100" u="none" strike="noStrike">
                          <a:effectLst/>
                        </a:rPr>
                        <a:t>2.6%</a:t>
                      </a:r>
                      <a:endParaRPr lang="en-US" sz="1100" b="0" i="0" u="none" strike="noStrike">
                        <a:solidFill>
                          <a:srgbClr val="000000"/>
                        </a:solidFill>
                        <a:effectLst/>
                        <a:latin typeface="Calibri" panose="020F0502020204030204" pitchFamily="34" charset="0"/>
                      </a:endParaRPr>
                    </a:p>
                  </a:txBody>
                  <a:tcPr marL="9138" marR="9138" marT="9138" marB="0"/>
                </a:tc>
                <a:tc>
                  <a:txBody>
                    <a:bodyPr/>
                    <a:lstStyle/>
                    <a:p>
                      <a:pPr algn="r" fontAlgn="t"/>
                      <a:r>
                        <a:rPr lang="en-US" sz="1100" u="none" strike="noStrike">
                          <a:effectLst/>
                        </a:rPr>
                        <a:t>103</a:t>
                      </a:r>
                      <a:endParaRPr lang="en-US" sz="1100" b="0" i="0" u="none" strike="noStrike">
                        <a:solidFill>
                          <a:srgbClr val="000000"/>
                        </a:solidFill>
                        <a:effectLst/>
                        <a:latin typeface="Calibri" panose="020F0502020204030204" pitchFamily="34" charset="0"/>
                      </a:endParaRPr>
                    </a:p>
                  </a:txBody>
                  <a:tcPr marL="9138" marR="9138" marT="9138" marB="0"/>
                </a:tc>
                <a:tc>
                  <a:txBody>
                    <a:bodyPr/>
                    <a:lstStyle/>
                    <a:p>
                      <a:pPr algn="r" fontAlgn="t"/>
                      <a:r>
                        <a:rPr lang="en-US" sz="1100" u="none" strike="noStrike">
                          <a:effectLst/>
                        </a:rPr>
                        <a:t>2.5%</a:t>
                      </a:r>
                      <a:endParaRPr lang="en-US" sz="1100" b="0" i="0" u="none" strike="noStrike">
                        <a:solidFill>
                          <a:srgbClr val="000000"/>
                        </a:solidFill>
                        <a:effectLst/>
                        <a:latin typeface="Calibri" panose="020F0502020204030204" pitchFamily="34" charset="0"/>
                      </a:endParaRPr>
                    </a:p>
                  </a:txBody>
                  <a:tcPr marL="9138" marR="9138" marT="9138" marB="0"/>
                </a:tc>
                <a:extLst>
                  <a:ext uri="{0D108BD9-81ED-4DB2-BD59-A6C34878D82A}">
                    <a16:rowId xmlns:a16="http://schemas.microsoft.com/office/drawing/2014/main" val="1355589483"/>
                  </a:ext>
                </a:extLst>
              </a:tr>
              <a:tr h="182753">
                <a:tc>
                  <a:txBody>
                    <a:bodyPr/>
                    <a:lstStyle/>
                    <a:p>
                      <a:pPr algn="l" fontAlgn="t"/>
                      <a:r>
                        <a:rPr lang="en-US" sz="1100" b="1" u="none" strike="noStrike">
                          <a:effectLst/>
                        </a:rPr>
                        <a:t>Other Services (except Public Administration)</a:t>
                      </a:r>
                      <a:endParaRPr lang="en-US" sz="1100" b="1" i="0" u="none" strike="noStrike">
                        <a:solidFill>
                          <a:srgbClr val="000000"/>
                        </a:solidFill>
                        <a:effectLst/>
                        <a:latin typeface="Calibri" panose="020F0502020204030204" pitchFamily="34" charset="0"/>
                      </a:endParaRPr>
                    </a:p>
                  </a:txBody>
                  <a:tcPr marL="9138" marR="9138" marT="9138" marB="0"/>
                </a:tc>
                <a:tc>
                  <a:txBody>
                    <a:bodyPr/>
                    <a:lstStyle/>
                    <a:p>
                      <a:pPr algn="r" fontAlgn="t"/>
                      <a:r>
                        <a:rPr lang="en-US" sz="1100" b="1" u="none" strike="noStrike">
                          <a:effectLst/>
                        </a:rPr>
                        <a:t>19</a:t>
                      </a:r>
                      <a:endParaRPr lang="en-US" sz="1100" b="1" i="0" u="none" strike="noStrike">
                        <a:solidFill>
                          <a:srgbClr val="000000"/>
                        </a:solidFill>
                        <a:effectLst/>
                        <a:latin typeface="Calibri" panose="020F0502020204030204" pitchFamily="34" charset="0"/>
                      </a:endParaRPr>
                    </a:p>
                  </a:txBody>
                  <a:tcPr marL="9138" marR="9138" marT="9138" marB="0"/>
                </a:tc>
                <a:tc>
                  <a:txBody>
                    <a:bodyPr/>
                    <a:lstStyle/>
                    <a:p>
                      <a:pPr algn="r" fontAlgn="t"/>
                      <a:r>
                        <a:rPr lang="en-US" sz="1100" b="1" u="none" strike="noStrike">
                          <a:effectLst/>
                        </a:rPr>
                        <a:t>9.9%</a:t>
                      </a:r>
                      <a:endParaRPr lang="en-US" sz="1100" b="1" i="0" u="none" strike="noStrike">
                        <a:solidFill>
                          <a:srgbClr val="000000"/>
                        </a:solidFill>
                        <a:effectLst/>
                        <a:latin typeface="Calibri" panose="020F0502020204030204" pitchFamily="34" charset="0"/>
                      </a:endParaRPr>
                    </a:p>
                  </a:txBody>
                  <a:tcPr marL="9138" marR="9138" marT="9138" marB="0"/>
                </a:tc>
                <a:tc>
                  <a:txBody>
                    <a:bodyPr/>
                    <a:lstStyle/>
                    <a:p>
                      <a:pPr algn="r" fontAlgn="t"/>
                      <a:r>
                        <a:rPr lang="en-US" sz="1100" b="1" u="none" strike="noStrike">
                          <a:effectLst/>
                        </a:rPr>
                        <a:t>102</a:t>
                      </a:r>
                      <a:endParaRPr lang="en-US" sz="1100" b="1" i="0" u="none" strike="noStrike">
                        <a:solidFill>
                          <a:srgbClr val="000000"/>
                        </a:solidFill>
                        <a:effectLst/>
                        <a:latin typeface="Calibri" panose="020F0502020204030204" pitchFamily="34" charset="0"/>
                      </a:endParaRPr>
                    </a:p>
                  </a:txBody>
                  <a:tcPr marL="9138" marR="9138" marT="9138" marB="0"/>
                </a:tc>
                <a:tc>
                  <a:txBody>
                    <a:bodyPr/>
                    <a:lstStyle/>
                    <a:p>
                      <a:pPr algn="r" fontAlgn="t"/>
                      <a:r>
                        <a:rPr lang="en-US" sz="1100" b="1" u="none" strike="noStrike">
                          <a:effectLst/>
                        </a:rPr>
                        <a:t>2.5%</a:t>
                      </a:r>
                      <a:endParaRPr lang="en-US" sz="1100" b="1" i="0" u="none" strike="noStrike">
                        <a:solidFill>
                          <a:srgbClr val="000000"/>
                        </a:solidFill>
                        <a:effectLst/>
                        <a:latin typeface="Calibri" panose="020F0502020204030204" pitchFamily="34" charset="0"/>
                      </a:endParaRPr>
                    </a:p>
                  </a:txBody>
                  <a:tcPr marL="9138" marR="9138" marT="9138" marB="0"/>
                </a:tc>
                <a:extLst>
                  <a:ext uri="{0D108BD9-81ED-4DB2-BD59-A6C34878D82A}">
                    <a16:rowId xmlns:a16="http://schemas.microsoft.com/office/drawing/2014/main" val="235568427"/>
                  </a:ext>
                </a:extLst>
              </a:tr>
              <a:tr h="182753">
                <a:tc>
                  <a:txBody>
                    <a:bodyPr/>
                    <a:lstStyle/>
                    <a:p>
                      <a:pPr algn="l" fontAlgn="t"/>
                      <a:r>
                        <a:rPr lang="en-US" sz="1100" b="1" u="none" strike="noStrike">
                          <a:effectLst/>
                        </a:rPr>
                        <a:t>Public Administration</a:t>
                      </a:r>
                      <a:endParaRPr lang="en-US" sz="1100" b="1" i="0" u="none" strike="noStrike">
                        <a:solidFill>
                          <a:srgbClr val="000000"/>
                        </a:solidFill>
                        <a:effectLst/>
                        <a:latin typeface="Calibri" panose="020F0502020204030204" pitchFamily="34" charset="0"/>
                      </a:endParaRPr>
                    </a:p>
                  </a:txBody>
                  <a:tcPr marL="9138" marR="9138" marT="9138" marB="0"/>
                </a:tc>
                <a:tc>
                  <a:txBody>
                    <a:bodyPr/>
                    <a:lstStyle/>
                    <a:p>
                      <a:pPr algn="r" fontAlgn="t"/>
                      <a:r>
                        <a:rPr lang="en-US" sz="1100" b="1" u="none" strike="noStrike">
                          <a:effectLst/>
                        </a:rPr>
                        <a:t>13</a:t>
                      </a:r>
                      <a:endParaRPr lang="en-US" sz="1100" b="1" i="0" u="none" strike="noStrike">
                        <a:solidFill>
                          <a:srgbClr val="000000"/>
                        </a:solidFill>
                        <a:effectLst/>
                        <a:latin typeface="Calibri" panose="020F0502020204030204" pitchFamily="34" charset="0"/>
                      </a:endParaRPr>
                    </a:p>
                  </a:txBody>
                  <a:tcPr marL="9138" marR="9138" marT="9138" marB="0"/>
                </a:tc>
                <a:tc>
                  <a:txBody>
                    <a:bodyPr/>
                    <a:lstStyle/>
                    <a:p>
                      <a:pPr algn="r" fontAlgn="t"/>
                      <a:r>
                        <a:rPr lang="en-US" sz="1100" b="1" u="none" strike="noStrike">
                          <a:effectLst/>
                        </a:rPr>
                        <a:t>6.8%</a:t>
                      </a:r>
                      <a:endParaRPr lang="en-US" sz="1100" b="1" i="0" u="none" strike="noStrike">
                        <a:solidFill>
                          <a:srgbClr val="000000"/>
                        </a:solidFill>
                        <a:effectLst/>
                        <a:latin typeface="Calibri" panose="020F0502020204030204" pitchFamily="34" charset="0"/>
                      </a:endParaRPr>
                    </a:p>
                  </a:txBody>
                  <a:tcPr marL="9138" marR="9138" marT="9138" marB="0"/>
                </a:tc>
                <a:tc>
                  <a:txBody>
                    <a:bodyPr/>
                    <a:lstStyle/>
                    <a:p>
                      <a:pPr algn="r" fontAlgn="t"/>
                      <a:r>
                        <a:rPr lang="en-US" sz="1100" b="1" u="none" strike="noStrike">
                          <a:effectLst/>
                        </a:rPr>
                        <a:t>299</a:t>
                      </a:r>
                      <a:endParaRPr lang="en-US" sz="1100" b="1" i="0" u="none" strike="noStrike">
                        <a:solidFill>
                          <a:srgbClr val="000000"/>
                        </a:solidFill>
                        <a:effectLst/>
                        <a:latin typeface="Calibri" panose="020F0502020204030204" pitchFamily="34" charset="0"/>
                      </a:endParaRPr>
                    </a:p>
                  </a:txBody>
                  <a:tcPr marL="9138" marR="9138" marT="9138" marB="0"/>
                </a:tc>
                <a:tc>
                  <a:txBody>
                    <a:bodyPr/>
                    <a:lstStyle/>
                    <a:p>
                      <a:pPr algn="r" fontAlgn="t"/>
                      <a:r>
                        <a:rPr lang="en-US" sz="1100" b="1" u="none" strike="noStrike">
                          <a:effectLst/>
                        </a:rPr>
                        <a:t>7.2%</a:t>
                      </a:r>
                      <a:endParaRPr lang="en-US" sz="1100" b="1" i="0" u="none" strike="noStrike">
                        <a:solidFill>
                          <a:srgbClr val="000000"/>
                        </a:solidFill>
                        <a:effectLst/>
                        <a:latin typeface="Calibri" panose="020F0502020204030204" pitchFamily="34" charset="0"/>
                      </a:endParaRPr>
                    </a:p>
                  </a:txBody>
                  <a:tcPr marL="9138" marR="9138" marT="9138" marB="0"/>
                </a:tc>
                <a:extLst>
                  <a:ext uri="{0D108BD9-81ED-4DB2-BD59-A6C34878D82A}">
                    <a16:rowId xmlns:a16="http://schemas.microsoft.com/office/drawing/2014/main" val="1889464040"/>
                  </a:ext>
                </a:extLst>
              </a:tr>
              <a:tr h="182753">
                <a:tc>
                  <a:txBody>
                    <a:bodyPr/>
                    <a:lstStyle/>
                    <a:p>
                      <a:pPr algn="l" fontAlgn="t"/>
                      <a:r>
                        <a:rPr lang="en-US" sz="1100" u="none" strike="noStrike">
                          <a:effectLst/>
                        </a:rPr>
                        <a:t>Unclassified Establishments</a:t>
                      </a:r>
                      <a:endParaRPr lang="en-US" sz="1100" b="0" i="0" u="none" strike="noStrike">
                        <a:solidFill>
                          <a:srgbClr val="000000"/>
                        </a:solidFill>
                        <a:effectLst/>
                        <a:latin typeface="Calibri" panose="020F0502020204030204" pitchFamily="34" charset="0"/>
                      </a:endParaRPr>
                    </a:p>
                  </a:txBody>
                  <a:tcPr marL="9138" marR="9138" marT="9138" marB="0"/>
                </a:tc>
                <a:tc>
                  <a:txBody>
                    <a:bodyPr/>
                    <a:lstStyle/>
                    <a:p>
                      <a:pPr algn="r" fontAlgn="t"/>
                      <a:r>
                        <a:rPr lang="en-US" sz="1100" u="none" strike="noStrike">
                          <a:effectLst/>
                        </a:rPr>
                        <a:t>6</a:t>
                      </a:r>
                      <a:endParaRPr lang="en-US" sz="1100" b="0" i="0" u="none" strike="noStrike">
                        <a:solidFill>
                          <a:srgbClr val="000000"/>
                        </a:solidFill>
                        <a:effectLst/>
                        <a:latin typeface="Calibri" panose="020F0502020204030204" pitchFamily="34" charset="0"/>
                      </a:endParaRPr>
                    </a:p>
                  </a:txBody>
                  <a:tcPr marL="9138" marR="9138" marT="9138" marB="0"/>
                </a:tc>
                <a:tc>
                  <a:txBody>
                    <a:bodyPr/>
                    <a:lstStyle/>
                    <a:p>
                      <a:pPr algn="r" fontAlgn="t"/>
                      <a:r>
                        <a:rPr lang="en-US" sz="1100" u="none" strike="noStrike">
                          <a:effectLst/>
                        </a:rPr>
                        <a:t>3.1%</a:t>
                      </a:r>
                      <a:endParaRPr lang="en-US" sz="1100" b="0" i="0" u="none" strike="noStrike">
                        <a:solidFill>
                          <a:srgbClr val="000000"/>
                        </a:solidFill>
                        <a:effectLst/>
                        <a:latin typeface="Calibri" panose="020F0502020204030204" pitchFamily="34" charset="0"/>
                      </a:endParaRPr>
                    </a:p>
                  </a:txBody>
                  <a:tcPr marL="9138" marR="9138" marT="9138" marB="0"/>
                </a:tc>
                <a:tc>
                  <a:txBody>
                    <a:bodyPr/>
                    <a:lstStyle/>
                    <a:p>
                      <a:pPr algn="r" fontAlgn="t"/>
                      <a:r>
                        <a:rPr lang="en-US" sz="1100" u="none" strike="noStrike">
                          <a:effectLst/>
                        </a:rPr>
                        <a:t>5</a:t>
                      </a:r>
                      <a:endParaRPr lang="en-US" sz="1100" b="0" i="0" u="none" strike="noStrike">
                        <a:solidFill>
                          <a:srgbClr val="000000"/>
                        </a:solidFill>
                        <a:effectLst/>
                        <a:latin typeface="Calibri" panose="020F0502020204030204" pitchFamily="34" charset="0"/>
                      </a:endParaRPr>
                    </a:p>
                  </a:txBody>
                  <a:tcPr marL="9138" marR="9138" marT="9138" marB="0"/>
                </a:tc>
                <a:tc>
                  <a:txBody>
                    <a:bodyPr/>
                    <a:lstStyle/>
                    <a:p>
                      <a:pPr algn="r" fontAlgn="t"/>
                      <a:r>
                        <a:rPr lang="en-US" sz="1100" u="none" strike="noStrike">
                          <a:effectLst/>
                        </a:rPr>
                        <a:t>0.1%</a:t>
                      </a:r>
                      <a:endParaRPr lang="en-US" sz="1100" b="0" i="0" u="none" strike="noStrike">
                        <a:solidFill>
                          <a:srgbClr val="000000"/>
                        </a:solidFill>
                        <a:effectLst/>
                        <a:latin typeface="Calibri" panose="020F0502020204030204" pitchFamily="34" charset="0"/>
                      </a:endParaRPr>
                    </a:p>
                  </a:txBody>
                  <a:tcPr marL="9138" marR="9138" marT="9138" marB="0"/>
                </a:tc>
                <a:extLst>
                  <a:ext uri="{0D108BD9-81ED-4DB2-BD59-A6C34878D82A}">
                    <a16:rowId xmlns:a16="http://schemas.microsoft.com/office/drawing/2014/main" val="1658315590"/>
                  </a:ext>
                </a:extLst>
              </a:tr>
              <a:tr h="182753">
                <a:tc>
                  <a:txBody>
                    <a:bodyPr/>
                    <a:lstStyle/>
                    <a:p>
                      <a:pPr algn="l" fontAlgn="t"/>
                      <a:r>
                        <a:rPr lang="en-US" sz="1100" u="none" strike="noStrike">
                          <a:effectLst/>
                        </a:rPr>
                        <a:t>Total</a:t>
                      </a:r>
                      <a:endParaRPr lang="en-US" sz="1100" b="0" i="0" u="none" strike="noStrike">
                        <a:solidFill>
                          <a:srgbClr val="000000"/>
                        </a:solidFill>
                        <a:effectLst/>
                        <a:latin typeface="Calibri" panose="020F0502020204030204" pitchFamily="34" charset="0"/>
                      </a:endParaRPr>
                    </a:p>
                  </a:txBody>
                  <a:tcPr marL="9138" marR="9138" marT="9138" marB="0"/>
                </a:tc>
                <a:tc>
                  <a:txBody>
                    <a:bodyPr/>
                    <a:lstStyle/>
                    <a:p>
                      <a:pPr algn="r" fontAlgn="t"/>
                      <a:r>
                        <a:rPr lang="en-US" sz="1100" u="none" strike="noStrike">
                          <a:effectLst/>
                        </a:rPr>
                        <a:t>192</a:t>
                      </a:r>
                      <a:endParaRPr lang="en-US" sz="1100" b="0" i="0" u="none" strike="noStrike">
                        <a:solidFill>
                          <a:srgbClr val="000000"/>
                        </a:solidFill>
                        <a:effectLst/>
                        <a:latin typeface="Calibri" panose="020F0502020204030204" pitchFamily="34" charset="0"/>
                      </a:endParaRPr>
                    </a:p>
                  </a:txBody>
                  <a:tcPr marL="9138" marR="9138" marT="9138" marB="0"/>
                </a:tc>
                <a:tc>
                  <a:txBody>
                    <a:bodyPr/>
                    <a:lstStyle/>
                    <a:p>
                      <a:pPr algn="r" fontAlgn="t"/>
                      <a:r>
                        <a:rPr lang="en-US" sz="1100" u="none" strike="noStrike">
                          <a:effectLst/>
                        </a:rPr>
                        <a:t>100.0%</a:t>
                      </a:r>
                      <a:endParaRPr lang="en-US" sz="1100" b="0" i="0" u="none" strike="noStrike">
                        <a:solidFill>
                          <a:srgbClr val="000000"/>
                        </a:solidFill>
                        <a:effectLst/>
                        <a:latin typeface="Calibri" panose="020F0502020204030204" pitchFamily="34" charset="0"/>
                      </a:endParaRPr>
                    </a:p>
                  </a:txBody>
                  <a:tcPr marL="9138" marR="9138" marT="9138" marB="0"/>
                </a:tc>
                <a:tc>
                  <a:txBody>
                    <a:bodyPr/>
                    <a:lstStyle/>
                    <a:p>
                      <a:pPr algn="r" fontAlgn="t"/>
                      <a:r>
                        <a:rPr lang="en-US" sz="1100" u="none" strike="noStrike">
                          <a:effectLst/>
                        </a:rPr>
                        <a:t>4,152</a:t>
                      </a:r>
                      <a:endParaRPr lang="en-US" sz="1100" b="0" i="0" u="none" strike="noStrike">
                        <a:solidFill>
                          <a:srgbClr val="000000"/>
                        </a:solidFill>
                        <a:effectLst/>
                        <a:latin typeface="Calibri" panose="020F0502020204030204" pitchFamily="34" charset="0"/>
                      </a:endParaRPr>
                    </a:p>
                  </a:txBody>
                  <a:tcPr marL="9138" marR="9138" marT="9138" marB="0"/>
                </a:tc>
                <a:tc>
                  <a:txBody>
                    <a:bodyPr/>
                    <a:lstStyle/>
                    <a:p>
                      <a:pPr algn="r" fontAlgn="t"/>
                      <a:r>
                        <a:rPr lang="en-US" sz="1100" u="none" strike="noStrike">
                          <a:effectLst/>
                        </a:rPr>
                        <a:t>100.0%</a:t>
                      </a:r>
                      <a:endParaRPr lang="en-US" sz="1100" b="0" i="0" u="none" strike="noStrike">
                        <a:solidFill>
                          <a:srgbClr val="000000"/>
                        </a:solidFill>
                        <a:effectLst/>
                        <a:latin typeface="Calibri" panose="020F0502020204030204" pitchFamily="34" charset="0"/>
                      </a:endParaRPr>
                    </a:p>
                  </a:txBody>
                  <a:tcPr marL="9138" marR="9138" marT="9138" marB="0"/>
                </a:tc>
                <a:extLst>
                  <a:ext uri="{0D108BD9-81ED-4DB2-BD59-A6C34878D82A}">
                    <a16:rowId xmlns:a16="http://schemas.microsoft.com/office/drawing/2014/main" val="3615789781"/>
                  </a:ext>
                </a:extLst>
              </a:tr>
            </a:tbl>
          </a:graphicData>
        </a:graphic>
      </p:graphicFrame>
      <p:sp>
        <p:nvSpPr>
          <p:cNvPr id="7" name="object 6">
            <a:extLst>
              <a:ext uri="{FF2B5EF4-FFF2-40B4-BE49-F238E27FC236}">
                <a16:creationId xmlns:a16="http://schemas.microsoft.com/office/drawing/2014/main" id="{254833D7-DFEB-254F-7570-368C7179330F}"/>
              </a:ext>
            </a:extLst>
          </p:cNvPr>
          <p:cNvSpPr txBox="1"/>
          <p:nvPr/>
        </p:nvSpPr>
        <p:spPr>
          <a:xfrm>
            <a:off x="7679961" y="416806"/>
            <a:ext cx="2930206" cy="153888"/>
          </a:xfrm>
          <a:prstGeom prst="rect">
            <a:avLst/>
          </a:prstGeom>
        </p:spPr>
        <p:txBody>
          <a:bodyPr vert="horz" wrap="square" lIns="0" tIns="15240" rIns="0" bIns="0" rtlCol="0">
            <a:spAutoFit/>
          </a:bodyPr>
          <a:lstStyle/>
          <a:p>
            <a:pPr marL="12700" algn="r">
              <a:lnSpc>
                <a:spcPct val="100000"/>
              </a:lnSpc>
              <a:spcBef>
                <a:spcPts val="120"/>
              </a:spcBef>
              <a:tabLst>
                <a:tab pos="1172845" algn="l"/>
              </a:tabLst>
            </a:pPr>
            <a:r>
              <a:rPr lang="en-US" sz="900" b="1" spc="300">
                <a:solidFill>
                  <a:srgbClr val="BDC0BF"/>
                </a:solidFill>
                <a:latin typeface="Futura PT Bold"/>
                <a:cs typeface="Futura PT Bold"/>
              </a:rPr>
              <a:t>COMMUNITY INPUT WORKSHOP</a:t>
            </a:r>
            <a:endParaRPr lang="en-US" sz="900" spc="300">
              <a:latin typeface="Futura PT Bold"/>
              <a:cs typeface="Futura PT Bold"/>
            </a:endParaRPr>
          </a:p>
        </p:txBody>
      </p:sp>
    </p:spTree>
    <p:extLst>
      <p:ext uri="{BB962C8B-B14F-4D97-AF65-F5344CB8AC3E}">
        <p14:creationId xmlns:p14="http://schemas.microsoft.com/office/powerpoint/2010/main" val="41982912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19261" y="5673138"/>
            <a:ext cx="170180" cy="468630"/>
          </a:xfrm>
          <a:prstGeom prst="rect">
            <a:avLst/>
          </a:prstGeom>
        </p:spPr>
        <p:txBody>
          <a:bodyPr vert="vert270" wrap="square" lIns="0" tIns="12700" rIns="0" bIns="0" rtlCol="0">
            <a:spAutoFit/>
          </a:bodyPr>
          <a:lstStyle/>
          <a:p>
            <a:pPr marL="12700">
              <a:lnSpc>
                <a:spcPct val="100000"/>
              </a:lnSpc>
              <a:spcBef>
                <a:spcPts val="100"/>
              </a:spcBef>
            </a:pPr>
            <a:r>
              <a:rPr sz="900" b="1">
                <a:solidFill>
                  <a:srgbClr val="BDC0BF"/>
                </a:solidFill>
                <a:latin typeface="Futura PT Bold"/>
                <a:cs typeface="Futura PT Bold"/>
              </a:rPr>
              <a:t>C</a:t>
            </a:r>
            <a:r>
              <a:rPr sz="900" b="1" spc="325">
                <a:solidFill>
                  <a:srgbClr val="BDC0BF"/>
                </a:solidFill>
                <a:latin typeface="Futura PT Bold"/>
                <a:cs typeface="Futura PT Bold"/>
              </a:rPr>
              <a:t> </a:t>
            </a:r>
            <a:r>
              <a:rPr sz="900" b="1">
                <a:solidFill>
                  <a:srgbClr val="BDC0BF"/>
                </a:solidFill>
                <a:latin typeface="Futura PT Bold"/>
                <a:cs typeface="Futura PT Bold"/>
              </a:rPr>
              <a:t>I</a:t>
            </a:r>
            <a:r>
              <a:rPr sz="900" b="1" spc="330">
                <a:solidFill>
                  <a:srgbClr val="BDC0BF"/>
                </a:solidFill>
                <a:latin typeface="Futura PT Bold"/>
                <a:cs typeface="Futura PT Bold"/>
              </a:rPr>
              <a:t> </a:t>
            </a:r>
            <a:r>
              <a:rPr sz="900" b="1">
                <a:solidFill>
                  <a:srgbClr val="BDC0BF"/>
                </a:solidFill>
                <a:latin typeface="Futura PT Bold"/>
                <a:cs typeface="Futura PT Bold"/>
              </a:rPr>
              <a:t>T</a:t>
            </a:r>
            <a:r>
              <a:rPr sz="900" b="1" spc="350">
                <a:solidFill>
                  <a:srgbClr val="BDC0BF"/>
                </a:solidFill>
                <a:latin typeface="Futura PT Bold"/>
                <a:cs typeface="Futura PT Bold"/>
              </a:rPr>
              <a:t> </a:t>
            </a:r>
            <a:r>
              <a:rPr sz="900" b="1" spc="-60">
                <a:solidFill>
                  <a:srgbClr val="BDC0BF"/>
                </a:solidFill>
                <a:latin typeface="Futura PT Bold"/>
                <a:cs typeface="Futura PT Bold"/>
              </a:rPr>
              <a:t>Y</a:t>
            </a:r>
            <a:endParaRPr sz="900">
              <a:latin typeface="Futura PT Bold"/>
              <a:cs typeface="Futura PT Bold"/>
            </a:endParaRPr>
          </a:p>
        </p:txBody>
      </p:sp>
      <p:sp>
        <p:nvSpPr>
          <p:cNvPr id="3" name="object 3"/>
          <p:cNvSpPr txBox="1"/>
          <p:nvPr/>
        </p:nvSpPr>
        <p:spPr>
          <a:xfrm>
            <a:off x="419261" y="5290020"/>
            <a:ext cx="170180" cy="246379"/>
          </a:xfrm>
          <a:prstGeom prst="rect">
            <a:avLst/>
          </a:prstGeom>
        </p:spPr>
        <p:txBody>
          <a:bodyPr vert="vert270" wrap="square" lIns="0" tIns="12700" rIns="0" bIns="0" rtlCol="0">
            <a:spAutoFit/>
          </a:bodyPr>
          <a:lstStyle/>
          <a:p>
            <a:pPr marL="12700">
              <a:lnSpc>
                <a:spcPct val="100000"/>
              </a:lnSpc>
              <a:spcBef>
                <a:spcPts val="100"/>
              </a:spcBef>
            </a:pPr>
            <a:r>
              <a:rPr sz="900" b="1">
                <a:solidFill>
                  <a:srgbClr val="BDC0BF"/>
                </a:solidFill>
                <a:latin typeface="Futura PT Bold"/>
                <a:cs typeface="Futura PT Bold"/>
              </a:rPr>
              <a:t>O</a:t>
            </a:r>
            <a:r>
              <a:rPr sz="900" b="1" spc="330">
                <a:solidFill>
                  <a:srgbClr val="BDC0BF"/>
                </a:solidFill>
                <a:latin typeface="Futura PT Bold"/>
                <a:cs typeface="Futura PT Bold"/>
              </a:rPr>
              <a:t> </a:t>
            </a:r>
            <a:r>
              <a:rPr sz="900" b="1" spc="-50">
                <a:solidFill>
                  <a:srgbClr val="BDC0BF"/>
                </a:solidFill>
                <a:latin typeface="Futura PT Bold"/>
                <a:cs typeface="Futura PT Bold"/>
              </a:rPr>
              <a:t>F</a:t>
            </a:r>
            <a:endParaRPr sz="900">
              <a:latin typeface="Futura PT Bold"/>
              <a:cs typeface="Futura PT Bold"/>
            </a:endParaRPr>
          </a:p>
        </p:txBody>
      </p:sp>
      <p:sp>
        <p:nvSpPr>
          <p:cNvPr id="4" name="object 4"/>
          <p:cNvSpPr txBox="1"/>
          <p:nvPr/>
        </p:nvSpPr>
        <p:spPr>
          <a:xfrm>
            <a:off x="419261" y="3731257"/>
            <a:ext cx="170180" cy="1421765"/>
          </a:xfrm>
          <a:prstGeom prst="rect">
            <a:avLst/>
          </a:prstGeom>
        </p:spPr>
        <p:txBody>
          <a:bodyPr vert="vert270" wrap="square" lIns="0" tIns="12700" rIns="0" bIns="0" rtlCol="0">
            <a:spAutoFit/>
          </a:bodyPr>
          <a:lstStyle/>
          <a:p>
            <a:pPr marL="12700">
              <a:lnSpc>
                <a:spcPct val="100000"/>
              </a:lnSpc>
              <a:spcBef>
                <a:spcPts val="100"/>
              </a:spcBef>
            </a:pPr>
            <a:r>
              <a:rPr sz="900" b="1">
                <a:solidFill>
                  <a:srgbClr val="BDC0BF"/>
                </a:solidFill>
                <a:latin typeface="Futura PT Bold"/>
                <a:cs typeface="Futura PT Bold"/>
              </a:rPr>
              <a:t>F</a:t>
            </a:r>
            <a:r>
              <a:rPr sz="900" b="1" spc="295">
                <a:solidFill>
                  <a:srgbClr val="BDC0BF"/>
                </a:solidFill>
                <a:latin typeface="Futura PT Bold"/>
                <a:cs typeface="Futura PT Bold"/>
              </a:rPr>
              <a:t> </a:t>
            </a:r>
            <a:r>
              <a:rPr sz="900" b="1">
                <a:solidFill>
                  <a:srgbClr val="BDC0BF"/>
                </a:solidFill>
                <a:latin typeface="Futura PT Bold"/>
                <a:cs typeface="Futura PT Bold"/>
              </a:rPr>
              <a:t>A</a:t>
            </a:r>
            <a:r>
              <a:rPr sz="900" b="1" spc="330">
                <a:solidFill>
                  <a:srgbClr val="BDC0BF"/>
                </a:solidFill>
                <a:latin typeface="Futura PT Bold"/>
                <a:cs typeface="Futura PT Bold"/>
              </a:rPr>
              <a:t> </a:t>
            </a:r>
            <a:r>
              <a:rPr sz="900" b="1">
                <a:solidFill>
                  <a:srgbClr val="BDC0BF"/>
                </a:solidFill>
                <a:latin typeface="Futura PT Bold"/>
                <a:cs typeface="Futura PT Bold"/>
              </a:rPr>
              <a:t>R</a:t>
            </a:r>
            <a:r>
              <a:rPr sz="900" b="1" spc="335">
                <a:solidFill>
                  <a:srgbClr val="BDC0BF"/>
                </a:solidFill>
                <a:latin typeface="Futura PT Bold"/>
                <a:cs typeface="Futura PT Bold"/>
              </a:rPr>
              <a:t> </a:t>
            </a:r>
            <a:r>
              <a:rPr sz="900" b="1">
                <a:solidFill>
                  <a:srgbClr val="BDC0BF"/>
                </a:solidFill>
                <a:latin typeface="Futura PT Bold"/>
                <a:cs typeface="Futura PT Bold"/>
              </a:rPr>
              <a:t>M</a:t>
            </a:r>
            <a:r>
              <a:rPr sz="900" b="1" spc="330">
                <a:solidFill>
                  <a:srgbClr val="BDC0BF"/>
                </a:solidFill>
                <a:latin typeface="Futura PT Bold"/>
                <a:cs typeface="Futura PT Bold"/>
              </a:rPr>
              <a:t> </a:t>
            </a:r>
            <a:r>
              <a:rPr sz="900" b="1">
                <a:solidFill>
                  <a:srgbClr val="BDC0BF"/>
                </a:solidFill>
                <a:latin typeface="Futura PT Bold"/>
                <a:cs typeface="Futura PT Bold"/>
              </a:rPr>
              <a:t>I</a:t>
            </a:r>
            <a:r>
              <a:rPr sz="900" b="1" spc="330">
                <a:solidFill>
                  <a:srgbClr val="BDC0BF"/>
                </a:solidFill>
                <a:latin typeface="Futura PT Bold"/>
                <a:cs typeface="Futura PT Bold"/>
              </a:rPr>
              <a:t> </a:t>
            </a:r>
            <a:r>
              <a:rPr sz="900" b="1">
                <a:solidFill>
                  <a:srgbClr val="BDC0BF"/>
                </a:solidFill>
                <a:latin typeface="Futura PT Bold"/>
                <a:cs typeface="Futura PT Bold"/>
              </a:rPr>
              <a:t>N</a:t>
            </a:r>
            <a:r>
              <a:rPr sz="900" b="1" spc="335">
                <a:solidFill>
                  <a:srgbClr val="BDC0BF"/>
                </a:solidFill>
                <a:latin typeface="Futura PT Bold"/>
                <a:cs typeface="Futura PT Bold"/>
              </a:rPr>
              <a:t> </a:t>
            </a:r>
            <a:r>
              <a:rPr sz="900" b="1">
                <a:solidFill>
                  <a:srgbClr val="BDC0BF"/>
                </a:solidFill>
                <a:latin typeface="Futura PT Bold"/>
                <a:cs typeface="Futura PT Bold"/>
              </a:rPr>
              <a:t>G</a:t>
            </a:r>
            <a:r>
              <a:rPr sz="900" b="1" spc="330">
                <a:solidFill>
                  <a:srgbClr val="BDC0BF"/>
                </a:solidFill>
                <a:latin typeface="Futura PT Bold"/>
                <a:cs typeface="Futura PT Bold"/>
              </a:rPr>
              <a:t> </a:t>
            </a:r>
            <a:r>
              <a:rPr sz="900" b="1">
                <a:solidFill>
                  <a:srgbClr val="BDC0BF"/>
                </a:solidFill>
                <a:latin typeface="Futura PT Bold"/>
                <a:cs typeface="Futura PT Bold"/>
              </a:rPr>
              <a:t>T</a:t>
            </a:r>
            <a:r>
              <a:rPr sz="900" b="1" spc="330">
                <a:solidFill>
                  <a:srgbClr val="BDC0BF"/>
                </a:solidFill>
                <a:latin typeface="Futura PT Bold"/>
                <a:cs typeface="Futura PT Bold"/>
              </a:rPr>
              <a:t> </a:t>
            </a:r>
            <a:r>
              <a:rPr sz="900" b="1">
                <a:solidFill>
                  <a:srgbClr val="BDC0BF"/>
                </a:solidFill>
                <a:latin typeface="Futura PT Bold"/>
                <a:cs typeface="Futura PT Bold"/>
              </a:rPr>
              <a:t>O</a:t>
            </a:r>
            <a:r>
              <a:rPr sz="900" b="1" spc="335">
                <a:solidFill>
                  <a:srgbClr val="BDC0BF"/>
                </a:solidFill>
                <a:latin typeface="Futura PT Bold"/>
                <a:cs typeface="Futura PT Bold"/>
              </a:rPr>
              <a:t> </a:t>
            </a:r>
            <a:r>
              <a:rPr sz="900" b="1" spc="-50">
                <a:solidFill>
                  <a:srgbClr val="BDC0BF"/>
                </a:solidFill>
                <a:latin typeface="Futura PT Bold"/>
                <a:cs typeface="Futura PT Bold"/>
              </a:rPr>
              <a:t>N</a:t>
            </a:r>
            <a:endParaRPr sz="900">
              <a:latin typeface="Futura PT Bold"/>
              <a:cs typeface="Futura PT Bold"/>
            </a:endParaRPr>
          </a:p>
        </p:txBody>
      </p:sp>
      <p:sp>
        <p:nvSpPr>
          <p:cNvPr id="7" name="object 7"/>
          <p:cNvSpPr txBox="1">
            <a:spLocks noGrp="1"/>
          </p:cNvSpPr>
          <p:nvPr>
            <p:ph type="ctrTitle"/>
          </p:nvPr>
        </p:nvSpPr>
        <p:spPr>
          <a:xfrm>
            <a:off x="838200" y="620028"/>
            <a:ext cx="9451340" cy="2322715"/>
          </a:xfrm>
          <a:prstGeom prst="rect">
            <a:avLst/>
          </a:prstGeom>
        </p:spPr>
        <p:txBody>
          <a:bodyPr vert="horz" wrap="square" lIns="0" tIns="471452" rIns="0" bIns="0" rtlCol="0">
            <a:spAutoFit/>
          </a:bodyPr>
          <a:lstStyle/>
          <a:p>
            <a:pPr marL="12700">
              <a:lnSpc>
                <a:spcPct val="100000"/>
              </a:lnSpc>
              <a:spcBef>
                <a:spcPts val="100"/>
              </a:spcBef>
            </a:pPr>
            <a:r>
              <a:rPr lang="en-US" spc="50">
                <a:solidFill>
                  <a:srgbClr val="189FD7"/>
                </a:solidFill>
              </a:rPr>
              <a:t>ZONING BARRIERS TO REDEVELOPMENT</a:t>
            </a:r>
            <a:endParaRPr spc="-35">
              <a:solidFill>
                <a:srgbClr val="189FD7"/>
              </a:solidFill>
            </a:endParaRPr>
          </a:p>
        </p:txBody>
      </p:sp>
      <p:sp>
        <p:nvSpPr>
          <p:cNvPr id="9" name="TextBox 8">
            <a:extLst>
              <a:ext uri="{FF2B5EF4-FFF2-40B4-BE49-F238E27FC236}">
                <a16:creationId xmlns:a16="http://schemas.microsoft.com/office/drawing/2014/main" id="{E34E85AB-1810-96C1-03DF-A04A09F9DF7E}"/>
              </a:ext>
            </a:extLst>
          </p:cNvPr>
          <p:cNvSpPr txBox="1"/>
          <p:nvPr/>
        </p:nvSpPr>
        <p:spPr>
          <a:xfrm>
            <a:off x="1219200" y="3279098"/>
            <a:ext cx="5477654" cy="310854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lgn="l">
              <a:buFont typeface="Arial" panose="020B0604020202020204" pitchFamily="34" charset="0"/>
              <a:buChar char="•"/>
            </a:pPr>
            <a:r>
              <a:rPr lang="en-US" sz="1400">
                <a:solidFill>
                  <a:schemeClr val="tx1">
                    <a:lumMod val="75000"/>
                    <a:lumOff val="25000"/>
                  </a:schemeClr>
                </a:solidFill>
                <a:latin typeface="Futura PT Demi"/>
                <a:ea typeface="+mn-ea"/>
              </a:rPr>
              <a:t>Current zoning </a:t>
            </a:r>
            <a:r>
              <a:rPr lang="en-US" sz="1400">
                <a:solidFill>
                  <a:srgbClr val="F1795A"/>
                </a:solidFill>
                <a:latin typeface="Futura PT Demi"/>
                <a:ea typeface="+mn-ea"/>
              </a:rPr>
              <a:t>does not </a:t>
            </a:r>
            <a:r>
              <a:rPr lang="en-US" sz="1400">
                <a:solidFill>
                  <a:schemeClr val="tx1">
                    <a:lumMod val="75000"/>
                    <a:lumOff val="25000"/>
                  </a:schemeClr>
                </a:solidFill>
                <a:latin typeface="Futura PT Demi"/>
                <a:ea typeface="+mn-ea"/>
              </a:rPr>
              <a:t>coalesce to </a:t>
            </a:r>
            <a:r>
              <a:rPr lang="en-US" sz="1400">
                <a:solidFill>
                  <a:srgbClr val="F1795A"/>
                </a:solidFill>
                <a:latin typeface="Futura PT Demi"/>
                <a:ea typeface="+mn-ea"/>
              </a:rPr>
              <a:t>implement any wholistic vision</a:t>
            </a:r>
            <a:r>
              <a:rPr lang="en-US" sz="1400">
                <a:solidFill>
                  <a:schemeClr val="tx1">
                    <a:lumMod val="75000"/>
                    <a:lumOff val="25000"/>
                  </a:schemeClr>
                </a:solidFill>
                <a:latin typeface="Futura PT Demi"/>
                <a:ea typeface="+mn-ea"/>
              </a:rPr>
              <a:t> for the Animas Area</a:t>
            </a:r>
          </a:p>
          <a:p>
            <a:pPr marL="342900" indent="-342900" algn="l">
              <a:buFont typeface="Arial" panose="020B0604020202020204" pitchFamily="34" charset="0"/>
              <a:buChar char="•"/>
            </a:pPr>
            <a:endParaRPr lang="en-US" sz="1400">
              <a:solidFill>
                <a:schemeClr val="tx1">
                  <a:lumMod val="75000"/>
                  <a:lumOff val="25000"/>
                </a:schemeClr>
              </a:solidFill>
              <a:latin typeface="Futura PT Demi"/>
              <a:ea typeface="+mn-ea"/>
            </a:endParaRPr>
          </a:p>
          <a:p>
            <a:pPr marL="342900" indent="-342900" algn="l">
              <a:buFont typeface="Arial" panose="020B0604020202020204" pitchFamily="34" charset="0"/>
              <a:buChar char="•"/>
            </a:pPr>
            <a:r>
              <a:rPr lang="en-US" sz="1400">
                <a:solidFill>
                  <a:schemeClr val="tx1">
                    <a:lumMod val="75000"/>
                    <a:lumOff val="25000"/>
                  </a:schemeClr>
                </a:solidFill>
                <a:latin typeface="Futura PT Demi"/>
                <a:ea typeface="+mn-ea"/>
              </a:rPr>
              <a:t>Most zoning districts (General Commercial and Industrial) are </a:t>
            </a:r>
            <a:r>
              <a:rPr lang="en-US" sz="1400">
                <a:solidFill>
                  <a:srgbClr val="F1795A"/>
                </a:solidFill>
                <a:latin typeface="Futura PT Demi"/>
                <a:ea typeface="+mn-ea"/>
              </a:rPr>
              <a:t>single use zoning districts </a:t>
            </a:r>
            <a:r>
              <a:rPr lang="en-US" sz="1400">
                <a:solidFill>
                  <a:schemeClr val="tx1">
                    <a:lumMod val="75000"/>
                    <a:lumOff val="25000"/>
                  </a:schemeClr>
                </a:solidFill>
                <a:latin typeface="Futura PT Demi"/>
                <a:ea typeface="+mn-ea"/>
              </a:rPr>
              <a:t>and do not allow multi-family residential uses by right</a:t>
            </a:r>
          </a:p>
          <a:p>
            <a:pPr marL="342900" indent="-342900" algn="l">
              <a:buFont typeface="Arial" panose="020B0604020202020204" pitchFamily="34" charset="0"/>
              <a:buChar char="•"/>
            </a:pPr>
            <a:endParaRPr lang="en-US" sz="1400">
              <a:solidFill>
                <a:schemeClr val="tx1">
                  <a:lumMod val="75000"/>
                  <a:lumOff val="25000"/>
                </a:schemeClr>
              </a:solidFill>
              <a:latin typeface="Futura PT Demi"/>
              <a:ea typeface="+mn-ea"/>
            </a:endParaRPr>
          </a:p>
          <a:p>
            <a:pPr marL="342900" indent="-342900" algn="l">
              <a:buFont typeface="Arial" panose="020B0604020202020204" pitchFamily="34" charset="0"/>
              <a:buChar char="•"/>
            </a:pPr>
            <a:r>
              <a:rPr lang="en-US" sz="1400">
                <a:solidFill>
                  <a:srgbClr val="F1795A"/>
                </a:solidFill>
                <a:latin typeface="Futura PT Demi"/>
                <a:ea typeface="+mn-ea"/>
              </a:rPr>
              <a:t>Significant existing industrial zoning </a:t>
            </a:r>
            <a:r>
              <a:rPr lang="en-US" sz="1400">
                <a:solidFill>
                  <a:schemeClr val="tx1">
                    <a:lumMod val="75000"/>
                    <a:lumOff val="25000"/>
                  </a:schemeClr>
                </a:solidFill>
                <a:latin typeface="Futura PT Demi"/>
                <a:ea typeface="+mn-ea"/>
              </a:rPr>
              <a:t>does not encourage private reinvestment due to unpredictability of adjacency</a:t>
            </a:r>
          </a:p>
          <a:p>
            <a:pPr marL="342900" indent="-342900" algn="l">
              <a:buFont typeface="Arial" panose="020B0604020202020204" pitchFamily="34" charset="0"/>
              <a:buChar char="•"/>
            </a:pPr>
            <a:endParaRPr lang="en-US" sz="1400">
              <a:solidFill>
                <a:schemeClr val="tx1">
                  <a:lumMod val="75000"/>
                  <a:lumOff val="25000"/>
                </a:schemeClr>
              </a:solidFill>
              <a:latin typeface="Futura PT Demi"/>
              <a:ea typeface="+mn-ea"/>
            </a:endParaRPr>
          </a:p>
          <a:p>
            <a:pPr marL="342900" indent="-342900" algn="l">
              <a:buFont typeface="Arial" panose="020B0604020202020204" pitchFamily="34" charset="0"/>
              <a:buChar char="•"/>
            </a:pPr>
            <a:r>
              <a:rPr lang="en-US" sz="1400">
                <a:solidFill>
                  <a:schemeClr val="tx1">
                    <a:lumMod val="75000"/>
                    <a:lumOff val="25000"/>
                  </a:schemeClr>
                </a:solidFill>
                <a:latin typeface="Futura PT Demi"/>
                <a:ea typeface="+mn-ea"/>
              </a:rPr>
              <a:t>Difficult to create any critical mass or sense of place with </a:t>
            </a:r>
            <a:r>
              <a:rPr lang="en-US" sz="1400">
                <a:solidFill>
                  <a:srgbClr val="F1795A"/>
                </a:solidFill>
                <a:latin typeface="Futura PT Demi"/>
                <a:ea typeface="+mn-ea"/>
              </a:rPr>
              <a:t>mixed use zoning applied on a lot-by-lot basis </a:t>
            </a:r>
            <a:r>
              <a:rPr lang="en-US" sz="1400">
                <a:solidFill>
                  <a:schemeClr val="tx1">
                    <a:lumMod val="75000"/>
                    <a:lumOff val="25000"/>
                  </a:schemeClr>
                </a:solidFill>
                <a:latin typeface="Futura PT Demi"/>
                <a:ea typeface="+mn-ea"/>
              </a:rPr>
              <a:t>(has to be applied to a larger area which can create critical mass with adjacency predictability)</a:t>
            </a:r>
          </a:p>
        </p:txBody>
      </p:sp>
      <p:sp>
        <p:nvSpPr>
          <p:cNvPr id="8" name="TextBox 7">
            <a:extLst>
              <a:ext uri="{FF2B5EF4-FFF2-40B4-BE49-F238E27FC236}">
                <a16:creationId xmlns:a16="http://schemas.microsoft.com/office/drawing/2014/main" id="{A4929407-1B4F-6AAB-D067-156C2C00FBD4}"/>
              </a:ext>
            </a:extLst>
          </p:cNvPr>
          <p:cNvSpPr txBox="1"/>
          <p:nvPr/>
        </p:nvSpPr>
        <p:spPr>
          <a:xfrm>
            <a:off x="6631865" y="3276467"/>
            <a:ext cx="4953000" cy="224676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42900" indent="-342900" algn="l">
              <a:buFont typeface="Arial" panose="020B0604020202020204" pitchFamily="34" charset="0"/>
              <a:buChar char="•"/>
            </a:pPr>
            <a:r>
              <a:rPr lang="en-US" sz="1400">
                <a:solidFill>
                  <a:srgbClr val="F1795A"/>
                </a:solidFill>
                <a:latin typeface="Futura PT Demi"/>
                <a:ea typeface="+mn-ea"/>
              </a:rPr>
              <a:t>Density standards </a:t>
            </a:r>
            <a:r>
              <a:rPr lang="en-US" sz="1400">
                <a:solidFill>
                  <a:schemeClr val="tx1">
                    <a:lumMod val="75000"/>
                    <a:lumOff val="25000"/>
                  </a:schemeClr>
                </a:solidFill>
                <a:latin typeface="Futura PT Demi"/>
                <a:ea typeface="+mn-ea"/>
              </a:rPr>
              <a:t>for multi-family and mixed-use zones defaults to lot size</a:t>
            </a:r>
          </a:p>
          <a:p>
            <a:pPr marL="342900" indent="-342900" algn="l">
              <a:buFont typeface="Arial" panose="020B0604020202020204" pitchFamily="34" charset="0"/>
              <a:buChar char="•"/>
            </a:pPr>
            <a:endParaRPr lang="en-US" sz="1400">
              <a:solidFill>
                <a:schemeClr val="tx1">
                  <a:lumMod val="75000"/>
                  <a:lumOff val="25000"/>
                </a:schemeClr>
              </a:solidFill>
              <a:latin typeface="Futura PT Demi"/>
              <a:ea typeface="+mn-ea"/>
            </a:endParaRPr>
          </a:p>
          <a:p>
            <a:pPr marL="342900" indent="-342900" algn="l">
              <a:buFont typeface="Arial" panose="020B0604020202020204" pitchFamily="34" charset="0"/>
              <a:buChar char="•"/>
            </a:pPr>
            <a:r>
              <a:rPr lang="en-US" sz="1400">
                <a:solidFill>
                  <a:srgbClr val="F1795A"/>
                </a:solidFill>
                <a:latin typeface="Futura PT Demi"/>
                <a:ea typeface="+mn-ea"/>
              </a:rPr>
              <a:t>Parking standards are static </a:t>
            </a:r>
            <a:r>
              <a:rPr lang="en-US" sz="1400">
                <a:solidFill>
                  <a:schemeClr val="tx1">
                    <a:lumMod val="75000"/>
                    <a:lumOff val="25000"/>
                  </a:schemeClr>
                </a:solidFill>
                <a:latin typeface="Futura PT Demi"/>
                <a:ea typeface="+mn-ea"/>
              </a:rPr>
              <a:t>(and suburban) and inhibit ability for buildings to accommodate changing uses over time based on the market</a:t>
            </a:r>
          </a:p>
          <a:p>
            <a:pPr marL="342900" indent="-342900" algn="l">
              <a:buFont typeface="Arial" panose="020B0604020202020204" pitchFamily="34" charset="0"/>
              <a:buChar char="•"/>
            </a:pPr>
            <a:endParaRPr lang="en-US" sz="1400">
              <a:solidFill>
                <a:schemeClr val="tx1">
                  <a:lumMod val="75000"/>
                  <a:lumOff val="25000"/>
                </a:schemeClr>
              </a:solidFill>
              <a:latin typeface="Futura PT Demi"/>
              <a:ea typeface="+mn-ea"/>
            </a:endParaRPr>
          </a:p>
          <a:p>
            <a:pPr marL="342900" indent="-342900" algn="l">
              <a:buFont typeface="Arial" panose="020B0604020202020204" pitchFamily="34" charset="0"/>
              <a:buChar char="•"/>
            </a:pPr>
            <a:r>
              <a:rPr lang="en-US" sz="1400">
                <a:solidFill>
                  <a:srgbClr val="F1795A"/>
                </a:solidFill>
                <a:latin typeface="Futura PT Demi"/>
                <a:ea typeface="+mn-ea"/>
              </a:rPr>
              <a:t>No building or urban design standards </a:t>
            </a:r>
            <a:r>
              <a:rPr lang="en-US" sz="1400">
                <a:solidFill>
                  <a:schemeClr val="tx1">
                    <a:lumMod val="75000"/>
                    <a:lumOff val="25000"/>
                  </a:schemeClr>
                </a:solidFill>
                <a:latin typeface="Futura PT Demi"/>
                <a:ea typeface="+mn-ea"/>
              </a:rPr>
              <a:t>applicable to both the private and public realms associated with mixed-use zoning </a:t>
            </a:r>
          </a:p>
        </p:txBody>
      </p:sp>
      <p:sp>
        <p:nvSpPr>
          <p:cNvPr id="10" name="object 6">
            <a:extLst>
              <a:ext uri="{FF2B5EF4-FFF2-40B4-BE49-F238E27FC236}">
                <a16:creationId xmlns:a16="http://schemas.microsoft.com/office/drawing/2014/main" id="{747A4EDD-5A85-1AFA-2442-58DCEFDCAEDD}"/>
              </a:ext>
            </a:extLst>
          </p:cNvPr>
          <p:cNvSpPr txBox="1"/>
          <p:nvPr/>
        </p:nvSpPr>
        <p:spPr>
          <a:xfrm>
            <a:off x="7679961" y="416806"/>
            <a:ext cx="2930206" cy="153888"/>
          </a:xfrm>
          <a:prstGeom prst="rect">
            <a:avLst/>
          </a:prstGeom>
        </p:spPr>
        <p:txBody>
          <a:bodyPr vert="horz" wrap="square" lIns="0" tIns="15240" rIns="0" bIns="0" rtlCol="0">
            <a:spAutoFit/>
          </a:bodyPr>
          <a:lstStyle/>
          <a:p>
            <a:pPr marL="12700" algn="r">
              <a:lnSpc>
                <a:spcPct val="100000"/>
              </a:lnSpc>
              <a:spcBef>
                <a:spcPts val="120"/>
              </a:spcBef>
              <a:tabLst>
                <a:tab pos="1172845" algn="l"/>
              </a:tabLst>
            </a:pPr>
            <a:r>
              <a:rPr lang="en-US" sz="900" b="1" spc="300">
                <a:solidFill>
                  <a:srgbClr val="BDC0BF"/>
                </a:solidFill>
                <a:latin typeface="Futura PT Bold"/>
                <a:cs typeface="Futura PT Bold"/>
              </a:rPr>
              <a:t>COMMUNITY INPUT WORKSHOP</a:t>
            </a:r>
            <a:endParaRPr lang="en-US" sz="900" spc="300">
              <a:latin typeface="Futura PT Bold"/>
              <a:cs typeface="Futura PT Bold"/>
            </a:endParaRPr>
          </a:p>
        </p:txBody>
      </p:sp>
    </p:spTree>
    <p:extLst>
      <p:ext uri="{BB962C8B-B14F-4D97-AF65-F5344CB8AC3E}">
        <p14:creationId xmlns:p14="http://schemas.microsoft.com/office/powerpoint/2010/main" val="170745618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419261" y="5673138"/>
            <a:ext cx="170180" cy="468630"/>
          </a:xfrm>
          <a:prstGeom prst="rect">
            <a:avLst/>
          </a:prstGeom>
        </p:spPr>
        <p:txBody>
          <a:bodyPr vert="vert270" wrap="square" lIns="0" tIns="12700" rIns="0" bIns="0" rtlCol="0">
            <a:spAutoFit/>
          </a:bodyPr>
          <a:lstStyle/>
          <a:p>
            <a:pPr marL="12700">
              <a:lnSpc>
                <a:spcPct val="100000"/>
              </a:lnSpc>
              <a:spcBef>
                <a:spcPts val="100"/>
              </a:spcBef>
            </a:pPr>
            <a:r>
              <a:rPr sz="900" b="1">
                <a:solidFill>
                  <a:srgbClr val="BDC0BF"/>
                </a:solidFill>
                <a:latin typeface="Futura PT Bold"/>
                <a:cs typeface="Futura PT Bold"/>
              </a:rPr>
              <a:t>C</a:t>
            </a:r>
            <a:r>
              <a:rPr sz="900" b="1" spc="325">
                <a:solidFill>
                  <a:srgbClr val="BDC0BF"/>
                </a:solidFill>
                <a:latin typeface="Futura PT Bold"/>
                <a:cs typeface="Futura PT Bold"/>
              </a:rPr>
              <a:t> </a:t>
            </a:r>
            <a:r>
              <a:rPr sz="900" b="1">
                <a:solidFill>
                  <a:srgbClr val="BDC0BF"/>
                </a:solidFill>
                <a:latin typeface="Futura PT Bold"/>
                <a:cs typeface="Futura PT Bold"/>
              </a:rPr>
              <a:t>I</a:t>
            </a:r>
            <a:r>
              <a:rPr sz="900" b="1" spc="330">
                <a:solidFill>
                  <a:srgbClr val="BDC0BF"/>
                </a:solidFill>
                <a:latin typeface="Futura PT Bold"/>
                <a:cs typeface="Futura PT Bold"/>
              </a:rPr>
              <a:t> </a:t>
            </a:r>
            <a:r>
              <a:rPr sz="900" b="1">
                <a:solidFill>
                  <a:srgbClr val="BDC0BF"/>
                </a:solidFill>
                <a:latin typeface="Futura PT Bold"/>
                <a:cs typeface="Futura PT Bold"/>
              </a:rPr>
              <a:t>T</a:t>
            </a:r>
            <a:r>
              <a:rPr sz="900" b="1" spc="350">
                <a:solidFill>
                  <a:srgbClr val="BDC0BF"/>
                </a:solidFill>
                <a:latin typeface="Futura PT Bold"/>
                <a:cs typeface="Futura PT Bold"/>
              </a:rPr>
              <a:t> </a:t>
            </a:r>
            <a:r>
              <a:rPr sz="900" b="1" spc="-60">
                <a:solidFill>
                  <a:srgbClr val="BDC0BF"/>
                </a:solidFill>
                <a:latin typeface="Futura PT Bold"/>
                <a:cs typeface="Futura PT Bold"/>
              </a:rPr>
              <a:t>Y</a:t>
            </a:r>
            <a:endParaRPr sz="900">
              <a:latin typeface="Futura PT Bold"/>
              <a:cs typeface="Futura PT Bold"/>
            </a:endParaRPr>
          </a:p>
        </p:txBody>
      </p:sp>
      <p:sp>
        <p:nvSpPr>
          <p:cNvPr id="4" name="object 4"/>
          <p:cNvSpPr txBox="1"/>
          <p:nvPr/>
        </p:nvSpPr>
        <p:spPr>
          <a:xfrm>
            <a:off x="419261" y="5290020"/>
            <a:ext cx="170180" cy="246379"/>
          </a:xfrm>
          <a:prstGeom prst="rect">
            <a:avLst/>
          </a:prstGeom>
        </p:spPr>
        <p:txBody>
          <a:bodyPr vert="vert270" wrap="square" lIns="0" tIns="12700" rIns="0" bIns="0" rtlCol="0">
            <a:spAutoFit/>
          </a:bodyPr>
          <a:lstStyle/>
          <a:p>
            <a:pPr marL="12700">
              <a:lnSpc>
                <a:spcPct val="100000"/>
              </a:lnSpc>
              <a:spcBef>
                <a:spcPts val="100"/>
              </a:spcBef>
            </a:pPr>
            <a:r>
              <a:rPr sz="900" b="1">
                <a:solidFill>
                  <a:srgbClr val="BDC0BF"/>
                </a:solidFill>
                <a:latin typeface="Futura PT Bold"/>
                <a:cs typeface="Futura PT Bold"/>
              </a:rPr>
              <a:t>O</a:t>
            </a:r>
            <a:r>
              <a:rPr sz="900" b="1" spc="330">
                <a:solidFill>
                  <a:srgbClr val="BDC0BF"/>
                </a:solidFill>
                <a:latin typeface="Futura PT Bold"/>
                <a:cs typeface="Futura PT Bold"/>
              </a:rPr>
              <a:t> </a:t>
            </a:r>
            <a:r>
              <a:rPr sz="900" b="1" spc="-50">
                <a:solidFill>
                  <a:srgbClr val="BDC0BF"/>
                </a:solidFill>
                <a:latin typeface="Futura PT Bold"/>
                <a:cs typeface="Futura PT Bold"/>
              </a:rPr>
              <a:t>F</a:t>
            </a:r>
            <a:endParaRPr sz="900">
              <a:latin typeface="Futura PT Bold"/>
              <a:cs typeface="Futura PT Bold"/>
            </a:endParaRPr>
          </a:p>
        </p:txBody>
      </p:sp>
      <p:sp>
        <p:nvSpPr>
          <p:cNvPr id="5" name="object 5"/>
          <p:cNvSpPr txBox="1"/>
          <p:nvPr/>
        </p:nvSpPr>
        <p:spPr>
          <a:xfrm>
            <a:off x="419261" y="3731257"/>
            <a:ext cx="170180" cy="1421765"/>
          </a:xfrm>
          <a:prstGeom prst="rect">
            <a:avLst/>
          </a:prstGeom>
        </p:spPr>
        <p:txBody>
          <a:bodyPr vert="vert270" wrap="square" lIns="0" tIns="12700" rIns="0" bIns="0" rtlCol="0">
            <a:spAutoFit/>
          </a:bodyPr>
          <a:lstStyle/>
          <a:p>
            <a:pPr marL="12700">
              <a:lnSpc>
                <a:spcPct val="100000"/>
              </a:lnSpc>
              <a:spcBef>
                <a:spcPts val="100"/>
              </a:spcBef>
            </a:pPr>
            <a:r>
              <a:rPr sz="900" b="1">
                <a:solidFill>
                  <a:srgbClr val="BDC0BF"/>
                </a:solidFill>
                <a:latin typeface="Futura PT Bold"/>
                <a:cs typeface="Futura PT Bold"/>
              </a:rPr>
              <a:t>F</a:t>
            </a:r>
            <a:r>
              <a:rPr sz="900" b="1" spc="295">
                <a:solidFill>
                  <a:srgbClr val="BDC0BF"/>
                </a:solidFill>
                <a:latin typeface="Futura PT Bold"/>
                <a:cs typeface="Futura PT Bold"/>
              </a:rPr>
              <a:t> </a:t>
            </a:r>
            <a:r>
              <a:rPr sz="900" b="1">
                <a:solidFill>
                  <a:srgbClr val="BDC0BF"/>
                </a:solidFill>
                <a:latin typeface="Futura PT Bold"/>
                <a:cs typeface="Futura PT Bold"/>
              </a:rPr>
              <a:t>A</a:t>
            </a:r>
            <a:r>
              <a:rPr sz="900" b="1" spc="330">
                <a:solidFill>
                  <a:srgbClr val="BDC0BF"/>
                </a:solidFill>
                <a:latin typeface="Futura PT Bold"/>
                <a:cs typeface="Futura PT Bold"/>
              </a:rPr>
              <a:t> </a:t>
            </a:r>
            <a:r>
              <a:rPr sz="900" b="1">
                <a:solidFill>
                  <a:srgbClr val="BDC0BF"/>
                </a:solidFill>
                <a:latin typeface="Futura PT Bold"/>
                <a:cs typeface="Futura PT Bold"/>
              </a:rPr>
              <a:t>R</a:t>
            </a:r>
            <a:r>
              <a:rPr sz="900" b="1" spc="335">
                <a:solidFill>
                  <a:srgbClr val="BDC0BF"/>
                </a:solidFill>
                <a:latin typeface="Futura PT Bold"/>
                <a:cs typeface="Futura PT Bold"/>
              </a:rPr>
              <a:t> </a:t>
            </a:r>
            <a:r>
              <a:rPr sz="900" b="1">
                <a:solidFill>
                  <a:srgbClr val="BDC0BF"/>
                </a:solidFill>
                <a:latin typeface="Futura PT Bold"/>
                <a:cs typeface="Futura PT Bold"/>
              </a:rPr>
              <a:t>M</a:t>
            </a:r>
            <a:r>
              <a:rPr sz="900" b="1" spc="330">
                <a:solidFill>
                  <a:srgbClr val="BDC0BF"/>
                </a:solidFill>
                <a:latin typeface="Futura PT Bold"/>
                <a:cs typeface="Futura PT Bold"/>
              </a:rPr>
              <a:t> </a:t>
            </a:r>
            <a:r>
              <a:rPr sz="900" b="1">
                <a:solidFill>
                  <a:srgbClr val="BDC0BF"/>
                </a:solidFill>
                <a:latin typeface="Futura PT Bold"/>
                <a:cs typeface="Futura PT Bold"/>
              </a:rPr>
              <a:t>I</a:t>
            </a:r>
            <a:r>
              <a:rPr sz="900" b="1" spc="330">
                <a:solidFill>
                  <a:srgbClr val="BDC0BF"/>
                </a:solidFill>
                <a:latin typeface="Futura PT Bold"/>
                <a:cs typeface="Futura PT Bold"/>
              </a:rPr>
              <a:t> </a:t>
            </a:r>
            <a:r>
              <a:rPr sz="900" b="1">
                <a:solidFill>
                  <a:srgbClr val="BDC0BF"/>
                </a:solidFill>
                <a:latin typeface="Futura PT Bold"/>
                <a:cs typeface="Futura PT Bold"/>
              </a:rPr>
              <a:t>N</a:t>
            </a:r>
            <a:r>
              <a:rPr sz="900" b="1" spc="335">
                <a:solidFill>
                  <a:srgbClr val="BDC0BF"/>
                </a:solidFill>
                <a:latin typeface="Futura PT Bold"/>
                <a:cs typeface="Futura PT Bold"/>
              </a:rPr>
              <a:t> </a:t>
            </a:r>
            <a:r>
              <a:rPr sz="900" b="1">
                <a:solidFill>
                  <a:srgbClr val="BDC0BF"/>
                </a:solidFill>
                <a:latin typeface="Futura PT Bold"/>
                <a:cs typeface="Futura PT Bold"/>
              </a:rPr>
              <a:t>G</a:t>
            </a:r>
            <a:r>
              <a:rPr sz="900" b="1" spc="330">
                <a:solidFill>
                  <a:srgbClr val="BDC0BF"/>
                </a:solidFill>
                <a:latin typeface="Futura PT Bold"/>
                <a:cs typeface="Futura PT Bold"/>
              </a:rPr>
              <a:t> </a:t>
            </a:r>
            <a:r>
              <a:rPr sz="900" b="1">
                <a:solidFill>
                  <a:srgbClr val="BDC0BF"/>
                </a:solidFill>
                <a:latin typeface="Futura PT Bold"/>
                <a:cs typeface="Futura PT Bold"/>
              </a:rPr>
              <a:t>T</a:t>
            </a:r>
            <a:r>
              <a:rPr sz="900" b="1" spc="330">
                <a:solidFill>
                  <a:srgbClr val="BDC0BF"/>
                </a:solidFill>
                <a:latin typeface="Futura PT Bold"/>
                <a:cs typeface="Futura PT Bold"/>
              </a:rPr>
              <a:t> </a:t>
            </a:r>
            <a:r>
              <a:rPr sz="900" b="1">
                <a:solidFill>
                  <a:srgbClr val="BDC0BF"/>
                </a:solidFill>
                <a:latin typeface="Futura PT Bold"/>
                <a:cs typeface="Futura PT Bold"/>
              </a:rPr>
              <a:t>O</a:t>
            </a:r>
            <a:r>
              <a:rPr sz="900" b="1" spc="335">
                <a:solidFill>
                  <a:srgbClr val="BDC0BF"/>
                </a:solidFill>
                <a:latin typeface="Futura PT Bold"/>
                <a:cs typeface="Futura PT Bold"/>
              </a:rPr>
              <a:t> </a:t>
            </a:r>
            <a:r>
              <a:rPr sz="900" b="1" spc="-50">
                <a:solidFill>
                  <a:srgbClr val="BDC0BF"/>
                </a:solidFill>
                <a:latin typeface="Futura PT Bold"/>
                <a:cs typeface="Futura PT Bold"/>
              </a:rPr>
              <a:t>N</a:t>
            </a:r>
            <a:endParaRPr sz="900">
              <a:latin typeface="Futura PT Bold"/>
              <a:cs typeface="Futura PT Bold"/>
            </a:endParaRPr>
          </a:p>
        </p:txBody>
      </p:sp>
      <p:sp>
        <p:nvSpPr>
          <p:cNvPr id="7" name="object 7"/>
          <p:cNvSpPr txBox="1"/>
          <p:nvPr/>
        </p:nvSpPr>
        <p:spPr>
          <a:xfrm>
            <a:off x="6096001" y="416806"/>
            <a:ext cx="4514166" cy="153888"/>
          </a:xfrm>
          <a:prstGeom prst="rect">
            <a:avLst/>
          </a:prstGeom>
        </p:spPr>
        <p:txBody>
          <a:bodyPr vert="horz" wrap="square" lIns="0" tIns="15240" rIns="0" bIns="0" rtlCol="0">
            <a:spAutoFit/>
          </a:bodyPr>
          <a:lstStyle/>
          <a:p>
            <a:pPr marL="12700" algn="r">
              <a:lnSpc>
                <a:spcPct val="100000"/>
              </a:lnSpc>
              <a:spcBef>
                <a:spcPts val="120"/>
              </a:spcBef>
              <a:tabLst>
                <a:tab pos="1172845" algn="l"/>
              </a:tabLst>
            </a:pPr>
            <a:r>
              <a:rPr lang="en-US" sz="900" b="1" spc="300">
                <a:solidFill>
                  <a:srgbClr val="BDC0BF"/>
                </a:solidFill>
                <a:latin typeface="Futura PT Bold"/>
                <a:cs typeface="Futura PT Bold"/>
              </a:rPr>
              <a:t>COMMUNITY INPUT WORKSHOP</a:t>
            </a:r>
            <a:endParaRPr lang="en-US" sz="900" spc="300">
              <a:latin typeface="Futura PT Bold"/>
              <a:cs typeface="Futura PT Bold"/>
            </a:endParaRPr>
          </a:p>
        </p:txBody>
      </p:sp>
      <p:sp>
        <p:nvSpPr>
          <p:cNvPr id="8" name="object 8"/>
          <p:cNvSpPr txBox="1">
            <a:spLocks noGrp="1"/>
          </p:cNvSpPr>
          <p:nvPr>
            <p:ph type="title"/>
          </p:nvPr>
        </p:nvSpPr>
        <p:spPr>
          <a:xfrm>
            <a:off x="1148435" y="925874"/>
            <a:ext cx="8646795" cy="936154"/>
          </a:xfrm>
          <a:prstGeom prst="rect">
            <a:avLst/>
          </a:prstGeom>
        </p:spPr>
        <p:txBody>
          <a:bodyPr vert="horz" wrap="square" lIns="0" tIns="12700" rIns="0" bIns="0" rtlCol="0">
            <a:spAutoFit/>
          </a:bodyPr>
          <a:lstStyle/>
          <a:p>
            <a:pPr marL="12700" marR="5080">
              <a:lnSpc>
                <a:spcPct val="100000"/>
              </a:lnSpc>
              <a:spcBef>
                <a:spcPts val="100"/>
              </a:spcBef>
            </a:pPr>
            <a:r>
              <a:rPr>
                <a:solidFill>
                  <a:srgbClr val="22A3D9"/>
                </a:solidFill>
              </a:rPr>
              <a:t>PROJECT</a:t>
            </a:r>
            <a:r>
              <a:rPr spc="204">
                <a:solidFill>
                  <a:srgbClr val="22A3D9"/>
                </a:solidFill>
              </a:rPr>
              <a:t> </a:t>
            </a:r>
            <a:r>
              <a:rPr lang="en-US" spc="50">
                <a:solidFill>
                  <a:srgbClr val="22A3D9"/>
                </a:solidFill>
              </a:rPr>
              <a:t>AREA</a:t>
            </a:r>
            <a:endParaRPr spc="-10">
              <a:solidFill>
                <a:srgbClr val="22A3D9"/>
              </a:solidFill>
            </a:endParaRPr>
          </a:p>
        </p:txBody>
      </p:sp>
      <p:sp>
        <p:nvSpPr>
          <p:cNvPr id="9" name="object 9"/>
          <p:cNvSpPr txBox="1"/>
          <p:nvPr/>
        </p:nvSpPr>
        <p:spPr>
          <a:xfrm>
            <a:off x="9976498" y="5679944"/>
            <a:ext cx="904240" cy="123189"/>
          </a:xfrm>
          <a:prstGeom prst="rect">
            <a:avLst/>
          </a:prstGeom>
        </p:spPr>
        <p:txBody>
          <a:bodyPr vert="horz" wrap="square" lIns="0" tIns="11430" rIns="0" bIns="0" rtlCol="0">
            <a:spAutoFit/>
          </a:bodyPr>
          <a:lstStyle/>
          <a:p>
            <a:pPr marL="12700">
              <a:lnSpc>
                <a:spcPct val="100000"/>
              </a:lnSpc>
              <a:spcBef>
                <a:spcPts val="90"/>
              </a:spcBef>
            </a:pPr>
            <a:r>
              <a:rPr sz="650" b="0">
                <a:solidFill>
                  <a:srgbClr val="ECEEEA"/>
                </a:solidFill>
                <a:latin typeface="Futura PT Demi"/>
                <a:cs typeface="Futura PT Demi"/>
              </a:rPr>
              <a:t>S</a:t>
            </a:r>
            <a:r>
              <a:rPr sz="650" b="0" spc="-25">
                <a:solidFill>
                  <a:srgbClr val="ECEEEA"/>
                </a:solidFill>
                <a:latin typeface="Futura PT Demi"/>
                <a:cs typeface="Futura PT Demi"/>
              </a:rPr>
              <a:t> </a:t>
            </a:r>
            <a:r>
              <a:rPr sz="650" b="0" spc="95">
                <a:solidFill>
                  <a:srgbClr val="ECEEEA"/>
                </a:solidFill>
                <a:latin typeface="Futura PT Demi"/>
                <a:cs typeface="Futura PT Demi"/>
              </a:rPr>
              <a:t>AMPLE</a:t>
            </a:r>
            <a:r>
              <a:rPr sz="650" b="0" spc="250">
                <a:solidFill>
                  <a:srgbClr val="ECEEEA"/>
                </a:solidFill>
                <a:latin typeface="Futura PT Demi"/>
                <a:cs typeface="Futura PT Demi"/>
              </a:rPr>
              <a:t> </a:t>
            </a:r>
            <a:r>
              <a:rPr sz="650" b="0" spc="75">
                <a:solidFill>
                  <a:srgbClr val="ECEEEA"/>
                </a:solidFill>
                <a:latin typeface="Futura PT Demi"/>
                <a:cs typeface="Futura PT Demi"/>
              </a:rPr>
              <a:t>CAP</a:t>
            </a:r>
            <a:r>
              <a:rPr sz="650" b="0" spc="5">
                <a:solidFill>
                  <a:srgbClr val="ECEEEA"/>
                </a:solidFill>
                <a:latin typeface="Futura PT Demi"/>
                <a:cs typeface="Futura PT Demi"/>
              </a:rPr>
              <a:t> </a:t>
            </a:r>
            <a:r>
              <a:rPr sz="650" b="0" spc="70">
                <a:solidFill>
                  <a:srgbClr val="ECEEEA"/>
                </a:solidFill>
                <a:latin typeface="Futura PT Demi"/>
                <a:cs typeface="Futura PT Demi"/>
              </a:rPr>
              <a:t>TION </a:t>
            </a:r>
            <a:endParaRPr sz="650">
              <a:latin typeface="Futura PT Demi"/>
              <a:cs typeface="Futura PT Demi"/>
            </a:endParaRPr>
          </a:p>
        </p:txBody>
      </p:sp>
      <p:pic>
        <p:nvPicPr>
          <p:cNvPr id="15" name="Picture 14" descr="Map&#10;&#10;Description automatically generated">
            <a:extLst>
              <a:ext uri="{FF2B5EF4-FFF2-40B4-BE49-F238E27FC236}">
                <a16:creationId xmlns:a16="http://schemas.microsoft.com/office/drawing/2014/main" id="{E969AC90-7DC0-AD3B-F96D-0D6632CB314D}"/>
              </a:ext>
            </a:extLst>
          </p:cNvPr>
          <p:cNvPicPr>
            <a:picLocks noChangeAspect="1"/>
          </p:cNvPicPr>
          <p:nvPr/>
        </p:nvPicPr>
        <p:blipFill rotWithShape="1">
          <a:blip r:embed="rId2">
            <a:extLst>
              <a:ext uri="{28A0092B-C50C-407E-A947-70E740481C1C}">
                <a14:useLocalDpi xmlns:a14="http://schemas.microsoft.com/office/drawing/2010/main" val="0"/>
              </a:ext>
            </a:extLst>
          </a:blip>
          <a:srcRect t="27151" b="4742"/>
          <a:stretch/>
        </p:blipFill>
        <p:spPr>
          <a:xfrm>
            <a:off x="1148435" y="1834125"/>
            <a:ext cx="9531146" cy="5016031"/>
          </a:xfrm>
          <a:prstGeom prst="rect">
            <a:avLst/>
          </a:prstGeom>
        </p:spPr>
      </p:pic>
    </p:spTree>
    <p:extLst>
      <p:ext uri="{BB962C8B-B14F-4D97-AF65-F5344CB8AC3E}">
        <p14:creationId xmlns:p14="http://schemas.microsoft.com/office/powerpoint/2010/main" val="18985425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419261" y="5673138"/>
            <a:ext cx="170180" cy="468630"/>
          </a:xfrm>
          <a:prstGeom prst="rect">
            <a:avLst/>
          </a:prstGeom>
        </p:spPr>
        <p:txBody>
          <a:bodyPr vert="vert270" wrap="square" lIns="0" tIns="12700" rIns="0" bIns="0" rtlCol="0">
            <a:spAutoFit/>
          </a:bodyPr>
          <a:lstStyle/>
          <a:p>
            <a:pPr marL="12700">
              <a:lnSpc>
                <a:spcPct val="100000"/>
              </a:lnSpc>
              <a:spcBef>
                <a:spcPts val="100"/>
              </a:spcBef>
            </a:pPr>
            <a:r>
              <a:rPr sz="900" b="1">
                <a:solidFill>
                  <a:srgbClr val="BDC0BF"/>
                </a:solidFill>
                <a:latin typeface="Futura PT Bold"/>
                <a:cs typeface="Futura PT Bold"/>
              </a:rPr>
              <a:t>C</a:t>
            </a:r>
            <a:r>
              <a:rPr sz="900" b="1" spc="325">
                <a:solidFill>
                  <a:srgbClr val="BDC0BF"/>
                </a:solidFill>
                <a:latin typeface="Futura PT Bold"/>
                <a:cs typeface="Futura PT Bold"/>
              </a:rPr>
              <a:t> </a:t>
            </a:r>
            <a:r>
              <a:rPr sz="900" b="1">
                <a:solidFill>
                  <a:srgbClr val="BDC0BF"/>
                </a:solidFill>
                <a:latin typeface="Futura PT Bold"/>
                <a:cs typeface="Futura PT Bold"/>
              </a:rPr>
              <a:t>I</a:t>
            </a:r>
            <a:r>
              <a:rPr sz="900" b="1" spc="330">
                <a:solidFill>
                  <a:srgbClr val="BDC0BF"/>
                </a:solidFill>
                <a:latin typeface="Futura PT Bold"/>
                <a:cs typeface="Futura PT Bold"/>
              </a:rPr>
              <a:t> </a:t>
            </a:r>
            <a:r>
              <a:rPr sz="900" b="1">
                <a:solidFill>
                  <a:srgbClr val="BDC0BF"/>
                </a:solidFill>
                <a:latin typeface="Futura PT Bold"/>
                <a:cs typeface="Futura PT Bold"/>
              </a:rPr>
              <a:t>T</a:t>
            </a:r>
            <a:r>
              <a:rPr sz="900" b="1" spc="350">
                <a:solidFill>
                  <a:srgbClr val="BDC0BF"/>
                </a:solidFill>
                <a:latin typeface="Futura PT Bold"/>
                <a:cs typeface="Futura PT Bold"/>
              </a:rPr>
              <a:t> </a:t>
            </a:r>
            <a:r>
              <a:rPr sz="900" b="1" spc="-60">
                <a:solidFill>
                  <a:srgbClr val="BDC0BF"/>
                </a:solidFill>
                <a:latin typeface="Futura PT Bold"/>
                <a:cs typeface="Futura PT Bold"/>
              </a:rPr>
              <a:t>Y</a:t>
            </a:r>
            <a:endParaRPr sz="900">
              <a:latin typeface="Futura PT Bold"/>
              <a:cs typeface="Futura PT Bold"/>
            </a:endParaRPr>
          </a:p>
        </p:txBody>
      </p:sp>
      <p:sp>
        <p:nvSpPr>
          <p:cNvPr id="4" name="object 4"/>
          <p:cNvSpPr txBox="1"/>
          <p:nvPr/>
        </p:nvSpPr>
        <p:spPr>
          <a:xfrm>
            <a:off x="419261" y="5290020"/>
            <a:ext cx="170180" cy="246379"/>
          </a:xfrm>
          <a:prstGeom prst="rect">
            <a:avLst/>
          </a:prstGeom>
        </p:spPr>
        <p:txBody>
          <a:bodyPr vert="vert270" wrap="square" lIns="0" tIns="12700" rIns="0" bIns="0" rtlCol="0">
            <a:spAutoFit/>
          </a:bodyPr>
          <a:lstStyle/>
          <a:p>
            <a:pPr marL="12700">
              <a:lnSpc>
                <a:spcPct val="100000"/>
              </a:lnSpc>
              <a:spcBef>
                <a:spcPts val="100"/>
              </a:spcBef>
            </a:pPr>
            <a:r>
              <a:rPr sz="900" b="1">
                <a:solidFill>
                  <a:srgbClr val="BDC0BF"/>
                </a:solidFill>
                <a:latin typeface="Futura PT Bold"/>
                <a:cs typeface="Futura PT Bold"/>
              </a:rPr>
              <a:t>O</a:t>
            </a:r>
            <a:r>
              <a:rPr sz="900" b="1" spc="330">
                <a:solidFill>
                  <a:srgbClr val="BDC0BF"/>
                </a:solidFill>
                <a:latin typeface="Futura PT Bold"/>
                <a:cs typeface="Futura PT Bold"/>
              </a:rPr>
              <a:t> </a:t>
            </a:r>
            <a:r>
              <a:rPr sz="900" b="1" spc="-50">
                <a:solidFill>
                  <a:srgbClr val="BDC0BF"/>
                </a:solidFill>
                <a:latin typeface="Futura PT Bold"/>
                <a:cs typeface="Futura PT Bold"/>
              </a:rPr>
              <a:t>F</a:t>
            </a:r>
            <a:endParaRPr sz="900">
              <a:latin typeface="Futura PT Bold"/>
              <a:cs typeface="Futura PT Bold"/>
            </a:endParaRPr>
          </a:p>
        </p:txBody>
      </p:sp>
      <p:sp>
        <p:nvSpPr>
          <p:cNvPr id="5" name="object 5"/>
          <p:cNvSpPr txBox="1"/>
          <p:nvPr/>
        </p:nvSpPr>
        <p:spPr>
          <a:xfrm>
            <a:off x="419261" y="3731257"/>
            <a:ext cx="170180" cy="1421765"/>
          </a:xfrm>
          <a:prstGeom prst="rect">
            <a:avLst/>
          </a:prstGeom>
        </p:spPr>
        <p:txBody>
          <a:bodyPr vert="vert270" wrap="square" lIns="0" tIns="12700" rIns="0" bIns="0" rtlCol="0">
            <a:spAutoFit/>
          </a:bodyPr>
          <a:lstStyle/>
          <a:p>
            <a:pPr marL="12700">
              <a:lnSpc>
                <a:spcPct val="100000"/>
              </a:lnSpc>
              <a:spcBef>
                <a:spcPts val="100"/>
              </a:spcBef>
            </a:pPr>
            <a:r>
              <a:rPr sz="900" b="1">
                <a:solidFill>
                  <a:srgbClr val="BDC0BF"/>
                </a:solidFill>
                <a:latin typeface="Futura PT Bold"/>
                <a:cs typeface="Futura PT Bold"/>
              </a:rPr>
              <a:t>F</a:t>
            </a:r>
            <a:r>
              <a:rPr sz="900" b="1" spc="295">
                <a:solidFill>
                  <a:srgbClr val="BDC0BF"/>
                </a:solidFill>
                <a:latin typeface="Futura PT Bold"/>
                <a:cs typeface="Futura PT Bold"/>
              </a:rPr>
              <a:t> </a:t>
            </a:r>
            <a:r>
              <a:rPr sz="900" b="1">
                <a:solidFill>
                  <a:srgbClr val="BDC0BF"/>
                </a:solidFill>
                <a:latin typeface="Futura PT Bold"/>
                <a:cs typeface="Futura PT Bold"/>
              </a:rPr>
              <a:t>A</a:t>
            </a:r>
            <a:r>
              <a:rPr sz="900" b="1" spc="330">
                <a:solidFill>
                  <a:srgbClr val="BDC0BF"/>
                </a:solidFill>
                <a:latin typeface="Futura PT Bold"/>
                <a:cs typeface="Futura PT Bold"/>
              </a:rPr>
              <a:t> </a:t>
            </a:r>
            <a:r>
              <a:rPr sz="900" b="1">
                <a:solidFill>
                  <a:srgbClr val="BDC0BF"/>
                </a:solidFill>
                <a:latin typeface="Futura PT Bold"/>
                <a:cs typeface="Futura PT Bold"/>
              </a:rPr>
              <a:t>R</a:t>
            </a:r>
            <a:r>
              <a:rPr sz="900" b="1" spc="335">
                <a:solidFill>
                  <a:srgbClr val="BDC0BF"/>
                </a:solidFill>
                <a:latin typeface="Futura PT Bold"/>
                <a:cs typeface="Futura PT Bold"/>
              </a:rPr>
              <a:t> </a:t>
            </a:r>
            <a:r>
              <a:rPr sz="900" b="1">
                <a:solidFill>
                  <a:srgbClr val="BDC0BF"/>
                </a:solidFill>
                <a:latin typeface="Futura PT Bold"/>
                <a:cs typeface="Futura PT Bold"/>
              </a:rPr>
              <a:t>M</a:t>
            </a:r>
            <a:r>
              <a:rPr sz="900" b="1" spc="330">
                <a:solidFill>
                  <a:srgbClr val="BDC0BF"/>
                </a:solidFill>
                <a:latin typeface="Futura PT Bold"/>
                <a:cs typeface="Futura PT Bold"/>
              </a:rPr>
              <a:t> </a:t>
            </a:r>
            <a:r>
              <a:rPr sz="900" b="1">
                <a:solidFill>
                  <a:srgbClr val="BDC0BF"/>
                </a:solidFill>
                <a:latin typeface="Futura PT Bold"/>
                <a:cs typeface="Futura PT Bold"/>
              </a:rPr>
              <a:t>I</a:t>
            </a:r>
            <a:r>
              <a:rPr sz="900" b="1" spc="330">
                <a:solidFill>
                  <a:srgbClr val="BDC0BF"/>
                </a:solidFill>
                <a:latin typeface="Futura PT Bold"/>
                <a:cs typeface="Futura PT Bold"/>
              </a:rPr>
              <a:t> </a:t>
            </a:r>
            <a:r>
              <a:rPr sz="900" b="1">
                <a:solidFill>
                  <a:srgbClr val="BDC0BF"/>
                </a:solidFill>
                <a:latin typeface="Futura PT Bold"/>
                <a:cs typeface="Futura PT Bold"/>
              </a:rPr>
              <a:t>N</a:t>
            </a:r>
            <a:r>
              <a:rPr sz="900" b="1" spc="335">
                <a:solidFill>
                  <a:srgbClr val="BDC0BF"/>
                </a:solidFill>
                <a:latin typeface="Futura PT Bold"/>
                <a:cs typeface="Futura PT Bold"/>
              </a:rPr>
              <a:t> </a:t>
            </a:r>
            <a:r>
              <a:rPr sz="900" b="1">
                <a:solidFill>
                  <a:srgbClr val="BDC0BF"/>
                </a:solidFill>
                <a:latin typeface="Futura PT Bold"/>
                <a:cs typeface="Futura PT Bold"/>
              </a:rPr>
              <a:t>G</a:t>
            </a:r>
            <a:r>
              <a:rPr sz="900" b="1" spc="330">
                <a:solidFill>
                  <a:srgbClr val="BDC0BF"/>
                </a:solidFill>
                <a:latin typeface="Futura PT Bold"/>
                <a:cs typeface="Futura PT Bold"/>
              </a:rPr>
              <a:t> </a:t>
            </a:r>
            <a:r>
              <a:rPr sz="900" b="1">
                <a:solidFill>
                  <a:srgbClr val="BDC0BF"/>
                </a:solidFill>
                <a:latin typeface="Futura PT Bold"/>
                <a:cs typeface="Futura PT Bold"/>
              </a:rPr>
              <a:t>T</a:t>
            </a:r>
            <a:r>
              <a:rPr sz="900" b="1" spc="330">
                <a:solidFill>
                  <a:srgbClr val="BDC0BF"/>
                </a:solidFill>
                <a:latin typeface="Futura PT Bold"/>
                <a:cs typeface="Futura PT Bold"/>
              </a:rPr>
              <a:t> </a:t>
            </a:r>
            <a:r>
              <a:rPr sz="900" b="1">
                <a:solidFill>
                  <a:srgbClr val="BDC0BF"/>
                </a:solidFill>
                <a:latin typeface="Futura PT Bold"/>
                <a:cs typeface="Futura PT Bold"/>
              </a:rPr>
              <a:t>O</a:t>
            </a:r>
            <a:r>
              <a:rPr sz="900" b="1" spc="335">
                <a:solidFill>
                  <a:srgbClr val="BDC0BF"/>
                </a:solidFill>
                <a:latin typeface="Futura PT Bold"/>
                <a:cs typeface="Futura PT Bold"/>
              </a:rPr>
              <a:t> </a:t>
            </a:r>
            <a:r>
              <a:rPr sz="900" b="1" spc="-50">
                <a:solidFill>
                  <a:srgbClr val="BDC0BF"/>
                </a:solidFill>
                <a:latin typeface="Futura PT Bold"/>
                <a:cs typeface="Futura PT Bold"/>
              </a:rPr>
              <a:t>N</a:t>
            </a:r>
            <a:endParaRPr sz="900">
              <a:latin typeface="Futura PT Bold"/>
              <a:cs typeface="Futura PT Bold"/>
            </a:endParaRPr>
          </a:p>
        </p:txBody>
      </p:sp>
      <p:sp>
        <p:nvSpPr>
          <p:cNvPr id="7" name="object 7"/>
          <p:cNvSpPr txBox="1"/>
          <p:nvPr/>
        </p:nvSpPr>
        <p:spPr>
          <a:xfrm>
            <a:off x="7554897" y="416806"/>
            <a:ext cx="3055269" cy="153888"/>
          </a:xfrm>
          <a:prstGeom prst="rect">
            <a:avLst/>
          </a:prstGeom>
        </p:spPr>
        <p:txBody>
          <a:bodyPr vert="horz" wrap="square" lIns="0" tIns="15240" rIns="0" bIns="0" rtlCol="0">
            <a:spAutoFit/>
          </a:bodyPr>
          <a:lstStyle/>
          <a:p>
            <a:pPr marL="12700" algn="r">
              <a:lnSpc>
                <a:spcPct val="100000"/>
              </a:lnSpc>
              <a:spcBef>
                <a:spcPts val="120"/>
              </a:spcBef>
              <a:tabLst>
                <a:tab pos="1172845" algn="l"/>
              </a:tabLst>
            </a:pPr>
            <a:r>
              <a:rPr lang="en-US" sz="900" b="1" spc="300">
                <a:solidFill>
                  <a:srgbClr val="BDC0BF"/>
                </a:solidFill>
                <a:latin typeface="Futura PT Bold"/>
                <a:cs typeface="Futura PT Bold"/>
              </a:rPr>
              <a:t>COMMUNITY INPUT WORKSHOP</a:t>
            </a:r>
            <a:endParaRPr lang="en-US" sz="900" spc="300">
              <a:latin typeface="Futura PT Bold"/>
              <a:cs typeface="Futura PT Bold"/>
            </a:endParaRPr>
          </a:p>
        </p:txBody>
      </p:sp>
      <p:sp>
        <p:nvSpPr>
          <p:cNvPr id="8" name="object 8"/>
          <p:cNvSpPr txBox="1">
            <a:spLocks noGrp="1"/>
          </p:cNvSpPr>
          <p:nvPr>
            <p:ph type="title"/>
          </p:nvPr>
        </p:nvSpPr>
        <p:spPr>
          <a:xfrm>
            <a:off x="1148435" y="925874"/>
            <a:ext cx="8646795" cy="936154"/>
          </a:xfrm>
          <a:prstGeom prst="rect">
            <a:avLst/>
          </a:prstGeom>
        </p:spPr>
        <p:txBody>
          <a:bodyPr vert="horz" wrap="square" lIns="0" tIns="12700" rIns="0" bIns="0" rtlCol="0">
            <a:spAutoFit/>
          </a:bodyPr>
          <a:lstStyle/>
          <a:p>
            <a:pPr marL="12700" marR="5080">
              <a:lnSpc>
                <a:spcPct val="100000"/>
              </a:lnSpc>
              <a:spcBef>
                <a:spcPts val="100"/>
              </a:spcBef>
            </a:pPr>
            <a:r>
              <a:rPr>
                <a:solidFill>
                  <a:srgbClr val="22A3D9"/>
                </a:solidFill>
              </a:rPr>
              <a:t>PROJECT</a:t>
            </a:r>
            <a:r>
              <a:rPr spc="204">
                <a:solidFill>
                  <a:srgbClr val="22A3D9"/>
                </a:solidFill>
              </a:rPr>
              <a:t> </a:t>
            </a:r>
            <a:r>
              <a:rPr spc="50">
                <a:solidFill>
                  <a:srgbClr val="22A3D9"/>
                </a:solidFill>
              </a:rPr>
              <a:t>PURPOSE</a:t>
            </a:r>
            <a:endParaRPr spc="-10">
              <a:solidFill>
                <a:srgbClr val="22A3D9"/>
              </a:solidFill>
            </a:endParaRPr>
          </a:p>
        </p:txBody>
      </p:sp>
      <p:sp>
        <p:nvSpPr>
          <p:cNvPr id="9" name="object 9"/>
          <p:cNvSpPr txBox="1"/>
          <p:nvPr/>
        </p:nvSpPr>
        <p:spPr>
          <a:xfrm>
            <a:off x="9976498" y="5679944"/>
            <a:ext cx="904240" cy="123189"/>
          </a:xfrm>
          <a:prstGeom prst="rect">
            <a:avLst/>
          </a:prstGeom>
        </p:spPr>
        <p:txBody>
          <a:bodyPr vert="horz" wrap="square" lIns="0" tIns="11430" rIns="0" bIns="0" rtlCol="0">
            <a:spAutoFit/>
          </a:bodyPr>
          <a:lstStyle/>
          <a:p>
            <a:pPr marL="12700">
              <a:lnSpc>
                <a:spcPct val="100000"/>
              </a:lnSpc>
              <a:spcBef>
                <a:spcPts val="90"/>
              </a:spcBef>
            </a:pPr>
            <a:r>
              <a:rPr sz="650" b="0">
                <a:solidFill>
                  <a:srgbClr val="ECEEEA"/>
                </a:solidFill>
                <a:latin typeface="Futura PT Demi"/>
                <a:cs typeface="Futura PT Demi"/>
              </a:rPr>
              <a:t>S</a:t>
            </a:r>
            <a:r>
              <a:rPr sz="650" b="0" spc="-25">
                <a:solidFill>
                  <a:srgbClr val="ECEEEA"/>
                </a:solidFill>
                <a:latin typeface="Futura PT Demi"/>
                <a:cs typeface="Futura PT Demi"/>
              </a:rPr>
              <a:t> </a:t>
            </a:r>
            <a:r>
              <a:rPr sz="650" b="0" spc="95">
                <a:solidFill>
                  <a:srgbClr val="ECEEEA"/>
                </a:solidFill>
                <a:latin typeface="Futura PT Demi"/>
                <a:cs typeface="Futura PT Demi"/>
              </a:rPr>
              <a:t>AMPLE</a:t>
            </a:r>
            <a:r>
              <a:rPr sz="650" b="0" spc="250">
                <a:solidFill>
                  <a:srgbClr val="ECEEEA"/>
                </a:solidFill>
                <a:latin typeface="Futura PT Demi"/>
                <a:cs typeface="Futura PT Demi"/>
              </a:rPr>
              <a:t> </a:t>
            </a:r>
            <a:r>
              <a:rPr sz="650" b="0" spc="75">
                <a:solidFill>
                  <a:srgbClr val="ECEEEA"/>
                </a:solidFill>
                <a:latin typeface="Futura PT Demi"/>
                <a:cs typeface="Futura PT Demi"/>
              </a:rPr>
              <a:t>CAP</a:t>
            </a:r>
            <a:r>
              <a:rPr sz="650" b="0" spc="5">
                <a:solidFill>
                  <a:srgbClr val="ECEEEA"/>
                </a:solidFill>
                <a:latin typeface="Futura PT Demi"/>
                <a:cs typeface="Futura PT Demi"/>
              </a:rPr>
              <a:t> </a:t>
            </a:r>
            <a:r>
              <a:rPr sz="650" b="0" spc="70">
                <a:solidFill>
                  <a:srgbClr val="ECEEEA"/>
                </a:solidFill>
                <a:latin typeface="Futura PT Demi"/>
                <a:cs typeface="Futura PT Demi"/>
              </a:rPr>
              <a:t>TION </a:t>
            </a:r>
            <a:endParaRPr sz="650">
              <a:latin typeface="Futura PT Demi"/>
              <a:cs typeface="Futura PT Demi"/>
            </a:endParaRPr>
          </a:p>
        </p:txBody>
      </p:sp>
      <p:sp>
        <p:nvSpPr>
          <p:cNvPr id="10" name="object 10"/>
          <p:cNvSpPr txBox="1"/>
          <p:nvPr/>
        </p:nvSpPr>
        <p:spPr>
          <a:xfrm>
            <a:off x="1180247" y="2254319"/>
            <a:ext cx="4153753" cy="3180358"/>
          </a:xfrm>
          <a:prstGeom prst="rect">
            <a:avLst/>
          </a:prstGeom>
        </p:spPr>
        <p:txBody>
          <a:bodyPr vert="horz" wrap="square" lIns="0" tIns="12700" rIns="0" bIns="0" rtlCol="0">
            <a:spAutoFit/>
          </a:bodyPr>
          <a:lstStyle/>
          <a:p>
            <a:pPr marL="12700">
              <a:lnSpc>
                <a:spcPts val="1535"/>
              </a:lnSpc>
              <a:spcBef>
                <a:spcPts val="100"/>
              </a:spcBef>
            </a:pPr>
            <a:r>
              <a:rPr lang="en-US" b="0">
                <a:solidFill>
                  <a:srgbClr val="F1795A"/>
                </a:solidFill>
                <a:latin typeface="Futura PT Demi"/>
                <a:cs typeface="Futura PT Demi"/>
              </a:rPr>
              <a:t>DRAFT GOALS</a:t>
            </a:r>
          </a:p>
          <a:p>
            <a:pPr marL="12700">
              <a:lnSpc>
                <a:spcPts val="1535"/>
              </a:lnSpc>
              <a:spcBef>
                <a:spcPts val="100"/>
              </a:spcBef>
            </a:pPr>
            <a:endParaRPr sz="1400">
              <a:latin typeface="Futura PT Demi"/>
              <a:cs typeface="Futura PT Demi"/>
            </a:endParaRPr>
          </a:p>
          <a:p>
            <a:pPr marL="184150" indent="-171450">
              <a:lnSpc>
                <a:spcPct val="100000"/>
              </a:lnSpc>
              <a:spcBef>
                <a:spcPts val="10"/>
              </a:spcBef>
              <a:buFont typeface="Arial" panose="020B0604020202020204" pitchFamily="34" charset="0"/>
              <a:buChar char="•"/>
            </a:pPr>
            <a:r>
              <a:rPr lang="en-US" b="0">
                <a:solidFill>
                  <a:srgbClr val="242B2B"/>
                </a:solidFill>
                <a:latin typeface="Futura PT Medium"/>
                <a:cs typeface="Futura PT Medium"/>
              </a:rPr>
              <a:t>Create a realistic framework for future development in the Healthcare Hub and Animas Area </a:t>
            </a:r>
          </a:p>
          <a:p>
            <a:pPr marL="12700">
              <a:lnSpc>
                <a:spcPct val="100000"/>
              </a:lnSpc>
              <a:spcBef>
                <a:spcPts val="10"/>
              </a:spcBef>
            </a:pPr>
            <a:endParaRPr lang="en-US" b="0">
              <a:solidFill>
                <a:srgbClr val="242B2B"/>
              </a:solidFill>
              <a:latin typeface="Futura PT Medium"/>
              <a:cs typeface="Futura PT Medium"/>
            </a:endParaRPr>
          </a:p>
          <a:p>
            <a:pPr marL="184150" indent="-171450">
              <a:lnSpc>
                <a:spcPct val="100000"/>
              </a:lnSpc>
              <a:spcBef>
                <a:spcPts val="10"/>
              </a:spcBef>
              <a:buFont typeface="Arial" panose="020B0604020202020204" pitchFamily="34" charset="0"/>
              <a:buChar char="•"/>
            </a:pPr>
            <a:r>
              <a:rPr lang="en-US" b="0">
                <a:solidFill>
                  <a:srgbClr val="242B2B"/>
                </a:solidFill>
                <a:latin typeface="Futura PT Medium"/>
                <a:cs typeface="Futura PT Medium"/>
              </a:rPr>
              <a:t>Identify catalytic projects to help spur development </a:t>
            </a:r>
          </a:p>
          <a:p>
            <a:pPr marL="12700">
              <a:lnSpc>
                <a:spcPct val="100000"/>
              </a:lnSpc>
              <a:spcBef>
                <a:spcPts val="10"/>
              </a:spcBef>
            </a:pPr>
            <a:endParaRPr lang="en-US" b="0">
              <a:solidFill>
                <a:srgbClr val="242B2B"/>
              </a:solidFill>
              <a:latin typeface="Futura PT Medium"/>
              <a:cs typeface="Futura PT Medium"/>
            </a:endParaRPr>
          </a:p>
          <a:p>
            <a:pPr marL="184150" indent="-171450">
              <a:lnSpc>
                <a:spcPct val="100000"/>
              </a:lnSpc>
              <a:spcBef>
                <a:spcPts val="10"/>
              </a:spcBef>
              <a:buFont typeface="Arial" panose="020B0604020202020204" pitchFamily="34" charset="0"/>
              <a:buChar char="•"/>
            </a:pPr>
            <a:r>
              <a:rPr lang="en-US" b="0">
                <a:solidFill>
                  <a:srgbClr val="242B2B"/>
                </a:solidFill>
                <a:latin typeface="Futura PT Medium"/>
                <a:cs typeface="Futura PT Medium"/>
              </a:rPr>
              <a:t>Provide a common identity that builds on the history of the area, as well as goals for its future </a:t>
            </a:r>
            <a:endParaRPr>
              <a:latin typeface="Futura PT Medium"/>
              <a:cs typeface="Futura PT Medium"/>
            </a:endParaRPr>
          </a:p>
        </p:txBody>
      </p:sp>
      <p:pic>
        <p:nvPicPr>
          <p:cNvPr id="11" name="object 2">
            <a:extLst>
              <a:ext uri="{FF2B5EF4-FFF2-40B4-BE49-F238E27FC236}">
                <a16:creationId xmlns:a16="http://schemas.microsoft.com/office/drawing/2014/main" id="{E218BB0A-E8D1-4232-6996-A952C493EC57}"/>
              </a:ext>
            </a:extLst>
          </p:cNvPr>
          <p:cNvPicPr/>
          <p:nvPr/>
        </p:nvPicPr>
        <p:blipFill>
          <a:blip r:embed="rId2" cstate="print"/>
          <a:stretch>
            <a:fillRect/>
          </a:stretch>
        </p:blipFill>
        <p:spPr>
          <a:xfrm>
            <a:off x="5787761" y="1945780"/>
            <a:ext cx="2275827" cy="2427262"/>
          </a:xfrm>
          <a:prstGeom prst="rect">
            <a:avLst/>
          </a:prstGeom>
        </p:spPr>
      </p:pic>
      <p:pic>
        <p:nvPicPr>
          <p:cNvPr id="12" name="object 3">
            <a:extLst>
              <a:ext uri="{FF2B5EF4-FFF2-40B4-BE49-F238E27FC236}">
                <a16:creationId xmlns:a16="http://schemas.microsoft.com/office/drawing/2014/main" id="{22A289F0-940C-722C-7AF7-A3D9B43B7373}"/>
              </a:ext>
            </a:extLst>
          </p:cNvPr>
          <p:cNvPicPr/>
          <p:nvPr/>
        </p:nvPicPr>
        <p:blipFill>
          <a:blip r:embed="rId3" cstate="print"/>
          <a:stretch>
            <a:fillRect/>
          </a:stretch>
        </p:blipFill>
        <p:spPr>
          <a:xfrm>
            <a:off x="8151688" y="1945780"/>
            <a:ext cx="3457790" cy="2427262"/>
          </a:xfrm>
          <a:prstGeom prst="rect">
            <a:avLst/>
          </a:prstGeom>
        </p:spPr>
      </p:pic>
      <p:pic>
        <p:nvPicPr>
          <p:cNvPr id="13" name="object 4">
            <a:extLst>
              <a:ext uri="{FF2B5EF4-FFF2-40B4-BE49-F238E27FC236}">
                <a16:creationId xmlns:a16="http://schemas.microsoft.com/office/drawing/2014/main" id="{91B57322-4EFB-92A7-D4F1-748E3E8DC9BA}"/>
              </a:ext>
            </a:extLst>
          </p:cNvPr>
          <p:cNvPicPr/>
          <p:nvPr/>
        </p:nvPicPr>
        <p:blipFill>
          <a:blip r:embed="rId4" cstate="print"/>
          <a:stretch>
            <a:fillRect/>
          </a:stretch>
        </p:blipFill>
        <p:spPr>
          <a:xfrm>
            <a:off x="9333651" y="4455795"/>
            <a:ext cx="2275827" cy="2427262"/>
          </a:xfrm>
          <a:prstGeom prst="rect">
            <a:avLst/>
          </a:prstGeom>
        </p:spPr>
      </p:pic>
      <p:pic>
        <p:nvPicPr>
          <p:cNvPr id="14" name="object 5">
            <a:extLst>
              <a:ext uri="{FF2B5EF4-FFF2-40B4-BE49-F238E27FC236}">
                <a16:creationId xmlns:a16="http://schemas.microsoft.com/office/drawing/2014/main" id="{5F601155-A16C-4065-78C3-BC794D6AF8CB}"/>
              </a:ext>
            </a:extLst>
          </p:cNvPr>
          <p:cNvPicPr/>
          <p:nvPr/>
        </p:nvPicPr>
        <p:blipFill>
          <a:blip r:embed="rId5" cstate="print"/>
          <a:stretch>
            <a:fillRect/>
          </a:stretch>
        </p:blipFill>
        <p:spPr>
          <a:xfrm>
            <a:off x="5787761" y="4455795"/>
            <a:ext cx="3457790" cy="2427262"/>
          </a:xfrm>
          <a:prstGeom prst="rect">
            <a:avLst/>
          </a:prstGeom>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419261" y="5673138"/>
            <a:ext cx="170180" cy="468630"/>
          </a:xfrm>
          <a:prstGeom prst="rect">
            <a:avLst/>
          </a:prstGeom>
        </p:spPr>
        <p:txBody>
          <a:bodyPr vert="vert270" wrap="square" lIns="0" tIns="12700" rIns="0" bIns="0" rtlCol="0">
            <a:spAutoFit/>
          </a:bodyPr>
          <a:lstStyle/>
          <a:p>
            <a:pPr marL="12700">
              <a:lnSpc>
                <a:spcPct val="100000"/>
              </a:lnSpc>
              <a:spcBef>
                <a:spcPts val="100"/>
              </a:spcBef>
            </a:pPr>
            <a:r>
              <a:rPr sz="900" b="1">
                <a:solidFill>
                  <a:srgbClr val="BDC0BF"/>
                </a:solidFill>
                <a:latin typeface="Futura PT Bold"/>
                <a:cs typeface="Futura PT Bold"/>
              </a:rPr>
              <a:t>C</a:t>
            </a:r>
            <a:r>
              <a:rPr sz="900" b="1" spc="325">
                <a:solidFill>
                  <a:srgbClr val="BDC0BF"/>
                </a:solidFill>
                <a:latin typeface="Futura PT Bold"/>
                <a:cs typeface="Futura PT Bold"/>
              </a:rPr>
              <a:t> </a:t>
            </a:r>
            <a:r>
              <a:rPr sz="900" b="1">
                <a:solidFill>
                  <a:srgbClr val="BDC0BF"/>
                </a:solidFill>
                <a:latin typeface="Futura PT Bold"/>
                <a:cs typeface="Futura PT Bold"/>
              </a:rPr>
              <a:t>I</a:t>
            </a:r>
            <a:r>
              <a:rPr sz="900" b="1" spc="330">
                <a:solidFill>
                  <a:srgbClr val="BDC0BF"/>
                </a:solidFill>
                <a:latin typeface="Futura PT Bold"/>
                <a:cs typeface="Futura PT Bold"/>
              </a:rPr>
              <a:t> </a:t>
            </a:r>
            <a:r>
              <a:rPr sz="900" b="1">
                <a:solidFill>
                  <a:srgbClr val="BDC0BF"/>
                </a:solidFill>
                <a:latin typeface="Futura PT Bold"/>
                <a:cs typeface="Futura PT Bold"/>
              </a:rPr>
              <a:t>T</a:t>
            </a:r>
            <a:r>
              <a:rPr sz="900" b="1" spc="350">
                <a:solidFill>
                  <a:srgbClr val="BDC0BF"/>
                </a:solidFill>
                <a:latin typeface="Futura PT Bold"/>
                <a:cs typeface="Futura PT Bold"/>
              </a:rPr>
              <a:t> </a:t>
            </a:r>
            <a:r>
              <a:rPr sz="900" b="1" spc="-60">
                <a:solidFill>
                  <a:srgbClr val="BDC0BF"/>
                </a:solidFill>
                <a:latin typeface="Futura PT Bold"/>
                <a:cs typeface="Futura PT Bold"/>
              </a:rPr>
              <a:t>Y</a:t>
            </a:r>
            <a:endParaRPr sz="900">
              <a:latin typeface="Futura PT Bold"/>
              <a:cs typeface="Futura PT Bold"/>
            </a:endParaRPr>
          </a:p>
        </p:txBody>
      </p:sp>
      <p:sp>
        <p:nvSpPr>
          <p:cNvPr id="4" name="object 4"/>
          <p:cNvSpPr txBox="1"/>
          <p:nvPr/>
        </p:nvSpPr>
        <p:spPr>
          <a:xfrm>
            <a:off x="419261" y="5290020"/>
            <a:ext cx="170180" cy="246379"/>
          </a:xfrm>
          <a:prstGeom prst="rect">
            <a:avLst/>
          </a:prstGeom>
        </p:spPr>
        <p:txBody>
          <a:bodyPr vert="vert270" wrap="square" lIns="0" tIns="12700" rIns="0" bIns="0" rtlCol="0">
            <a:spAutoFit/>
          </a:bodyPr>
          <a:lstStyle/>
          <a:p>
            <a:pPr marL="12700">
              <a:lnSpc>
                <a:spcPct val="100000"/>
              </a:lnSpc>
              <a:spcBef>
                <a:spcPts val="100"/>
              </a:spcBef>
            </a:pPr>
            <a:r>
              <a:rPr sz="900" b="1">
                <a:solidFill>
                  <a:srgbClr val="BDC0BF"/>
                </a:solidFill>
                <a:latin typeface="Futura PT Bold"/>
                <a:cs typeface="Futura PT Bold"/>
              </a:rPr>
              <a:t>O</a:t>
            </a:r>
            <a:r>
              <a:rPr sz="900" b="1" spc="330">
                <a:solidFill>
                  <a:srgbClr val="BDC0BF"/>
                </a:solidFill>
                <a:latin typeface="Futura PT Bold"/>
                <a:cs typeface="Futura PT Bold"/>
              </a:rPr>
              <a:t> </a:t>
            </a:r>
            <a:r>
              <a:rPr sz="900" b="1" spc="-50">
                <a:solidFill>
                  <a:srgbClr val="BDC0BF"/>
                </a:solidFill>
                <a:latin typeface="Futura PT Bold"/>
                <a:cs typeface="Futura PT Bold"/>
              </a:rPr>
              <a:t>F</a:t>
            </a:r>
            <a:endParaRPr sz="900">
              <a:latin typeface="Futura PT Bold"/>
              <a:cs typeface="Futura PT Bold"/>
            </a:endParaRPr>
          </a:p>
        </p:txBody>
      </p:sp>
      <p:sp>
        <p:nvSpPr>
          <p:cNvPr id="5" name="object 5"/>
          <p:cNvSpPr txBox="1"/>
          <p:nvPr/>
        </p:nvSpPr>
        <p:spPr>
          <a:xfrm>
            <a:off x="419261" y="3731257"/>
            <a:ext cx="170180" cy="1421765"/>
          </a:xfrm>
          <a:prstGeom prst="rect">
            <a:avLst/>
          </a:prstGeom>
        </p:spPr>
        <p:txBody>
          <a:bodyPr vert="vert270" wrap="square" lIns="0" tIns="12700" rIns="0" bIns="0" rtlCol="0">
            <a:spAutoFit/>
          </a:bodyPr>
          <a:lstStyle/>
          <a:p>
            <a:pPr marL="12700">
              <a:lnSpc>
                <a:spcPct val="100000"/>
              </a:lnSpc>
              <a:spcBef>
                <a:spcPts val="100"/>
              </a:spcBef>
            </a:pPr>
            <a:r>
              <a:rPr sz="900" b="1">
                <a:solidFill>
                  <a:srgbClr val="BDC0BF"/>
                </a:solidFill>
                <a:latin typeface="Futura PT Bold"/>
                <a:cs typeface="Futura PT Bold"/>
              </a:rPr>
              <a:t>F</a:t>
            </a:r>
            <a:r>
              <a:rPr sz="900" b="1" spc="295">
                <a:solidFill>
                  <a:srgbClr val="BDC0BF"/>
                </a:solidFill>
                <a:latin typeface="Futura PT Bold"/>
                <a:cs typeface="Futura PT Bold"/>
              </a:rPr>
              <a:t> </a:t>
            </a:r>
            <a:r>
              <a:rPr sz="900" b="1">
                <a:solidFill>
                  <a:srgbClr val="BDC0BF"/>
                </a:solidFill>
                <a:latin typeface="Futura PT Bold"/>
                <a:cs typeface="Futura PT Bold"/>
              </a:rPr>
              <a:t>A</a:t>
            </a:r>
            <a:r>
              <a:rPr sz="900" b="1" spc="330">
                <a:solidFill>
                  <a:srgbClr val="BDC0BF"/>
                </a:solidFill>
                <a:latin typeface="Futura PT Bold"/>
                <a:cs typeface="Futura PT Bold"/>
              </a:rPr>
              <a:t> </a:t>
            </a:r>
            <a:r>
              <a:rPr sz="900" b="1">
                <a:solidFill>
                  <a:srgbClr val="BDC0BF"/>
                </a:solidFill>
                <a:latin typeface="Futura PT Bold"/>
                <a:cs typeface="Futura PT Bold"/>
              </a:rPr>
              <a:t>R</a:t>
            </a:r>
            <a:r>
              <a:rPr sz="900" b="1" spc="335">
                <a:solidFill>
                  <a:srgbClr val="BDC0BF"/>
                </a:solidFill>
                <a:latin typeface="Futura PT Bold"/>
                <a:cs typeface="Futura PT Bold"/>
              </a:rPr>
              <a:t> </a:t>
            </a:r>
            <a:r>
              <a:rPr sz="900" b="1">
                <a:solidFill>
                  <a:srgbClr val="BDC0BF"/>
                </a:solidFill>
                <a:latin typeface="Futura PT Bold"/>
                <a:cs typeface="Futura PT Bold"/>
              </a:rPr>
              <a:t>M</a:t>
            </a:r>
            <a:r>
              <a:rPr sz="900" b="1" spc="330">
                <a:solidFill>
                  <a:srgbClr val="BDC0BF"/>
                </a:solidFill>
                <a:latin typeface="Futura PT Bold"/>
                <a:cs typeface="Futura PT Bold"/>
              </a:rPr>
              <a:t> </a:t>
            </a:r>
            <a:r>
              <a:rPr sz="900" b="1">
                <a:solidFill>
                  <a:srgbClr val="BDC0BF"/>
                </a:solidFill>
                <a:latin typeface="Futura PT Bold"/>
                <a:cs typeface="Futura PT Bold"/>
              </a:rPr>
              <a:t>I</a:t>
            </a:r>
            <a:r>
              <a:rPr sz="900" b="1" spc="330">
                <a:solidFill>
                  <a:srgbClr val="BDC0BF"/>
                </a:solidFill>
                <a:latin typeface="Futura PT Bold"/>
                <a:cs typeface="Futura PT Bold"/>
              </a:rPr>
              <a:t> </a:t>
            </a:r>
            <a:r>
              <a:rPr sz="900" b="1">
                <a:solidFill>
                  <a:srgbClr val="BDC0BF"/>
                </a:solidFill>
                <a:latin typeface="Futura PT Bold"/>
                <a:cs typeface="Futura PT Bold"/>
              </a:rPr>
              <a:t>N</a:t>
            </a:r>
            <a:r>
              <a:rPr sz="900" b="1" spc="335">
                <a:solidFill>
                  <a:srgbClr val="BDC0BF"/>
                </a:solidFill>
                <a:latin typeface="Futura PT Bold"/>
                <a:cs typeface="Futura PT Bold"/>
              </a:rPr>
              <a:t> </a:t>
            </a:r>
            <a:r>
              <a:rPr sz="900" b="1">
                <a:solidFill>
                  <a:srgbClr val="BDC0BF"/>
                </a:solidFill>
                <a:latin typeface="Futura PT Bold"/>
                <a:cs typeface="Futura PT Bold"/>
              </a:rPr>
              <a:t>G</a:t>
            </a:r>
            <a:r>
              <a:rPr sz="900" b="1" spc="330">
                <a:solidFill>
                  <a:srgbClr val="BDC0BF"/>
                </a:solidFill>
                <a:latin typeface="Futura PT Bold"/>
                <a:cs typeface="Futura PT Bold"/>
              </a:rPr>
              <a:t> </a:t>
            </a:r>
            <a:r>
              <a:rPr sz="900" b="1">
                <a:solidFill>
                  <a:srgbClr val="BDC0BF"/>
                </a:solidFill>
                <a:latin typeface="Futura PT Bold"/>
                <a:cs typeface="Futura PT Bold"/>
              </a:rPr>
              <a:t>T</a:t>
            </a:r>
            <a:r>
              <a:rPr sz="900" b="1" spc="330">
                <a:solidFill>
                  <a:srgbClr val="BDC0BF"/>
                </a:solidFill>
                <a:latin typeface="Futura PT Bold"/>
                <a:cs typeface="Futura PT Bold"/>
              </a:rPr>
              <a:t> </a:t>
            </a:r>
            <a:r>
              <a:rPr sz="900" b="1">
                <a:solidFill>
                  <a:srgbClr val="BDC0BF"/>
                </a:solidFill>
                <a:latin typeface="Futura PT Bold"/>
                <a:cs typeface="Futura PT Bold"/>
              </a:rPr>
              <a:t>O</a:t>
            </a:r>
            <a:r>
              <a:rPr sz="900" b="1" spc="335">
                <a:solidFill>
                  <a:srgbClr val="BDC0BF"/>
                </a:solidFill>
                <a:latin typeface="Futura PT Bold"/>
                <a:cs typeface="Futura PT Bold"/>
              </a:rPr>
              <a:t> </a:t>
            </a:r>
            <a:r>
              <a:rPr sz="900" b="1" spc="-50">
                <a:solidFill>
                  <a:srgbClr val="BDC0BF"/>
                </a:solidFill>
                <a:latin typeface="Futura PT Bold"/>
                <a:cs typeface="Futura PT Bold"/>
              </a:rPr>
              <a:t>N</a:t>
            </a:r>
            <a:endParaRPr sz="900">
              <a:latin typeface="Futura PT Bold"/>
              <a:cs typeface="Futura PT Bold"/>
            </a:endParaRPr>
          </a:p>
        </p:txBody>
      </p:sp>
      <p:sp>
        <p:nvSpPr>
          <p:cNvPr id="8" name="object 8"/>
          <p:cNvSpPr txBox="1">
            <a:spLocks noGrp="1"/>
          </p:cNvSpPr>
          <p:nvPr>
            <p:ph type="title"/>
          </p:nvPr>
        </p:nvSpPr>
        <p:spPr>
          <a:xfrm>
            <a:off x="1148435" y="925874"/>
            <a:ext cx="8646795" cy="936154"/>
          </a:xfrm>
          <a:prstGeom prst="rect">
            <a:avLst/>
          </a:prstGeom>
        </p:spPr>
        <p:txBody>
          <a:bodyPr vert="horz" wrap="square" lIns="0" tIns="12700" rIns="0" bIns="0" rtlCol="0">
            <a:spAutoFit/>
          </a:bodyPr>
          <a:lstStyle/>
          <a:p>
            <a:pPr marL="12700" marR="5080">
              <a:lnSpc>
                <a:spcPct val="100000"/>
              </a:lnSpc>
              <a:spcBef>
                <a:spcPts val="100"/>
              </a:spcBef>
            </a:pPr>
            <a:r>
              <a:rPr lang="en-US">
                <a:solidFill>
                  <a:srgbClr val="22A3D9"/>
                </a:solidFill>
              </a:rPr>
              <a:t>ENGAGEMENT TO-DATE</a:t>
            </a:r>
            <a:endParaRPr spc="-10">
              <a:solidFill>
                <a:srgbClr val="22A3D9"/>
              </a:solidFill>
            </a:endParaRPr>
          </a:p>
        </p:txBody>
      </p:sp>
      <p:sp>
        <p:nvSpPr>
          <p:cNvPr id="9" name="object 9"/>
          <p:cNvSpPr txBox="1"/>
          <p:nvPr/>
        </p:nvSpPr>
        <p:spPr>
          <a:xfrm>
            <a:off x="9976498" y="5937388"/>
            <a:ext cx="904240" cy="123189"/>
          </a:xfrm>
          <a:prstGeom prst="rect">
            <a:avLst/>
          </a:prstGeom>
        </p:spPr>
        <p:txBody>
          <a:bodyPr vert="horz" wrap="square" lIns="0" tIns="11430" rIns="0" bIns="0" rtlCol="0">
            <a:spAutoFit/>
          </a:bodyPr>
          <a:lstStyle/>
          <a:p>
            <a:pPr marL="12700">
              <a:lnSpc>
                <a:spcPct val="100000"/>
              </a:lnSpc>
              <a:spcBef>
                <a:spcPts val="90"/>
              </a:spcBef>
            </a:pPr>
            <a:r>
              <a:rPr sz="650" b="0">
                <a:solidFill>
                  <a:srgbClr val="ECEEEA"/>
                </a:solidFill>
                <a:latin typeface="Futura PT Demi"/>
                <a:cs typeface="Futura PT Demi"/>
              </a:rPr>
              <a:t>S</a:t>
            </a:r>
            <a:r>
              <a:rPr sz="650" b="0" spc="-25">
                <a:solidFill>
                  <a:srgbClr val="ECEEEA"/>
                </a:solidFill>
                <a:latin typeface="Futura PT Demi"/>
                <a:cs typeface="Futura PT Demi"/>
              </a:rPr>
              <a:t> </a:t>
            </a:r>
            <a:r>
              <a:rPr sz="650" b="0" spc="95">
                <a:solidFill>
                  <a:srgbClr val="ECEEEA"/>
                </a:solidFill>
                <a:latin typeface="Futura PT Demi"/>
                <a:cs typeface="Futura PT Demi"/>
              </a:rPr>
              <a:t>AMPLE</a:t>
            </a:r>
            <a:r>
              <a:rPr sz="650" b="0" spc="250">
                <a:solidFill>
                  <a:srgbClr val="ECEEEA"/>
                </a:solidFill>
                <a:latin typeface="Futura PT Demi"/>
                <a:cs typeface="Futura PT Demi"/>
              </a:rPr>
              <a:t> </a:t>
            </a:r>
            <a:r>
              <a:rPr sz="650" b="0" spc="75">
                <a:solidFill>
                  <a:srgbClr val="ECEEEA"/>
                </a:solidFill>
                <a:latin typeface="Futura PT Demi"/>
                <a:cs typeface="Futura PT Demi"/>
              </a:rPr>
              <a:t>CAP</a:t>
            </a:r>
            <a:r>
              <a:rPr sz="650" b="0" spc="5">
                <a:solidFill>
                  <a:srgbClr val="ECEEEA"/>
                </a:solidFill>
                <a:latin typeface="Futura PT Demi"/>
                <a:cs typeface="Futura PT Demi"/>
              </a:rPr>
              <a:t> </a:t>
            </a:r>
            <a:r>
              <a:rPr sz="650" b="0" spc="70">
                <a:solidFill>
                  <a:srgbClr val="ECEEEA"/>
                </a:solidFill>
                <a:latin typeface="Futura PT Demi"/>
                <a:cs typeface="Futura PT Demi"/>
              </a:rPr>
              <a:t>TION </a:t>
            </a:r>
            <a:endParaRPr sz="650">
              <a:latin typeface="Futura PT Demi"/>
              <a:cs typeface="Futura PT Demi"/>
            </a:endParaRPr>
          </a:p>
        </p:txBody>
      </p:sp>
      <p:sp>
        <p:nvSpPr>
          <p:cNvPr id="10" name="object 10"/>
          <p:cNvSpPr txBox="1"/>
          <p:nvPr/>
        </p:nvSpPr>
        <p:spPr>
          <a:xfrm>
            <a:off x="2600673" y="2761174"/>
            <a:ext cx="3622573" cy="1128514"/>
          </a:xfrm>
          <a:prstGeom prst="rect">
            <a:avLst/>
          </a:prstGeom>
        </p:spPr>
        <p:txBody>
          <a:bodyPr vert="horz" wrap="square" lIns="0" tIns="12700" rIns="0" bIns="0" rtlCol="0">
            <a:spAutoFit/>
          </a:bodyPr>
          <a:lstStyle/>
          <a:p>
            <a:pPr marL="12700">
              <a:lnSpc>
                <a:spcPts val="1535"/>
              </a:lnSpc>
              <a:spcBef>
                <a:spcPts val="100"/>
              </a:spcBef>
            </a:pPr>
            <a:r>
              <a:rPr lang="en-US" b="0">
                <a:solidFill>
                  <a:srgbClr val="F1795A"/>
                </a:solidFill>
                <a:latin typeface="Futura PT Demi"/>
                <a:cs typeface="Futura PT Demi"/>
              </a:rPr>
              <a:t>December Site Visit</a:t>
            </a:r>
            <a:endParaRPr sz="1400">
              <a:latin typeface="Futura PT Demi"/>
              <a:cs typeface="Futura PT Demi"/>
            </a:endParaRPr>
          </a:p>
          <a:p>
            <a:pPr marL="184150" indent="-171450">
              <a:lnSpc>
                <a:spcPct val="100000"/>
              </a:lnSpc>
              <a:spcBef>
                <a:spcPts val="10"/>
              </a:spcBef>
              <a:buFont typeface="Arial" panose="020B0604020202020204" pitchFamily="34" charset="0"/>
              <a:buChar char="•"/>
            </a:pPr>
            <a:r>
              <a:rPr lang="en-US" sz="1400" b="0">
                <a:solidFill>
                  <a:srgbClr val="242B2B"/>
                </a:solidFill>
                <a:latin typeface="Futura PT Medium"/>
                <a:cs typeface="Futura PT Medium"/>
              </a:rPr>
              <a:t>Focus Groups held with: Economic Development, SJRCM, Realtors and Developers, Local Businesses and Organizations</a:t>
            </a:r>
          </a:p>
          <a:p>
            <a:pPr marL="184150" indent="-171450">
              <a:lnSpc>
                <a:spcPct val="100000"/>
              </a:lnSpc>
              <a:spcBef>
                <a:spcPts val="10"/>
              </a:spcBef>
              <a:buFont typeface="Arial" panose="020B0604020202020204" pitchFamily="34" charset="0"/>
              <a:buChar char="•"/>
            </a:pPr>
            <a:endParaRPr lang="en-US">
              <a:solidFill>
                <a:srgbClr val="242B2B"/>
              </a:solidFill>
              <a:latin typeface="Futura PT Medium"/>
              <a:cs typeface="Futura PT Medium"/>
            </a:endParaRPr>
          </a:p>
        </p:txBody>
      </p:sp>
      <p:sp>
        <p:nvSpPr>
          <p:cNvPr id="2" name="object 10">
            <a:extLst>
              <a:ext uri="{FF2B5EF4-FFF2-40B4-BE49-F238E27FC236}">
                <a16:creationId xmlns:a16="http://schemas.microsoft.com/office/drawing/2014/main" id="{C46EACEA-9AA1-CD29-9B91-F3F8E01621BC}"/>
              </a:ext>
            </a:extLst>
          </p:cNvPr>
          <p:cNvSpPr txBox="1"/>
          <p:nvPr/>
        </p:nvSpPr>
        <p:spPr>
          <a:xfrm>
            <a:off x="8533288" y="2763907"/>
            <a:ext cx="4153753" cy="1128514"/>
          </a:xfrm>
          <a:prstGeom prst="rect">
            <a:avLst/>
          </a:prstGeom>
        </p:spPr>
        <p:txBody>
          <a:bodyPr vert="horz" wrap="square" lIns="0" tIns="12700" rIns="0" bIns="0" rtlCol="0">
            <a:spAutoFit/>
          </a:bodyPr>
          <a:lstStyle/>
          <a:p>
            <a:pPr marL="12700">
              <a:lnSpc>
                <a:spcPts val="1535"/>
              </a:lnSpc>
              <a:spcBef>
                <a:spcPts val="100"/>
              </a:spcBef>
            </a:pPr>
            <a:r>
              <a:rPr lang="en-US" b="0">
                <a:solidFill>
                  <a:srgbClr val="F1795A"/>
                </a:solidFill>
                <a:latin typeface="Futura PT Demi"/>
                <a:cs typeface="Futura PT Demi"/>
              </a:rPr>
              <a:t>Stakeholder Interviews</a:t>
            </a:r>
            <a:endParaRPr sz="1400">
              <a:latin typeface="Futura PT Demi"/>
              <a:cs typeface="Futura PT Demi"/>
            </a:endParaRPr>
          </a:p>
          <a:p>
            <a:pPr marL="184150" indent="-171450">
              <a:lnSpc>
                <a:spcPct val="100000"/>
              </a:lnSpc>
              <a:spcBef>
                <a:spcPts val="10"/>
              </a:spcBef>
              <a:buFont typeface="Arial" panose="020B0604020202020204" pitchFamily="34" charset="0"/>
              <a:buChar char="•"/>
            </a:pPr>
            <a:r>
              <a:rPr lang="en-US" sz="1400" b="0">
                <a:solidFill>
                  <a:srgbClr val="242B2B"/>
                </a:solidFill>
                <a:latin typeface="Futura PT Medium"/>
                <a:cs typeface="Futura PT Medium"/>
              </a:rPr>
              <a:t>SJC Cooperative Extension Office</a:t>
            </a:r>
          </a:p>
          <a:p>
            <a:pPr marL="184150" indent="-171450">
              <a:lnSpc>
                <a:spcPct val="100000"/>
              </a:lnSpc>
              <a:spcBef>
                <a:spcPts val="10"/>
              </a:spcBef>
              <a:buFont typeface="Arial" panose="020B0604020202020204" pitchFamily="34" charset="0"/>
              <a:buChar char="•"/>
            </a:pPr>
            <a:r>
              <a:rPr lang="en-US" sz="1400">
                <a:solidFill>
                  <a:srgbClr val="242B2B"/>
                </a:solidFill>
                <a:latin typeface="Futura PT Medium"/>
                <a:cs typeface="Futura PT Medium"/>
              </a:rPr>
              <a:t>City Engineers</a:t>
            </a:r>
          </a:p>
          <a:p>
            <a:pPr marL="184150" indent="-171450">
              <a:lnSpc>
                <a:spcPct val="100000"/>
              </a:lnSpc>
              <a:spcBef>
                <a:spcPts val="10"/>
              </a:spcBef>
              <a:buFont typeface="Arial" panose="020B0604020202020204" pitchFamily="34" charset="0"/>
              <a:buChar char="•"/>
            </a:pPr>
            <a:r>
              <a:rPr lang="en-US" sz="1400" b="0">
                <a:solidFill>
                  <a:srgbClr val="242B2B"/>
                </a:solidFill>
                <a:latin typeface="Futura PT Medium"/>
                <a:cs typeface="Futura PT Medium"/>
              </a:rPr>
              <a:t>Indian Center</a:t>
            </a:r>
          </a:p>
          <a:p>
            <a:pPr marL="184150" indent="-171450">
              <a:lnSpc>
                <a:spcPct val="100000"/>
              </a:lnSpc>
              <a:spcBef>
                <a:spcPts val="10"/>
              </a:spcBef>
              <a:buFont typeface="Arial" panose="020B0604020202020204" pitchFamily="34" charset="0"/>
              <a:buChar char="•"/>
            </a:pPr>
            <a:endParaRPr lang="en-US">
              <a:solidFill>
                <a:srgbClr val="242B2B"/>
              </a:solidFill>
              <a:latin typeface="Futura PT Medium"/>
              <a:cs typeface="Futura PT Medium"/>
            </a:endParaRPr>
          </a:p>
        </p:txBody>
      </p:sp>
      <p:sp>
        <p:nvSpPr>
          <p:cNvPr id="15" name="object 10">
            <a:extLst>
              <a:ext uri="{FF2B5EF4-FFF2-40B4-BE49-F238E27FC236}">
                <a16:creationId xmlns:a16="http://schemas.microsoft.com/office/drawing/2014/main" id="{5B77C19D-9E21-9241-E1FB-81B813186AC3}"/>
              </a:ext>
            </a:extLst>
          </p:cNvPr>
          <p:cNvSpPr txBox="1"/>
          <p:nvPr/>
        </p:nvSpPr>
        <p:spPr>
          <a:xfrm>
            <a:off x="2629929" y="4566853"/>
            <a:ext cx="4153753" cy="892552"/>
          </a:xfrm>
          <a:prstGeom prst="rect">
            <a:avLst/>
          </a:prstGeom>
        </p:spPr>
        <p:txBody>
          <a:bodyPr vert="horz" wrap="square" lIns="0" tIns="12700" rIns="0" bIns="0" rtlCol="0">
            <a:spAutoFit/>
          </a:bodyPr>
          <a:lstStyle/>
          <a:p>
            <a:pPr marL="12700">
              <a:lnSpc>
                <a:spcPts val="1535"/>
              </a:lnSpc>
              <a:spcBef>
                <a:spcPts val="100"/>
              </a:spcBef>
            </a:pPr>
            <a:r>
              <a:rPr lang="en-US" b="0">
                <a:solidFill>
                  <a:srgbClr val="F1795A"/>
                </a:solidFill>
                <a:latin typeface="Futura PT Demi"/>
                <a:cs typeface="Futura PT Demi"/>
              </a:rPr>
              <a:t>Project Website</a:t>
            </a:r>
          </a:p>
          <a:p>
            <a:pPr marL="298450" indent="-285750">
              <a:lnSpc>
                <a:spcPts val="1535"/>
              </a:lnSpc>
              <a:spcBef>
                <a:spcPts val="100"/>
              </a:spcBef>
              <a:buFont typeface="Arial" panose="020B0604020202020204" pitchFamily="34" charset="0"/>
              <a:buChar char="•"/>
            </a:pPr>
            <a:r>
              <a:rPr lang="en-US" sz="1400">
                <a:solidFill>
                  <a:srgbClr val="242B2B"/>
                </a:solidFill>
                <a:latin typeface="Futura PT Medium"/>
                <a:hlinkClick r:id="rId2"/>
              </a:rPr>
              <a:t>www.animasactionplan.org</a:t>
            </a:r>
            <a:r>
              <a:rPr lang="en-US" sz="1400">
                <a:solidFill>
                  <a:srgbClr val="242B2B"/>
                </a:solidFill>
                <a:latin typeface="Futura PT Medium"/>
              </a:rPr>
              <a:t> </a:t>
            </a:r>
          </a:p>
          <a:p>
            <a:pPr marL="12700">
              <a:lnSpc>
                <a:spcPts val="1535"/>
              </a:lnSpc>
              <a:spcBef>
                <a:spcPts val="100"/>
              </a:spcBef>
            </a:pPr>
            <a:endParaRPr lang="en-US" sz="1400">
              <a:latin typeface="Futura PT Demi"/>
              <a:cs typeface="Futura PT Demi"/>
            </a:endParaRPr>
          </a:p>
          <a:p>
            <a:pPr marL="184150" indent="-171450">
              <a:lnSpc>
                <a:spcPct val="100000"/>
              </a:lnSpc>
              <a:spcBef>
                <a:spcPts val="10"/>
              </a:spcBef>
              <a:buFont typeface="Arial" panose="020B0604020202020204" pitchFamily="34" charset="0"/>
              <a:buChar char="•"/>
            </a:pPr>
            <a:endParaRPr lang="en-US">
              <a:solidFill>
                <a:srgbClr val="242B2B"/>
              </a:solidFill>
              <a:latin typeface="Futura PT Medium"/>
              <a:cs typeface="Futura PT Medium"/>
            </a:endParaRPr>
          </a:p>
        </p:txBody>
      </p:sp>
      <p:sp>
        <p:nvSpPr>
          <p:cNvPr id="16" name="object 10">
            <a:extLst>
              <a:ext uri="{FF2B5EF4-FFF2-40B4-BE49-F238E27FC236}">
                <a16:creationId xmlns:a16="http://schemas.microsoft.com/office/drawing/2014/main" id="{17E7687D-B3BF-B82F-0864-95744ED6FAB7}"/>
              </a:ext>
            </a:extLst>
          </p:cNvPr>
          <p:cNvSpPr txBox="1"/>
          <p:nvPr/>
        </p:nvSpPr>
        <p:spPr>
          <a:xfrm>
            <a:off x="8533288" y="4566853"/>
            <a:ext cx="2844865" cy="913070"/>
          </a:xfrm>
          <a:prstGeom prst="rect">
            <a:avLst/>
          </a:prstGeom>
        </p:spPr>
        <p:txBody>
          <a:bodyPr vert="horz" wrap="square" lIns="0" tIns="12700" rIns="0" bIns="0" rtlCol="0">
            <a:spAutoFit/>
          </a:bodyPr>
          <a:lstStyle/>
          <a:p>
            <a:pPr marL="12700">
              <a:lnSpc>
                <a:spcPts val="1535"/>
              </a:lnSpc>
              <a:spcBef>
                <a:spcPts val="100"/>
              </a:spcBef>
            </a:pPr>
            <a:r>
              <a:rPr lang="en-US" b="0">
                <a:solidFill>
                  <a:srgbClr val="F1795A"/>
                </a:solidFill>
                <a:latin typeface="Futura PT Demi"/>
                <a:cs typeface="Futura PT Demi"/>
              </a:rPr>
              <a:t>Community Survey</a:t>
            </a:r>
            <a:endParaRPr sz="1400">
              <a:latin typeface="Futura PT Demi"/>
              <a:cs typeface="Futura PT Demi"/>
            </a:endParaRPr>
          </a:p>
          <a:p>
            <a:pPr marL="184150" indent="-171450">
              <a:spcBef>
                <a:spcPts val="10"/>
              </a:spcBef>
              <a:buFont typeface="Arial" panose="020B0604020202020204" pitchFamily="34" charset="0"/>
              <a:buChar char="•"/>
            </a:pPr>
            <a:r>
              <a:rPr lang="en-US" sz="1400" b="0">
                <a:solidFill>
                  <a:srgbClr val="242B2B"/>
                </a:solidFill>
                <a:latin typeface="Futura PT Medium"/>
                <a:cs typeface="Futura PT Medium"/>
              </a:rPr>
              <a:t>Planning to open </a:t>
            </a:r>
            <a:r>
              <a:rPr lang="en-US" sz="1400">
                <a:solidFill>
                  <a:srgbClr val="242B2B"/>
                </a:solidFill>
                <a:latin typeface="Futura PT Medium"/>
                <a:cs typeface="Futura PT Medium"/>
              </a:rPr>
              <a:t>late February through March</a:t>
            </a:r>
            <a:endParaRPr lang="en-US" sz="1400" b="0">
              <a:solidFill>
                <a:srgbClr val="242B2B"/>
              </a:solidFill>
              <a:latin typeface="Futura PT Medium"/>
              <a:cs typeface="Futura PT Medium"/>
            </a:endParaRPr>
          </a:p>
          <a:p>
            <a:pPr marL="184150" indent="-171450">
              <a:lnSpc>
                <a:spcPct val="100000"/>
              </a:lnSpc>
              <a:spcBef>
                <a:spcPts val="10"/>
              </a:spcBef>
              <a:buFont typeface="Arial" panose="020B0604020202020204" pitchFamily="34" charset="0"/>
              <a:buChar char="•"/>
            </a:pPr>
            <a:endParaRPr lang="en-US">
              <a:solidFill>
                <a:srgbClr val="242B2B"/>
              </a:solidFill>
              <a:latin typeface="Futura PT Medium"/>
              <a:cs typeface="Futura PT Medium"/>
            </a:endParaRPr>
          </a:p>
        </p:txBody>
      </p:sp>
      <p:pic>
        <p:nvPicPr>
          <p:cNvPr id="18" name="Graphic 17" descr="Boardroom with solid fill">
            <a:extLst>
              <a:ext uri="{FF2B5EF4-FFF2-40B4-BE49-F238E27FC236}">
                <a16:creationId xmlns:a16="http://schemas.microsoft.com/office/drawing/2014/main" id="{32B6CB6E-AFD8-4728-86C7-E982166238CB}"/>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281876" y="2600158"/>
            <a:ext cx="1063908" cy="1063908"/>
          </a:xfrm>
          <a:prstGeom prst="rect">
            <a:avLst/>
          </a:prstGeom>
        </p:spPr>
      </p:pic>
      <p:pic>
        <p:nvPicPr>
          <p:cNvPr id="22" name="Graphic 21" descr="Topography Map with solid fill">
            <a:extLst>
              <a:ext uri="{FF2B5EF4-FFF2-40B4-BE49-F238E27FC236}">
                <a16:creationId xmlns:a16="http://schemas.microsoft.com/office/drawing/2014/main" id="{3898FEE4-2FE8-33F3-3F60-4E43A4C742F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72897" y="2674912"/>
            <a:ext cx="914400" cy="914400"/>
          </a:xfrm>
          <a:prstGeom prst="rect">
            <a:avLst/>
          </a:prstGeom>
        </p:spPr>
      </p:pic>
      <p:pic>
        <p:nvPicPr>
          <p:cNvPr id="24" name="Graphic 23" descr="Internet with solid fill">
            <a:extLst>
              <a:ext uri="{FF2B5EF4-FFF2-40B4-BE49-F238E27FC236}">
                <a16:creationId xmlns:a16="http://schemas.microsoft.com/office/drawing/2014/main" id="{73EBA0B3-8B64-4B46-7F39-5CB58BCC2C0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372897" y="4339017"/>
            <a:ext cx="914400" cy="914400"/>
          </a:xfrm>
          <a:prstGeom prst="rect">
            <a:avLst/>
          </a:prstGeom>
        </p:spPr>
      </p:pic>
      <p:pic>
        <p:nvPicPr>
          <p:cNvPr id="26" name="Graphic 25" descr="Clipboard with solid fill">
            <a:extLst>
              <a:ext uri="{FF2B5EF4-FFF2-40B4-BE49-F238E27FC236}">
                <a16:creationId xmlns:a16="http://schemas.microsoft.com/office/drawing/2014/main" id="{7F81218D-3D27-77EB-B931-5352A44F4E17}"/>
              </a:ext>
            </a:extLst>
          </p:cNvPr>
          <p:cNvPicPr>
            <a:picLocks noChangeAspect="1"/>
          </p:cNvPicPr>
          <p:nvPr/>
        </p:nvPicPr>
        <p:blipFill>
          <a:blip r:embed="rId9">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7356630" y="4339017"/>
            <a:ext cx="914400" cy="914400"/>
          </a:xfrm>
          <a:prstGeom prst="rect">
            <a:avLst/>
          </a:prstGeom>
        </p:spPr>
      </p:pic>
      <p:sp>
        <p:nvSpPr>
          <p:cNvPr id="11" name="object 7">
            <a:extLst>
              <a:ext uri="{FF2B5EF4-FFF2-40B4-BE49-F238E27FC236}">
                <a16:creationId xmlns:a16="http://schemas.microsoft.com/office/drawing/2014/main" id="{38928194-80BC-2FF3-3A69-A6AE085A1A9D}"/>
              </a:ext>
            </a:extLst>
          </p:cNvPr>
          <p:cNvSpPr txBox="1"/>
          <p:nvPr/>
        </p:nvSpPr>
        <p:spPr>
          <a:xfrm>
            <a:off x="7554897" y="416806"/>
            <a:ext cx="3055269" cy="153888"/>
          </a:xfrm>
          <a:prstGeom prst="rect">
            <a:avLst/>
          </a:prstGeom>
        </p:spPr>
        <p:txBody>
          <a:bodyPr vert="horz" wrap="square" lIns="0" tIns="15240" rIns="0" bIns="0" rtlCol="0">
            <a:spAutoFit/>
          </a:bodyPr>
          <a:lstStyle/>
          <a:p>
            <a:pPr marL="12700" algn="r">
              <a:lnSpc>
                <a:spcPct val="100000"/>
              </a:lnSpc>
              <a:spcBef>
                <a:spcPts val="120"/>
              </a:spcBef>
              <a:tabLst>
                <a:tab pos="1172845" algn="l"/>
              </a:tabLst>
            </a:pPr>
            <a:r>
              <a:rPr lang="en-US" sz="900" b="1" spc="300">
                <a:solidFill>
                  <a:srgbClr val="BDC0BF"/>
                </a:solidFill>
                <a:latin typeface="Futura PT Bold"/>
                <a:cs typeface="Futura PT Bold"/>
              </a:rPr>
              <a:t>COMMUNITY INPUT WORKSHOP</a:t>
            </a:r>
            <a:endParaRPr lang="en-US" sz="900" spc="300">
              <a:latin typeface="Futura PT Bold"/>
              <a:cs typeface="Futura PT Bold"/>
            </a:endParaRPr>
          </a:p>
        </p:txBody>
      </p:sp>
    </p:spTree>
    <p:extLst>
      <p:ext uri="{BB962C8B-B14F-4D97-AF65-F5344CB8AC3E}">
        <p14:creationId xmlns:p14="http://schemas.microsoft.com/office/powerpoint/2010/main" val="218971794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31961" y="3743957"/>
            <a:ext cx="144780" cy="2385060"/>
          </a:xfrm>
          <a:prstGeom prst="rect">
            <a:avLst/>
          </a:prstGeom>
        </p:spPr>
        <p:txBody>
          <a:bodyPr vert="vert270" wrap="square" lIns="0" tIns="0" rIns="0" bIns="0" rtlCol="0">
            <a:spAutoFit/>
          </a:bodyPr>
          <a:lstStyle/>
          <a:p>
            <a:pPr>
              <a:lnSpc>
                <a:spcPct val="100000"/>
              </a:lnSpc>
              <a:tabLst>
                <a:tab pos="605790" algn="l"/>
                <a:tab pos="988694" algn="l"/>
              </a:tabLst>
            </a:pPr>
            <a:r>
              <a:rPr sz="900" b="1">
                <a:solidFill>
                  <a:srgbClr val="BDC0BF"/>
                </a:solidFill>
                <a:latin typeface="Futura PT Bold"/>
                <a:cs typeface="Futura PT Bold"/>
              </a:rPr>
              <a:t>C</a:t>
            </a:r>
            <a:r>
              <a:rPr sz="900" b="1" spc="325">
                <a:solidFill>
                  <a:srgbClr val="BDC0BF"/>
                </a:solidFill>
                <a:latin typeface="Futura PT Bold"/>
                <a:cs typeface="Futura PT Bold"/>
              </a:rPr>
              <a:t> </a:t>
            </a:r>
            <a:r>
              <a:rPr sz="900" b="1">
                <a:solidFill>
                  <a:srgbClr val="BDC0BF"/>
                </a:solidFill>
                <a:latin typeface="Futura PT Bold"/>
                <a:cs typeface="Futura PT Bold"/>
              </a:rPr>
              <a:t>I</a:t>
            </a:r>
            <a:r>
              <a:rPr sz="900" b="1" spc="330">
                <a:solidFill>
                  <a:srgbClr val="BDC0BF"/>
                </a:solidFill>
                <a:latin typeface="Futura PT Bold"/>
                <a:cs typeface="Futura PT Bold"/>
              </a:rPr>
              <a:t> </a:t>
            </a:r>
            <a:r>
              <a:rPr sz="900" b="1">
                <a:solidFill>
                  <a:srgbClr val="BDC0BF"/>
                </a:solidFill>
                <a:latin typeface="Futura PT Bold"/>
                <a:cs typeface="Futura PT Bold"/>
              </a:rPr>
              <a:t>T</a:t>
            </a:r>
            <a:r>
              <a:rPr sz="900" b="1" spc="350">
                <a:solidFill>
                  <a:srgbClr val="BDC0BF"/>
                </a:solidFill>
                <a:latin typeface="Futura PT Bold"/>
                <a:cs typeface="Futura PT Bold"/>
              </a:rPr>
              <a:t> </a:t>
            </a:r>
            <a:r>
              <a:rPr sz="900" b="1" spc="-60">
                <a:solidFill>
                  <a:srgbClr val="BDC0BF"/>
                </a:solidFill>
                <a:latin typeface="Futura PT Bold"/>
                <a:cs typeface="Futura PT Bold"/>
              </a:rPr>
              <a:t>Y</a:t>
            </a:r>
            <a:r>
              <a:rPr sz="900" b="1">
                <a:solidFill>
                  <a:srgbClr val="BDC0BF"/>
                </a:solidFill>
                <a:latin typeface="Futura PT Bold"/>
                <a:cs typeface="Futura PT Bold"/>
              </a:rPr>
              <a:t>	O</a:t>
            </a:r>
            <a:r>
              <a:rPr sz="900" b="1" spc="330">
                <a:solidFill>
                  <a:srgbClr val="BDC0BF"/>
                </a:solidFill>
                <a:latin typeface="Futura PT Bold"/>
                <a:cs typeface="Futura PT Bold"/>
              </a:rPr>
              <a:t> </a:t>
            </a:r>
            <a:r>
              <a:rPr sz="900" b="1" spc="-50">
                <a:solidFill>
                  <a:srgbClr val="BDC0BF"/>
                </a:solidFill>
                <a:latin typeface="Futura PT Bold"/>
                <a:cs typeface="Futura PT Bold"/>
              </a:rPr>
              <a:t>F</a:t>
            </a:r>
            <a:r>
              <a:rPr sz="900" b="1">
                <a:solidFill>
                  <a:srgbClr val="BDC0BF"/>
                </a:solidFill>
                <a:latin typeface="Futura PT Bold"/>
                <a:cs typeface="Futura PT Bold"/>
              </a:rPr>
              <a:t>	F</a:t>
            </a:r>
            <a:r>
              <a:rPr sz="900" b="1" spc="295">
                <a:solidFill>
                  <a:srgbClr val="BDC0BF"/>
                </a:solidFill>
                <a:latin typeface="Futura PT Bold"/>
                <a:cs typeface="Futura PT Bold"/>
              </a:rPr>
              <a:t> </a:t>
            </a:r>
            <a:r>
              <a:rPr sz="900" b="1">
                <a:solidFill>
                  <a:srgbClr val="BDC0BF"/>
                </a:solidFill>
                <a:latin typeface="Futura PT Bold"/>
                <a:cs typeface="Futura PT Bold"/>
              </a:rPr>
              <a:t>A</a:t>
            </a:r>
            <a:r>
              <a:rPr sz="900" b="1" spc="330">
                <a:solidFill>
                  <a:srgbClr val="BDC0BF"/>
                </a:solidFill>
                <a:latin typeface="Futura PT Bold"/>
                <a:cs typeface="Futura PT Bold"/>
              </a:rPr>
              <a:t> </a:t>
            </a:r>
            <a:r>
              <a:rPr sz="900" b="1">
                <a:solidFill>
                  <a:srgbClr val="BDC0BF"/>
                </a:solidFill>
                <a:latin typeface="Futura PT Bold"/>
                <a:cs typeface="Futura PT Bold"/>
              </a:rPr>
              <a:t>R</a:t>
            </a:r>
            <a:r>
              <a:rPr sz="900" b="1" spc="335">
                <a:solidFill>
                  <a:srgbClr val="BDC0BF"/>
                </a:solidFill>
                <a:latin typeface="Futura PT Bold"/>
                <a:cs typeface="Futura PT Bold"/>
              </a:rPr>
              <a:t> </a:t>
            </a:r>
            <a:r>
              <a:rPr sz="900" b="1">
                <a:solidFill>
                  <a:srgbClr val="BDC0BF"/>
                </a:solidFill>
                <a:latin typeface="Futura PT Bold"/>
                <a:cs typeface="Futura PT Bold"/>
              </a:rPr>
              <a:t>M</a:t>
            </a:r>
            <a:r>
              <a:rPr sz="900" b="1" spc="330">
                <a:solidFill>
                  <a:srgbClr val="BDC0BF"/>
                </a:solidFill>
                <a:latin typeface="Futura PT Bold"/>
                <a:cs typeface="Futura PT Bold"/>
              </a:rPr>
              <a:t> </a:t>
            </a:r>
            <a:r>
              <a:rPr sz="900" b="1">
                <a:solidFill>
                  <a:srgbClr val="BDC0BF"/>
                </a:solidFill>
                <a:latin typeface="Futura PT Bold"/>
                <a:cs typeface="Futura PT Bold"/>
              </a:rPr>
              <a:t>I</a:t>
            </a:r>
            <a:r>
              <a:rPr sz="900" b="1" spc="330">
                <a:solidFill>
                  <a:srgbClr val="BDC0BF"/>
                </a:solidFill>
                <a:latin typeface="Futura PT Bold"/>
                <a:cs typeface="Futura PT Bold"/>
              </a:rPr>
              <a:t> </a:t>
            </a:r>
            <a:r>
              <a:rPr sz="900" b="1">
                <a:solidFill>
                  <a:srgbClr val="BDC0BF"/>
                </a:solidFill>
                <a:latin typeface="Futura PT Bold"/>
                <a:cs typeface="Futura PT Bold"/>
              </a:rPr>
              <a:t>N</a:t>
            </a:r>
            <a:r>
              <a:rPr sz="900" b="1" spc="335">
                <a:solidFill>
                  <a:srgbClr val="BDC0BF"/>
                </a:solidFill>
                <a:latin typeface="Futura PT Bold"/>
                <a:cs typeface="Futura PT Bold"/>
              </a:rPr>
              <a:t> </a:t>
            </a:r>
            <a:r>
              <a:rPr sz="900" b="1">
                <a:solidFill>
                  <a:srgbClr val="BDC0BF"/>
                </a:solidFill>
                <a:latin typeface="Futura PT Bold"/>
                <a:cs typeface="Futura PT Bold"/>
              </a:rPr>
              <a:t>G</a:t>
            </a:r>
            <a:r>
              <a:rPr sz="900" b="1" spc="330">
                <a:solidFill>
                  <a:srgbClr val="BDC0BF"/>
                </a:solidFill>
                <a:latin typeface="Futura PT Bold"/>
                <a:cs typeface="Futura PT Bold"/>
              </a:rPr>
              <a:t> </a:t>
            </a:r>
            <a:r>
              <a:rPr sz="900" b="1">
                <a:solidFill>
                  <a:srgbClr val="BDC0BF"/>
                </a:solidFill>
                <a:latin typeface="Futura PT Bold"/>
                <a:cs typeface="Futura PT Bold"/>
              </a:rPr>
              <a:t>T</a:t>
            </a:r>
            <a:r>
              <a:rPr sz="900" b="1" spc="330">
                <a:solidFill>
                  <a:srgbClr val="BDC0BF"/>
                </a:solidFill>
                <a:latin typeface="Futura PT Bold"/>
                <a:cs typeface="Futura PT Bold"/>
              </a:rPr>
              <a:t> </a:t>
            </a:r>
            <a:r>
              <a:rPr sz="900" b="1">
                <a:solidFill>
                  <a:srgbClr val="BDC0BF"/>
                </a:solidFill>
                <a:latin typeface="Futura PT Bold"/>
                <a:cs typeface="Futura PT Bold"/>
              </a:rPr>
              <a:t>O</a:t>
            </a:r>
            <a:r>
              <a:rPr sz="900" b="1" spc="335">
                <a:solidFill>
                  <a:srgbClr val="BDC0BF"/>
                </a:solidFill>
                <a:latin typeface="Futura PT Bold"/>
                <a:cs typeface="Futura PT Bold"/>
              </a:rPr>
              <a:t> </a:t>
            </a:r>
            <a:r>
              <a:rPr sz="900" b="1" spc="-50">
                <a:solidFill>
                  <a:srgbClr val="BDC0BF"/>
                </a:solidFill>
                <a:latin typeface="Futura PT Bold"/>
                <a:cs typeface="Futura PT Bold"/>
              </a:rPr>
              <a:t>N</a:t>
            </a:r>
            <a:endParaRPr sz="900">
              <a:latin typeface="Futura PT Bold"/>
              <a:cs typeface="Futura PT Bold"/>
            </a:endParaRPr>
          </a:p>
        </p:txBody>
      </p:sp>
      <p:sp>
        <p:nvSpPr>
          <p:cNvPr id="3" name="object 3"/>
          <p:cNvSpPr txBox="1"/>
          <p:nvPr/>
        </p:nvSpPr>
        <p:spPr>
          <a:xfrm>
            <a:off x="7279690" y="416806"/>
            <a:ext cx="3330452" cy="153888"/>
          </a:xfrm>
          <a:prstGeom prst="rect">
            <a:avLst/>
          </a:prstGeom>
        </p:spPr>
        <p:txBody>
          <a:bodyPr vert="horz" wrap="square" lIns="0" tIns="15240" rIns="0" bIns="0" rtlCol="0">
            <a:spAutoFit/>
          </a:bodyPr>
          <a:lstStyle/>
          <a:p>
            <a:pPr marL="12700" algn="r">
              <a:lnSpc>
                <a:spcPct val="100000"/>
              </a:lnSpc>
              <a:spcBef>
                <a:spcPts val="120"/>
              </a:spcBef>
              <a:tabLst>
                <a:tab pos="1172845" algn="l"/>
              </a:tabLst>
            </a:pPr>
            <a:r>
              <a:rPr lang="en-US" sz="900" b="1" spc="300">
                <a:solidFill>
                  <a:srgbClr val="BDC0BF"/>
                </a:solidFill>
                <a:latin typeface="Futura PT Bold"/>
                <a:cs typeface="Futura PT Bold"/>
              </a:rPr>
              <a:t>COMMUNITY INPUT WORKSHOP</a:t>
            </a:r>
            <a:endParaRPr lang="en-US" sz="900" spc="300">
              <a:latin typeface="Futura PT Bold"/>
              <a:cs typeface="Futura PT Bold"/>
            </a:endParaRPr>
          </a:p>
        </p:txBody>
      </p:sp>
      <p:pic>
        <p:nvPicPr>
          <p:cNvPr id="4" name="object 4"/>
          <p:cNvPicPr/>
          <p:nvPr/>
        </p:nvPicPr>
        <p:blipFill>
          <a:blip r:embed="rId2" cstate="print"/>
          <a:stretch>
            <a:fillRect/>
          </a:stretch>
        </p:blipFill>
        <p:spPr>
          <a:xfrm>
            <a:off x="0" y="0"/>
            <a:ext cx="6059233" cy="6858000"/>
          </a:xfrm>
          <a:prstGeom prst="rect">
            <a:avLst/>
          </a:prstGeom>
        </p:spPr>
      </p:pic>
      <p:sp>
        <p:nvSpPr>
          <p:cNvPr id="5" name="object 5"/>
          <p:cNvSpPr/>
          <p:nvPr/>
        </p:nvSpPr>
        <p:spPr>
          <a:xfrm>
            <a:off x="8725992" y="1536661"/>
            <a:ext cx="3465829" cy="403225"/>
          </a:xfrm>
          <a:custGeom>
            <a:avLst/>
            <a:gdLst/>
            <a:ahLst/>
            <a:cxnLst/>
            <a:rect l="l" t="t" r="r" b="b"/>
            <a:pathLst>
              <a:path w="3465829" h="403225">
                <a:moveTo>
                  <a:pt x="3465703" y="0"/>
                </a:moveTo>
                <a:lnTo>
                  <a:pt x="0" y="0"/>
                </a:lnTo>
                <a:lnTo>
                  <a:pt x="0" y="403110"/>
                </a:lnTo>
                <a:lnTo>
                  <a:pt x="3465703" y="403110"/>
                </a:lnTo>
                <a:lnTo>
                  <a:pt x="3465703" y="0"/>
                </a:lnTo>
                <a:close/>
              </a:path>
            </a:pathLst>
          </a:custGeom>
          <a:solidFill>
            <a:srgbClr val="F1795A"/>
          </a:solidFill>
        </p:spPr>
        <p:txBody>
          <a:bodyPr wrap="square" lIns="0" tIns="0" rIns="0" bIns="0" rtlCol="0"/>
          <a:lstStyle/>
          <a:p>
            <a:endParaRPr/>
          </a:p>
        </p:txBody>
      </p:sp>
      <p:sp>
        <p:nvSpPr>
          <p:cNvPr id="6" name="object 6"/>
          <p:cNvSpPr txBox="1">
            <a:spLocks noGrp="1"/>
          </p:cNvSpPr>
          <p:nvPr>
            <p:ph type="ctrTitle"/>
          </p:nvPr>
        </p:nvSpPr>
        <p:spPr>
          <a:xfrm>
            <a:off x="1142892" y="586657"/>
            <a:ext cx="10454949" cy="1417137"/>
          </a:xfrm>
          <a:prstGeom prst="rect">
            <a:avLst/>
          </a:prstGeom>
        </p:spPr>
        <p:txBody>
          <a:bodyPr vert="horz" wrap="square" lIns="0" tIns="15240" rIns="0" bIns="0" rtlCol="0">
            <a:spAutoFit/>
          </a:bodyPr>
          <a:lstStyle/>
          <a:p>
            <a:pPr marL="1363345">
              <a:lnSpc>
                <a:spcPct val="100000"/>
              </a:lnSpc>
              <a:spcBef>
                <a:spcPts val="120"/>
              </a:spcBef>
            </a:pPr>
            <a:r>
              <a:rPr sz="8800" spc="65">
                <a:solidFill>
                  <a:srgbClr val="242B2B"/>
                </a:solidFill>
              </a:rPr>
              <a:t>B</a:t>
            </a:r>
            <a:r>
              <a:rPr sz="8800" spc="-155">
                <a:solidFill>
                  <a:srgbClr val="242B2B"/>
                </a:solidFill>
              </a:rPr>
              <a:t>A</a:t>
            </a:r>
            <a:r>
              <a:rPr sz="8800" spc="65">
                <a:solidFill>
                  <a:srgbClr val="242B2B"/>
                </a:solidFill>
              </a:rPr>
              <a:t>C</a:t>
            </a:r>
            <a:r>
              <a:rPr sz="8800" spc="-480">
                <a:solidFill>
                  <a:srgbClr val="242B2B"/>
                </a:solidFill>
              </a:rPr>
              <a:t>K</a:t>
            </a:r>
            <a:r>
              <a:rPr sz="8800" spc="65">
                <a:solidFill>
                  <a:srgbClr val="242B2B"/>
                </a:solidFill>
              </a:rPr>
              <a:t>GROUND</a:t>
            </a:r>
            <a:endParaRPr sz="8800"/>
          </a:p>
        </p:txBody>
      </p:sp>
      <p:sp>
        <p:nvSpPr>
          <p:cNvPr id="7" name="object 7"/>
          <p:cNvSpPr txBox="1"/>
          <p:nvPr/>
        </p:nvSpPr>
        <p:spPr>
          <a:xfrm>
            <a:off x="6731405" y="2871305"/>
            <a:ext cx="5232075" cy="3044423"/>
          </a:xfrm>
          <a:prstGeom prst="rect">
            <a:avLst/>
          </a:prstGeom>
        </p:spPr>
        <p:txBody>
          <a:bodyPr vert="horz" wrap="square" lIns="0" tIns="12700" rIns="0" bIns="0" rtlCol="0">
            <a:spAutoFit/>
          </a:bodyPr>
          <a:lstStyle/>
          <a:p>
            <a:pPr marL="355600" indent="-342900">
              <a:lnSpc>
                <a:spcPct val="100000"/>
              </a:lnSpc>
              <a:spcBef>
                <a:spcPts val="100"/>
              </a:spcBef>
              <a:buFont typeface="Arial" panose="020B0604020202020204" pitchFamily="34" charset="0"/>
              <a:buChar char="•"/>
            </a:pPr>
            <a:r>
              <a:rPr lang="en-US" sz="2400" b="0" i="1">
                <a:solidFill>
                  <a:srgbClr val="22A3D9"/>
                </a:solidFill>
                <a:latin typeface="Futura PT Medium"/>
                <a:cs typeface="Futura PT Medium"/>
              </a:rPr>
              <a:t>Farmington Comprehensive Plan, 2021</a:t>
            </a:r>
          </a:p>
          <a:p>
            <a:pPr marL="355600" indent="-342900">
              <a:lnSpc>
                <a:spcPct val="100000"/>
              </a:lnSpc>
              <a:spcBef>
                <a:spcPts val="100"/>
              </a:spcBef>
              <a:buFont typeface="Arial" panose="020B0604020202020204" pitchFamily="34" charset="0"/>
              <a:buChar char="•"/>
            </a:pPr>
            <a:r>
              <a:rPr lang="en-US" sz="2400" b="0" i="1">
                <a:solidFill>
                  <a:srgbClr val="22A3D9"/>
                </a:solidFill>
                <a:latin typeface="Futura PT Medium"/>
                <a:cs typeface="Futura PT Medium"/>
              </a:rPr>
              <a:t>Downt</a:t>
            </a:r>
            <a:r>
              <a:rPr lang="en-US" sz="2400" i="1">
                <a:solidFill>
                  <a:srgbClr val="22A3D9"/>
                </a:solidFill>
                <a:latin typeface="Futura PT Medium"/>
                <a:cs typeface="Futura PT Medium"/>
              </a:rPr>
              <a:t>own MRA Plan, 2019</a:t>
            </a:r>
          </a:p>
          <a:p>
            <a:pPr marL="355600" indent="-342900">
              <a:lnSpc>
                <a:spcPct val="100000"/>
              </a:lnSpc>
              <a:spcBef>
                <a:spcPts val="100"/>
              </a:spcBef>
              <a:buFont typeface="Arial" panose="020B0604020202020204" pitchFamily="34" charset="0"/>
              <a:buChar char="•"/>
            </a:pPr>
            <a:r>
              <a:rPr lang="en-US" sz="2400" i="1">
                <a:solidFill>
                  <a:srgbClr val="22A3D9"/>
                </a:solidFill>
                <a:latin typeface="Futura PT Medium"/>
                <a:cs typeface="Futura PT Medium"/>
              </a:rPr>
              <a:t>Farmington MPO Bicycle and Pedestrian Plan, 2019</a:t>
            </a:r>
          </a:p>
          <a:p>
            <a:pPr marL="355600" indent="-342900">
              <a:lnSpc>
                <a:spcPct val="100000"/>
              </a:lnSpc>
              <a:spcBef>
                <a:spcPts val="100"/>
              </a:spcBef>
              <a:buFont typeface="Arial" panose="020B0604020202020204" pitchFamily="34" charset="0"/>
              <a:buChar char="•"/>
            </a:pPr>
            <a:r>
              <a:rPr lang="en-US" sz="2400" b="0" i="1">
                <a:solidFill>
                  <a:srgbClr val="22A3D9"/>
                </a:solidFill>
                <a:latin typeface="Futura PT Medium"/>
                <a:cs typeface="Futura PT Medium"/>
              </a:rPr>
              <a:t>Riverine Corridor Plan, 1990</a:t>
            </a:r>
          </a:p>
          <a:p>
            <a:pPr marL="355600" indent="-342900">
              <a:lnSpc>
                <a:spcPct val="100000"/>
              </a:lnSpc>
              <a:spcBef>
                <a:spcPts val="100"/>
              </a:spcBef>
              <a:buFont typeface="Arial" panose="020B0604020202020204" pitchFamily="34" charset="0"/>
              <a:buChar char="•"/>
            </a:pPr>
            <a:r>
              <a:rPr lang="en-US" sz="2400" i="1">
                <a:solidFill>
                  <a:srgbClr val="22A3D9"/>
                </a:solidFill>
                <a:latin typeface="Futura PT Medium"/>
                <a:cs typeface="Futura PT Medium"/>
              </a:rPr>
              <a:t>River Reach R/UDAT Report, 1986</a:t>
            </a:r>
          </a:p>
          <a:p>
            <a:pPr marL="12700">
              <a:lnSpc>
                <a:spcPct val="100000"/>
              </a:lnSpc>
              <a:spcBef>
                <a:spcPts val="100"/>
              </a:spcBef>
            </a:pPr>
            <a:endParaRPr lang="en-US" sz="2400" b="0" i="1">
              <a:solidFill>
                <a:srgbClr val="22A3D9"/>
              </a:solidFill>
              <a:latin typeface="Futura PT Medium"/>
              <a:cs typeface="Futura PT Medium"/>
            </a:endParaRPr>
          </a:p>
          <a:p>
            <a:pPr marL="355600" indent="-342900">
              <a:lnSpc>
                <a:spcPct val="100000"/>
              </a:lnSpc>
              <a:spcBef>
                <a:spcPts val="100"/>
              </a:spcBef>
              <a:buFont typeface="Arial" panose="020B0604020202020204" pitchFamily="34" charset="0"/>
              <a:buChar char="•"/>
            </a:pPr>
            <a:endParaRPr sz="2400">
              <a:latin typeface="Futura PT Medium"/>
              <a:cs typeface="Futura PT Medium"/>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bject 2"/>
          <p:cNvSpPr txBox="1"/>
          <p:nvPr/>
        </p:nvSpPr>
        <p:spPr>
          <a:xfrm>
            <a:off x="431961" y="3743957"/>
            <a:ext cx="144780" cy="2385060"/>
          </a:xfrm>
          <a:prstGeom prst="rect">
            <a:avLst/>
          </a:prstGeom>
        </p:spPr>
        <p:txBody>
          <a:bodyPr vert="vert270" wrap="square" lIns="0" tIns="0" rIns="0" bIns="0" rtlCol="0">
            <a:spAutoFit/>
          </a:bodyPr>
          <a:lstStyle/>
          <a:p>
            <a:pPr>
              <a:lnSpc>
                <a:spcPct val="100000"/>
              </a:lnSpc>
              <a:tabLst>
                <a:tab pos="605790" algn="l"/>
                <a:tab pos="988694" algn="l"/>
              </a:tabLst>
            </a:pPr>
            <a:r>
              <a:rPr sz="900" b="1">
                <a:solidFill>
                  <a:srgbClr val="BDC0BF"/>
                </a:solidFill>
                <a:latin typeface="Futura PT Bold"/>
                <a:cs typeface="Futura PT Bold"/>
              </a:rPr>
              <a:t>C</a:t>
            </a:r>
            <a:r>
              <a:rPr sz="900" b="1" spc="325">
                <a:solidFill>
                  <a:srgbClr val="BDC0BF"/>
                </a:solidFill>
                <a:latin typeface="Futura PT Bold"/>
                <a:cs typeface="Futura PT Bold"/>
              </a:rPr>
              <a:t> </a:t>
            </a:r>
            <a:r>
              <a:rPr sz="900" b="1">
                <a:solidFill>
                  <a:srgbClr val="BDC0BF"/>
                </a:solidFill>
                <a:latin typeface="Futura PT Bold"/>
                <a:cs typeface="Futura PT Bold"/>
              </a:rPr>
              <a:t>I</a:t>
            </a:r>
            <a:r>
              <a:rPr sz="900" b="1" spc="330">
                <a:solidFill>
                  <a:srgbClr val="BDC0BF"/>
                </a:solidFill>
                <a:latin typeface="Futura PT Bold"/>
                <a:cs typeface="Futura PT Bold"/>
              </a:rPr>
              <a:t> </a:t>
            </a:r>
            <a:r>
              <a:rPr sz="900" b="1">
                <a:solidFill>
                  <a:srgbClr val="BDC0BF"/>
                </a:solidFill>
                <a:latin typeface="Futura PT Bold"/>
                <a:cs typeface="Futura PT Bold"/>
              </a:rPr>
              <a:t>T</a:t>
            </a:r>
            <a:r>
              <a:rPr sz="900" b="1" spc="350">
                <a:solidFill>
                  <a:srgbClr val="BDC0BF"/>
                </a:solidFill>
                <a:latin typeface="Futura PT Bold"/>
                <a:cs typeface="Futura PT Bold"/>
              </a:rPr>
              <a:t> </a:t>
            </a:r>
            <a:r>
              <a:rPr sz="900" b="1" spc="-60">
                <a:solidFill>
                  <a:srgbClr val="BDC0BF"/>
                </a:solidFill>
                <a:latin typeface="Futura PT Bold"/>
                <a:cs typeface="Futura PT Bold"/>
              </a:rPr>
              <a:t>Y</a:t>
            </a:r>
            <a:r>
              <a:rPr sz="900" b="1">
                <a:solidFill>
                  <a:srgbClr val="BDC0BF"/>
                </a:solidFill>
                <a:latin typeface="Futura PT Bold"/>
                <a:cs typeface="Futura PT Bold"/>
              </a:rPr>
              <a:t>	O</a:t>
            </a:r>
            <a:r>
              <a:rPr sz="900" b="1" spc="330">
                <a:solidFill>
                  <a:srgbClr val="BDC0BF"/>
                </a:solidFill>
                <a:latin typeface="Futura PT Bold"/>
                <a:cs typeface="Futura PT Bold"/>
              </a:rPr>
              <a:t> </a:t>
            </a:r>
            <a:r>
              <a:rPr sz="900" b="1" spc="-50">
                <a:solidFill>
                  <a:srgbClr val="BDC0BF"/>
                </a:solidFill>
                <a:latin typeface="Futura PT Bold"/>
                <a:cs typeface="Futura PT Bold"/>
              </a:rPr>
              <a:t>F</a:t>
            </a:r>
            <a:r>
              <a:rPr sz="900" b="1">
                <a:solidFill>
                  <a:srgbClr val="BDC0BF"/>
                </a:solidFill>
                <a:latin typeface="Futura PT Bold"/>
                <a:cs typeface="Futura PT Bold"/>
              </a:rPr>
              <a:t>	F</a:t>
            </a:r>
            <a:r>
              <a:rPr sz="900" b="1" spc="295">
                <a:solidFill>
                  <a:srgbClr val="BDC0BF"/>
                </a:solidFill>
                <a:latin typeface="Futura PT Bold"/>
                <a:cs typeface="Futura PT Bold"/>
              </a:rPr>
              <a:t> </a:t>
            </a:r>
            <a:r>
              <a:rPr sz="900" b="1">
                <a:solidFill>
                  <a:srgbClr val="BDC0BF"/>
                </a:solidFill>
                <a:latin typeface="Futura PT Bold"/>
                <a:cs typeface="Futura PT Bold"/>
              </a:rPr>
              <a:t>A</a:t>
            </a:r>
            <a:r>
              <a:rPr sz="900" b="1" spc="330">
                <a:solidFill>
                  <a:srgbClr val="BDC0BF"/>
                </a:solidFill>
                <a:latin typeface="Futura PT Bold"/>
                <a:cs typeface="Futura PT Bold"/>
              </a:rPr>
              <a:t> </a:t>
            </a:r>
            <a:r>
              <a:rPr sz="900" b="1">
                <a:solidFill>
                  <a:srgbClr val="BDC0BF"/>
                </a:solidFill>
                <a:latin typeface="Futura PT Bold"/>
                <a:cs typeface="Futura PT Bold"/>
              </a:rPr>
              <a:t>R</a:t>
            </a:r>
            <a:r>
              <a:rPr sz="900" b="1" spc="335">
                <a:solidFill>
                  <a:srgbClr val="BDC0BF"/>
                </a:solidFill>
                <a:latin typeface="Futura PT Bold"/>
                <a:cs typeface="Futura PT Bold"/>
              </a:rPr>
              <a:t> </a:t>
            </a:r>
            <a:r>
              <a:rPr sz="900" b="1">
                <a:solidFill>
                  <a:srgbClr val="BDC0BF"/>
                </a:solidFill>
                <a:latin typeface="Futura PT Bold"/>
                <a:cs typeface="Futura PT Bold"/>
              </a:rPr>
              <a:t>M</a:t>
            </a:r>
            <a:r>
              <a:rPr sz="900" b="1" spc="330">
                <a:solidFill>
                  <a:srgbClr val="BDC0BF"/>
                </a:solidFill>
                <a:latin typeface="Futura PT Bold"/>
                <a:cs typeface="Futura PT Bold"/>
              </a:rPr>
              <a:t> </a:t>
            </a:r>
            <a:r>
              <a:rPr sz="900" b="1">
                <a:solidFill>
                  <a:srgbClr val="BDC0BF"/>
                </a:solidFill>
                <a:latin typeface="Futura PT Bold"/>
                <a:cs typeface="Futura PT Bold"/>
              </a:rPr>
              <a:t>I</a:t>
            </a:r>
            <a:r>
              <a:rPr sz="900" b="1" spc="330">
                <a:solidFill>
                  <a:srgbClr val="BDC0BF"/>
                </a:solidFill>
                <a:latin typeface="Futura PT Bold"/>
                <a:cs typeface="Futura PT Bold"/>
              </a:rPr>
              <a:t> </a:t>
            </a:r>
            <a:r>
              <a:rPr sz="900" b="1">
                <a:solidFill>
                  <a:srgbClr val="BDC0BF"/>
                </a:solidFill>
                <a:latin typeface="Futura PT Bold"/>
                <a:cs typeface="Futura PT Bold"/>
              </a:rPr>
              <a:t>N</a:t>
            </a:r>
            <a:r>
              <a:rPr sz="900" b="1" spc="335">
                <a:solidFill>
                  <a:srgbClr val="BDC0BF"/>
                </a:solidFill>
                <a:latin typeface="Futura PT Bold"/>
                <a:cs typeface="Futura PT Bold"/>
              </a:rPr>
              <a:t> </a:t>
            </a:r>
            <a:r>
              <a:rPr sz="900" b="1">
                <a:solidFill>
                  <a:srgbClr val="BDC0BF"/>
                </a:solidFill>
                <a:latin typeface="Futura PT Bold"/>
                <a:cs typeface="Futura PT Bold"/>
              </a:rPr>
              <a:t>G</a:t>
            </a:r>
            <a:r>
              <a:rPr sz="900" b="1" spc="330">
                <a:solidFill>
                  <a:srgbClr val="BDC0BF"/>
                </a:solidFill>
                <a:latin typeface="Futura PT Bold"/>
                <a:cs typeface="Futura PT Bold"/>
              </a:rPr>
              <a:t> </a:t>
            </a:r>
            <a:r>
              <a:rPr sz="900" b="1">
                <a:solidFill>
                  <a:srgbClr val="BDC0BF"/>
                </a:solidFill>
                <a:latin typeface="Futura PT Bold"/>
                <a:cs typeface="Futura PT Bold"/>
              </a:rPr>
              <a:t>T</a:t>
            </a:r>
            <a:r>
              <a:rPr sz="900" b="1" spc="330">
                <a:solidFill>
                  <a:srgbClr val="BDC0BF"/>
                </a:solidFill>
                <a:latin typeface="Futura PT Bold"/>
                <a:cs typeface="Futura PT Bold"/>
              </a:rPr>
              <a:t> </a:t>
            </a:r>
            <a:r>
              <a:rPr sz="900" b="1">
                <a:solidFill>
                  <a:srgbClr val="BDC0BF"/>
                </a:solidFill>
                <a:latin typeface="Futura PT Bold"/>
                <a:cs typeface="Futura PT Bold"/>
              </a:rPr>
              <a:t>O</a:t>
            </a:r>
            <a:r>
              <a:rPr sz="900" b="1" spc="335">
                <a:solidFill>
                  <a:srgbClr val="BDC0BF"/>
                </a:solidFill>
                <a:latin typeface="Futura PT Bold"/>
                <a:cs typeface="Futura PT Bold"/>
              </a:rPr>
              <a:t> </a:t>
            </a:r>
            <a:r>
              <a:rPr sz="900" b="1" spc="-50">
                <a:solidFill>
                  <a:srgbClr val="BDC0BF"/>
                </a:solidFill>
                <a:latin typeface="Futura PT Bold"/>
                <a:cs typeface="Futura PT Bold"/>
              </a:rPr>
              <a:t>N</a:t>
            </a:r>
            <a:endParaRPr sz="900">
              <a:latin typeface="Futura PT Bold"/>
              <a:cs typeface="Futura PT Bold"/>
            </a:endParaRPr>
          </a:p>
        </p:txBody>
      </p:sp>
      <p:pic>
        <p:nvPicPr>
          <p:cNvPr id="4" name="object 4"/>
          <p:cNvPicPr/>
          <p:nvPr/>
        </p:nvPicPr>
        <p:blipFill>
          <a:blip r:embed="rId2" cstate="print"/>
          <a:stretch>
            <a:fillRect/>
          </a:stretch>
        </p:blipFill>
        <p:spPr>
          <a:xfrm>
            <a:off x="0" y="0"/>
            <a:ext cx="6059233" cy="6858000"/>
          </a:xfrm>
          <a:prstGeom prst="rect">
            <a:avLst/>
          </a:prstGeom>
        </p:spPr>
      </p:pic>
      <p:sp>
        <p:nvSpPr>
          <p:cNvPr id="5" name="object 5"/>
          <p:cNvSpPr/>
          <p:nvPr/>
        </p:nvSpPr>
        <p:spPr>
          <a:xfrm>
            <a:off x="8729319" y="2843009"/>
            <a:ext cx="3462654" cy="403225"/>
          </a:xfrm>
          <a:custGeom>
            <a:avLst/>
            <a:gdLst/>
            <a:ahLst/>
            <a:cxnLst/>
            <a:rect l="l" t="t" r="r" b="b"/>
            <a:pathLst>
              <a:path w="3462654" h="403225">
                <a:moveTo>
                  <a:pt x="3462375" y="0"/>
                </a:moveTo>
                <a:lnTo>
                  <a:pt x="0" y="0"/>
                </a:lnTo>
                <a:lnTo>
                  <a:pt x="0" y="403110"/>
                </a:lnTo>
                <a:lnTo>
                  <a:pt x="3462375" y="403110"/>
                </a:lnTo>
                <a:lnTo>
                  <a:pt x="3462375" y="0"/>
                </a:lnTo>
                <a:close/>
              </a:path>
            </a:pathLst>
          </a:custGeom>
          <a:solidFill>
            <a:srgbClr val="F1795A"/>
          </a:solidFill>
        </p:spPr>
        <p:txBody>
          <a:bodyPr wrap="square" lIns="0" tIns="0" rIns="0" bIns="0" rtlCol="0"/>
          <a:lstStyle/>
          <a:p>
            <a:endParaRPr/>
          </a:p>
        </p:txBody>
      </p:sp>
      <p:sp>
        <p:nvSpPr>
          <p:cNvPr id="6" name="object 6"/>
          <p:cNvSpPr txBox="1">
            <a:spLocks noGrp="1"/>
          </p:cNvSpPr>
          <p:nvPr>
            <p:ph type="title"/>
          </p:nvPr>
        </p:nvSpPr>
        <p:spPr>
          <a:xfrm>
            <a:off x="4168700" y="564554"/>
            <a:ext cx="5244465" cy="1369695"/>
          </a:xfrm>
          <a:prstGeom prst="rect">
            <a:avLst/>
          </a:prstGeom>
        </p:spPr>
        <p:txBody>
          <a:bodyPr vert="horz" wrap="square" lIns="0" tIns="15240" rIns="0" bIns="0" rtlCol="0">
            <a:spAutoFit/>
          </a:bodyPr>
          <a:lstStyle/>
          <a:p>
            <a:pPr marL="12700">
              <a:lnSpc>
                <a:spcPct val="100000"/>
              </a:lnSpc>
              <a:spcBef>
                <a:spcPts val="120"/>
              </a:spcBef>
            </a:pPr>
            <a:r>
              <a:rPr sz="8800" spc="-10">
                <a:solidFill>
                  <a:srgbClr val="242B2B"/>
                </a:solidFill>
              </a:rPr>
              <a:t>PHYSICAL</a:t>
            </a:r>
            <a:endParaRPr sz="8800"/>
          </a:p>
        </p:txBody>
      </p:sp>
      <p:sp>
        <p:nvSpPr>
          <p:cNvPr id="7" name="object 7"/>
          <p:cNvSpPr txBox="1"/>
          <p:nvPr/>
        </p:nvSpPr>
        <p:spPr>
          <a:xfrm>
            <a:off x="4168700" y="1908723"/>
            <a:ext cx="7075805" cy="1369695"/>
          </a:xfrm>
          <a:prstGeom prst="rect">
            <a:avLst/>
          </a:prstGeom>
        </p:spPr>
        <p:txBody>
          <a:bodyPr vert="horz" wrap="square" lIns="0" tIns="15240" rIns="0" bIns="0" rtlCol="0">
            <a:spAutoFit/>
          </a:bodyPr>
          <a:lstStyle/>
          <a:p>
            <a:pPr marL="12700">
              <a:lnSpc>
                <a:spcPct val="100000"/>
              </a:lnSpc>
              <a:spcBef>
                <a:spcPts val="120"/>
              </a:spcBef>
            </a:pPr>
            <a:r>
              <a:rPr sz="8800" b="1" spc="75">
                <a:solidFill>
                  <a:srgbClr val="242B2B"/>
                </a:solidFill>
                <a:latin typeface="Futura PT Bold"/>
                <a:cs typeface="Futura PT Bold"/>
              </a:rPr>
              <a:t>CONDITIONS</a:t>
            </a:r>
            <a:endParaRPr sz="8800">
              <a:latin typeface="Futura PT Bold"/>
              <a:cs typeface="Futura PT Bold"/>
            </a:endParaRPr>
          </a:p>
        </p:txBody>
      </p:sp>
      <p:sp>
        <p:nvSpPr>
          <p:cNvPr id="8" name="object 6">
            <a:extLst>
              <a:ext uri="{FF2B5EF4-FFF2-40B4-BE49-F238E27FC236}">
                <a16:creationId xmlns:a16="http://schemas.microsoft.com/office/drawing/2014/main" id="{C01172F4-B304-23D7-0353-7EC8DC8ED1AE}"/>
              </a:ext>
            </a:extLst>
          </p:cNvPr>
          <p:cNvSpPr txBox="1"/>
          <p:nvPr/>
        </p:nvSpPr>
        <p:spPr>
          <a:xfrm>
            <a:off x="7679961" y="416806"/>
            <a:ext cx="2930206" cy="153888"/>
          </a:xfrm>
          <a:prstGeom prst="rect">
            <a:avLst/>
          </a:prstGeom>
        </p:spPr>
        <p:txBody>
          <a:bodyPr vert="horz" wrap="square" lIns="0" tIns="15240" rIns="0" bIns="0" rtlCol="0">
            <a:spAutoFit/>
          </a:bodyPr>
          <a:lstStyle/>
          <a:p>
            <a:pPr marL="12700" algn="r">
              <a:lnSpc>
                <a:spcPct val="100000"/>
              </a:lnSpc>
              <a:spcBef>
                <a:spcPts val="120"/>
              </a:spcBef>
              <a:tabLst>
                <a:tab pos="1172845" algn="l"/>
              </a:tabLst>
            </a:pPr>
            <a:r>
              <a:rPr lang="en-US" sz="900" b="1" spc="300">
                <a:solidFill>
                  <a:srgbClr val="BDC0BF"/>
                </a:solidFill>
                <a:latin typeface="Futura PT Bold"/>
                <a:cs typeface="Futura PT Bold"/>
              </a:rPr>
              <a:t>COMMUNITY INPUT WORKSHOP</a:t>
            </a:r>
            <a:endParaRPr lang="en-US" sz="900" spc="300">
              <a:latin typeface="Futura PT Bold"/>
              <a:cs typeface="Futura PT Bold"/>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18</TotalTime>
  <Words>3796</Words>
  <Application>Microsoft Office PowerPoint</Application>
  <PresentationFormat>Widescreen</PresentationFormat>
  <Paragraphs>609</Paragraphs>
  <Slides>49</Slides>
  <Notes>1</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49</vt:i4>
      </vt:variant>
    </vt:vector>
  </HeadingPairs>
  <TitlesOfParts>
    <vt:vector size="59" baseType="lpstr">
      <vt:lpstr>Arial</vt:lpstr>
      <vt:lpstr>Arial,Sans-Serif</vt:lpstr>
      <vt:lpstr>Calibri</vt:lpstr>
      <vt:lpstr>Century Gothic</vt:lpstr>
      <vt:lpstr>Futura PT Bold</vt:lpstr>
      <vt:lpstr>Futura PT Book</vt:lpstr>
      <vt:lpstr>Futura PT Demi</vt:lpstr>
      <vt:lpstr>Futura PT Medium</vt:lpstr>
      <vt:lpstr>Verdana</vt:lpstr>
      <vt:lpstr>Office Theme</vt:lpstr>
      <vt:lpstr>PowerPoint Presentation</vt:lpstr>
      <vt:lpstr>INTRODUCTION</vt:lpstr>
      <vt:lpstr>PROJECT TEAM</vt:lpstr>
      <vt:lpstr>WORKSHOP SCHEDULE</vt:lpstr>
      <vt:lpstr>PROJECT AREA</vt:lpstr>
      <vt:lpstr>PROJECT PURPOSE</vt:lpstr>
      <vt:lpstr>ENGAGEMENT TO-DATE</vt:lpstr>
      <vt:lpstr>BACKGROUND</vt:lpstr>
      <vt:lpstr>PHYSICAL</vt:lpstr>
      <vt:lpstr>CHARACTER ZONES ANALYSIS</vt:lpstr>
      <vt:lpstr>CHARACTER ZONES ANALYSIS</vt:lpstr>
      <vt:lpstr>WALKABILITY </vt:lpstr>
      <vt:lpstr>PowerPoint Presentation</vt:lpstr>
      <vt:lpstr>FLOODWAY</vt:lpstr>
      <vt:lpstr>Current Zoning Map</vt:lpstr>
      <vt:lpstr>FUTURE ZONING CONSIDERATIONS</vt:lpstr>
      <vt:lpstr>MARKET</vt:lpstr>
      <vt:lpstr>KEY CONSIDERATIONS</vt:lpstr>
      <vt:lpstr>TABLE ACTIVITIES</vt:lpstr>
      <vt:lpstr>PowerPoint Presentation</vt:lpstr>
      <vt:lpstr>THANK YOU</vt:lpstr>
      <vt:lpstr>Unused slides</vt:lpstr>
      <vt:lpstr>2021 COMPREHENSIVE PLAN</vt:lpstr>
      <vt:lpstr>2021 COMPREHENSIVE PLAN</vt:lpstr>
      <vt:lpstr>2021 COMPREHENSIVE PLAN</vt:lpstr>
      <vt:lpstr>2019 MRA PLAN </vt:lpstr>
      <vt:lpstr>MRA PLAN </vt:lpstr>
      <vt:lpstr>MRA PLAN </vt:lpstr>
      <vt:lpstr>MRA PLAN </vt:lpstr>
      <vt:lpstr>MRA PLAN</vt:lpstr>
      <vt:lpstr>MRA PLAN </vt:lpstr>
      <vt:lpstr>RIVER REACH REPORTS</vt:lpstr>
      <vt:lpstr>RIVER REACH REPORTS</vt:lpstr>
      <vt:lpstr>TRAIL PROJECTS</vt:lpstr>
      <vt:lpstr>OBSERVATIONS</vt:lpstr>
      <vt:lpstr>PUBLIC REALM ANALYSIS</vt:lpstr>
      <vt:lpstr>PUBLIC REALM ANALYSIS</vt:lpstr>
      <vt:lpstr>PUBLIC REALM ANALYSIS</vt:lpstr>
      <vt:lpstr>PRIVATE REALM ANALYSIS</vt:lpstr>
      <vt:lpstr>PRIVATE REALM ANALYSIS</vt:lpstr>
      <vt:lpstr>PRIVATE REALM ANALYSIS</vt:lpstr>
      <vt:lpstr>WALKABILITY</vt:lpstr>
      <vt:lpstr>WALKABILITY </vt:lpstr>
      <vt:lpstr>PowerPoint Presentation</vt:lpstr>
      <vt:lpstr>POPULATION TRENDS</vt:lpstr>
      <vt:lpstr>AREA POPULATION</vt:lpstr>
      <vt:lpstr>HOUSING UNIT YEAR BUILT</vt:lpstr>
      <vt:lpstr>AREA EMPLOYMENT </vt:lpstr>
      <vt:lpstr>ZONING BARRIERS TO REDEVELOPMENT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ANIMAS AREA</dc:title>
  <dc:creator>Danielle Wilson</dc:creator>
  <cp:lastModifiedBy>Danielle Wilson</cp:lastModifiedBy>
  <cp:revision>1</cp:revision>
  <dcterms:created xsi:type="dcterms:W3CDTF">2023-01-26T20:30:51Z</dcterms:created>
  <dcterms:modified xsi:type="dcterms:W3CDTF">2023-03-21T23:05:25Z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2023-01-26T00:00:00Z</vt:filetime>
  </property>
  <property fmtid="{D5CDD505-2E9C-101B-9397-08002B2CF9AE}" pid="3" name="Creator">
    <vt:lpwstr>Adobe InDesign 18.1 (Windows)</vt:lpwstr>
  </property>
  <property fmtid="{D5CDD505-2E9C-101B-9397-08002B2CF9AE}" pid="4" name="LastSaved">
    <vt:filetime>2023-01-26T00:00:00Z</vt:filetime>
  </property>
  <property fmtid="{D5CDD505-2E9C-101B-9397-08002B2CF9AE}" pid="5" name="Producer">
    <vt:lpwstr>Adobe PDF Library 17.0</vt:lpwstr>
  </property>
</Properties>
</file>